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4" r:id="rId3"/>
    <p:sldMasterId id="2147483696" r:id="rId4"/>
  </p:sldMasterIdLst>
  <p:notesMasterIdLst>
    <p:notesMasterId r:id="rId48"/>
  </p:notesMasterIdLst>
  <p:sldIdLst>
    <p:sldId id="256" r:id="rId5"/>
    <p:sldId id="300" r:id="rId6"/>
    <p:sldId id="257" r:id="rId7"/>
    <p:sldId id="302" r:id="rId8"/>
    <p:sldId id="303" r:id="rId9"/>
    <p:sldId id="304" r:id="rId10"/>
    <p:sldId id="279" r:id="rId11"/>
    <p:sldId id="259" r:id="rId12"/>
    <p:sldId id="260" r:id="rId13"/>
    <p:sldId id="261" r:id="rId14"/>
    <p:sldId id="262" r:id="rId15"/>
    <p:sldId id="301" r:id="rId16"/>
    <p:sldId id="278" r:id="rId17"/>
    <p:sldId id="291" r:id="rId18"/>
    <p:sldId id="264" r:id="rId19"/>
    <p:sldId id="266" r:id="rId20"/>
    <p:sldId id="293" r:id="rId21"/>
    <p:sldId id="267" r:id="rId22"/>
    <p:sldId id="268" r:id="rId23"/>
    <p:sldId id="269" r:id="rId24"/>
    <p:sldId id="270" r:id="rId25"/>
    <p:sldId id="271" r:id="rId26"/>
    <p:sldId id="272" r:id="rId27"/>
    <p:sldId id="273" r:id="rId28"/>
    <p:sldId id="294" r:id="rId29"/>
    <p:sldId id="295" r:id="rId30"/>
    <p:sldId id="296" r:id="rId31"/>
    <p:sldId id="297" r:id="rId32"/>
    <p:sldId id="305" r:id="rId33"/>
    <p:sldId id="306" r:id="rId34"/>
    <p:sldId id="307" r:id="rId35"/>
    <p:sldId id="308" r:id="rId36"/>
    <p:sldId id="309" r:id="rId37"/>
    <p:sldId id="310" r:id="rId38"/>
    <p:sldId id="311" r:id="rId39"/>
    <p:sldId id="312" r:id="rId40"/>
    <p:sldId id="313" r:id="rId41"/>
    <p:sldId id="314" r:id="rId42"/>
    <p:sldId id="315" r:id="rId43"/>
    <p:sldId id="316" r:id="rId44"/>
    <p:sldId id="318" r:id="rId45"/>
    <p:sldId id="321" r:id="rId46"/>
    <p:sldId id="292" r:id="rId47"/>
  </p:sldIdLst>
  <p:sldSz cx="9144000" cy="6858000" type="screen4x3"/>
  <p:notesSz cx="6797675" cy="9926638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129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Stile con tema 1 - Color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72" autoAdjust="0"/>
    <p:restoredTop sz="94660"/>
  </p:normalViewPr>
  <p:slideViewPr>
    <p:cSldViewPr>
      <p:cViewPr varScale="1">
        <p:scale>
          <a:sx n="66" d="100"/>
          <a:sy n="66" d="100"/>
        </p:scale>
        <p:origin x="1100" y="36"/>
      </p:cViewPr>
      <p:guideLst>
        <p:guide orient="horz" pos="2160"/>
        <p:guide pos="129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BB2DFC-1E58-4D8F-8076-A061922495E0}" type="doc">
      <dgm:prSet loTypeId="urn:microsoft.com/office/officeart/2008/layout/AlternatingHexagons" loCatId="list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it-IT"/>
        </a:p>
      </dgm:t>
    </dgm:pt>
    <dgm:pt modelId="{6184A291-7B3C-423E-9023-99F5D63F5A8E}">
      <dgm:prSet phldrT="[Testo]" custT="1"/>
      <dgm:spPr>
        <a:xfrm rot="5400000">
          <a:off x="3336183" y="116988"/>
          <a:ext cx="1783243" cy="1551421"/>
        </a:xfrm>
        <a:solidFill>
          <a:srgbClr val="EB641B">
            <a:shade val="50000"/>
            <a:hueOff val="0"/>
            <a:satOff val="0"/>
            <a:lumOff val="0"/>
            <a:alphaOff val="0"/>
          </a:srgbClr>
        </a:solidFill>
        <a:ln w="55000" cap="flat" cmpd="thickThin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it-IT" sz="1100" dirty="0" smtClean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Efficienza energetica negli edifici pubblici</a:t>
          </a:r>
          <a:endParaRPr lang="it-IT" sz="1100" dirty="0">
            <a:solidFill>
              <a:sysClr val="window" lastClr="FFFFFF"/>
            </a:solidFill>
            <a:latin typeface="+mn-lt"/>
            <a:ea typeface="+mn-ea"/>
            <a:cs typeface="+mn-cs"/>
          </a:endParaRPr>
        </a:p>
      </dgm:t>
    </dgm:pt>
    <dgm:pt modelId="{9A2468CF-0B86-4AA7-829A-6C9C589B289C}" type="parTrans" cxnId="{B135515B-323F-4DFB-A2C0-724DF1ADC827}">
      <dgm:prSet/>
      <dgm:spPr/>
      <dgm:t>
        <a:bodyPr/>
        <a:lstStyle/>
        <a:p>
          <a:endParaRPr lang="it-IT">
            <a:latin typeface="+mn-lt"/>
          </a:endParaRPr>
        </a:p>
      </dgm:t>
    </dgm:pt>
    <dgm:pt modelId="{7C191EEC-3F72-4074-89BC-5ED8E035BBB3}" type="sibTrans" cxnId="{B135515B-323F-4DFB-A2C0-724DF1ADC827}">
      <dgm:prSet/>
      <dgm:spPr>
        <a:xfrm rot="5400000">
          <a:off x="1660648" y="116988"/>
          <a:ext cx="1783243" cy="1551421"/>
        </a:xfrm>
        <a:solidFill>
          <a:srgbClr val="EB641B">
            <a:shade val="50000"/>
            <a:hueOff val="-217495"/>
            <a:satOff val="-2452"/>
            <a:lumOff val="15357"/>
            <a:alphaOff val="0"/>
          </a:srgbClr>
        </a:solidFill>
        <a:ln w="55000" cap="flat" cmpd="thickThin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it-IT">
            <a:solidFill>
              <a:sysClr val="window" lastClr="FFFFFF"/>
            </a:solidFill>
            <a:latin typeface="+mn-lt"/>
            <a:ea typeface="+mn-ea"/>
            <a:cs typeface="+mn-cs"/>
          </a:endParaRPr>
        </a:p>
      </dgm:t>
    </dgm:pt>
    <dgm:pt modelId="{6F1808B0-5627-4B45-AE07-1EA5C4F9D28E}">
      <dgm:prSet phldrT="[Testo]"/>
      <dgm:spPr>
        <a:xfrm>
          <a:off x="5050593" y="357725"/>
          <a:ext cx="1990099" cy="1069945"/>
        </a:xfrm>
        <a:noFill/>
        <a:ln>
          <a:noFill/>
        </a:ln>
        <a:effectLst/>
      </dgm:spPr>
      <dgm:t>
        <a:bodyPr/>
        <a:lstStyle/>
        <a:p>
          <a:r>
            <a:rPr lang="it-IT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rPr>
            <a:t>Destinatari: </a:t>
          </a:r>
          <a:r>
            <a:rPr lang="it-IT" i="1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rPr>
            <a:t>Enti pubblici, ESCO</a:t>
          </a:r>
        </a:p>
      </dgm:t>
    </dgm:pt>
    <dgm:pt modelId="{F9B3E363-8BD4-4729-851F-F1E51EA1C30E}" type="parTrans" cxnId="{388BB8BF-650C-4FF5-A796-BC6E195B512D}">
      <dgm:prSet/>
      <dgm:spPr/>
      <dgm:t>
        <a:bodyPr/>
        <a:lstStyle/>
        <a:p>
          <a:endParaRPr lang="it-IT">
            <a:latin typeface="+mn-lt"/>
          </a:endParaRPr>
        </a:p>
      </dgm:t>
    </dgm:pt>
    <dgm:pt modelId="{8E726F84-F5D0-4AD0-BDD4-EDBA67ACC79D}" type="sibTrans" cxnId="{388BB8BF-650C-4FF5-A796-BC6E195B512D}">
      <dgm:prSet/>
      <dgm:spPr/>
      <dgm:t>
        <a:bodyPr/>
        <a:lstStyle/>
        <a:p>
          <a:endParaRPr lang="it-IT">
            <a:latin typeface="+mn-lt"/>
          </a:endParaRPr>
        </a:p>
      </dgm:t>
    </dgm:pt>
    <dgm:pt modelId="{3D7EAD97-9C9A-461D-9AA9-11CE12DE2770}">
      <dgm:prSet phldrT="[Testo]" custT="1"/>
      <dgm:spPr>
        <a:xfrm rot="5400000">
          <a:off x="2495205" y="1630604"/>
          <a:ext cx="1783243" cy="1551421"/>
        </a:xfrm>
        <a:solidFill>
          <a:srgbClr val="EB641B">
            <a:shade val="50000"/>
            <a:hueOff val="-434991"/>
            <a:satOff val="-4905"/>
            <a:lumOff val="30714"/>
            <a:alphaOff val="0"/>
          </a:srgbClr>
        </a:solidFill>
        <a:ln w="55000" cap="flat" cmpd="thickThin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it-IT" sz="1000" dirty="0" smtClean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Efficienza energetica nella Pubblica Illuminazione</a:t>
          </a:r>
          <a:endParaRPr lang="it-IT" sz="1000" dirty="0">
            <a:solidFill>
              <a:sysClr val="window" lastClr="FFFFFF"/>
            </a:solidFill>
            <a:latin typeface="+mn-lt"/>
            <a:ea typeface="+mn-ea"/>
            <a:cs typeface="+mn-cs"/>
          </a:endParaRPr>
        </a:p>
      </dgm:t>
    </dgm:pt>
    <dgm:pt modelId="{840C8C7E-8736-4E95-B175-FC5A506474BD}" type="parTrans" cxnId="{BE957C2F-7D1A-4399-BCD5-1635239699E7}">
      <dgm:prSet/>
      <dgm:spPr/>
      <dgm:t>
        <a:bodyPr/>
        <a:lstStyle/>
        <a:p>
          <a:endParaRPr lang="it-IT">
            <a:latin typeface="+mn-lt"/>
          </a:endParaRPr>
        </a:p>
      </dgm:t>
    </dgm:pt>
    <dgm:pt modelId="{D0DFB2EB-A02B-4770-8011-7B9419326EA0}" type="sibTrans" cxnId="{BE957C2F-7D1A-4399-BCD5-1635239699E7}">
      <dgm:prSet/>
      <dgm:spPr>
        <a:xfrm rot="5400000">
          <a:off x="4170741" y="1630604"/>
          <a:ext cx="1783243" cy="1551421"/>
        </a:xfrm>
        <a:solidFill>
          <a:srgbClr val="EB641B">
            <a:shade val="50000"/>
            <a:hueOff val="-652486"/>
            <a:satOff val="-7357"/>
            <a:lumOff val="46071"/>
            <a:alphaOff val="0"/>
          </a:srgbClr>
        </a:solidFill>
        <a:ln w="55000" cap="flat" cmpd="thickThin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it-IT">
            <a:solidFill>
              <a:sysClr val="window" lastClr="FFFFFF"/>
            </a:solidFill>
            <a:latin typeface="+mn-lt"/>
            <a:ea typeface="+mn-ea"/>
            <a:cs typeface="+mn-cs"/>
          </a:endParaRPr>
        </a:p>
      </dgm:t>
    </dgm:pt>
    <dgm:pt modelId="{7F4CA3C7-58D6-47E9-B537-E48528D8DFF1}">
      <dgm:prSet phldrT="[Testo]"/>
      <dgm:spPr>
        <a:xfrm>
          <a:off x="621017" y="1871342"/>
          <a:ext cx="1925902" cy="1069945"/>
        </a:xfrm>
        <a:noFill/>
        <a:ln>
          <a:noFill/>
        </a:ln>
        <a:effectLst/>
      </dgm:spPr>
      <dgm:t>
        <a:bodyPr/>
        <a:lstStyle/>
        <a:p>
          <a:pPr algn="r"/>
          <a:r>
            <a:rPr lang="it-IT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rPr>
            <a:t>Destinatari: </a:t>
          </a:r>
          <a:r>
            <a:rPr lang="it-IT" i="1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rPr>
            <a:t>Enti pubblici, ESCO</a:t>
          </a:r>
          <a:endParaRPr lang="it-IT" i="1" dirty="0">
            <a:solidFill>
              <a:schemeClr val="tx1">
                <a:lumMod val="65000"/>
                <a:lumOff val="35000"/>
              </a:schemeClr>
            </a:solidFill>
            <a:latin typeface="+mn-lt"/>
            <a:ea typeface="+mn-ea"/>
            <a:cs typeface="+mn-cs"/>
          </a:endParaRPr>
        </a:p>
      </dgm:t>
    </dgm:pt>
    <dgm:pt modelId="{0AEB06CB-4189-47B6-9F4F-1262D150872B}" type="parTrans" cxnId="{18F136EB-C4B0-4310-B7ED-5D871E1FAAF3}">
      <dgm:prSet/>
      <dgm:spPr/>
      <dgm:t>
        <a:bodyPr/>
        <a:lstStyle/>
        <a:p>
          <a:endParaRPr lang="it-IT">
            <a:latin typeface="+mn-lt"/>
          </a:endParaRPr>
        </a:p>
      </dgm:t>
    </dgm:pt>
    <dgm:pt modelId="{D4FA7406-B5E3-429B-AB2C-2C6E9438E451}" type="sibTrans" cxnId="{18F136EB-C4B0-4310-B7ED-5D871E1FAAF3}">
      <dgm:prSet/>
      <dgm:spPr/>
      <dgm:t>
        <a:bodyPr/>
        <a:lstStyle/>
        <a:p>
          <a:endParaRPr lang="it-IT">
            <a:latin typeface="+mn-lt"/>
          </a:endParaRPr>
        </a:p>
      </dgm:t>
    </dgm:pt>
    <dgm:pt modelId="{3209545E-9948-47B0-A198-9B07CC3E6C24}">
      <dgm:prSet phldrT="[Testo]"/>
      <dgm:spPr>
        <a:xfrm>
          <a:off x="5050593" y="3384959"/>
          <a:ext cx="1990099" cy="1069945"/>
        </a:xfrm>
        <a:noFill/>
        <a:ln>
          <a:noFill/>
        </a:ln>
        <a:effectLst/>
      </dgm:spPr>
      <dgm:t>
        <a:bodyPr/>
        <a:lstStyle/>
        <a:p>
          <a:pPr algn="l"/>
          <a:r>
            <a:rPr lang="it-IT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rPr>
            <a:t>Destinatari: </a:t>
          </a:r>
          <a:r>
            <a:rPr lang="en-US" i="1" dirty="0" err="1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rPr>
            <a:t>Enti</a:t>
          </a:r>
          <a:r>
            <a:rPr lang="en-US" i="1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rPr>
            <a:t> </a:t>
          </a:r>
          <a:r>
            <a:rPr lang="en-US" i="1" dirty="0" err="1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rPr>
            <a:t>pubblici</a:t>
          </a:r>
          <a:r>
            <a:rPr lang="en-US" i="1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rPr>
            <a:t>, </a:t>
          </a:r>
          <a:r>
            <a:rPr lang="en-US" i="1" dirty="0" err="1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rPr>
            <a:t>Aziende</a:t>
          </a:r>
          <a:r>
            <a:rPr lang="en-US" i="1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rPr>
            <a:t> </a:t>
          </a:r>
          <a:r>
            <a:rPr lang="en-US" i="1" dirty="0" err="1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rPr>
            <a:t>pubbliche</a:t>
          </a:r>
          <a:r>
            <a:rPr lang="en-US" i="1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rPr>
            <a:t> di </a:t>
          </a:r>
          <a:r>
            <a:rPr lang="en-US" i="1" dirty="0" err="1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rPr>
            <a:t>trasporto</a:t>
          </a:r>
          <a:r>
            <a:rPr lang="en-US" i="1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rPr>
            <a:t>, </a:t>
          </a:r>
          <a:r>
            <a:rPr lang="en-US" i="1" dirty="0" err="1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rPr>
            <a:t>Società</a:t>
          </a:r>
          <a:r>
            <a:rPr lang="en-US" i="1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rPr>
            <a:t> di leasing</a:t>
          </a:r>
          <a:endParaRPr lang="it-IT" i="1" dirty="0">
            <a:solidFill>
              <a:schemeClr val="tx1">
                <a:lumMod val="65000"/>
                <a:lumOff val="35000"/>
              </a:schemeClr>
            </a:solidFill>
            <a:latin typeface="+mn-lt"/>
            <a:ea typeface="+mn-ea"/>
            <a:cs typeface="+mn-cs"/>
          </a:endParaRPr>
        </a:p>
      </dgm:t>
    </dgm:pt>
    <dgm:pt modelId="{667716FA-D28A-43A9-A2FB-55505E16F6EF}" type="parTrans" cxnId="{BF230743-869C-4CD1-AEDE-ACF3BCE3A5CC}">
      <dgm:prSet/>
      <dgm:spPr/>
      <dgm:t>
        <a:bodyPr/>
        <a:lstStyle/>
        <a:p>
          <a:endParaRPr lang="it-IT">
            <a:latin typeface="+mn-lt"/>
          </a:endParaRPr>
        </a:p>
      </dgm:t>
    </dgm:pt>
    <dgm:pt modelId="{D5619432-DD38-4118-8CF6-BE4B411A787F}" type="sibTrans" cxnId="{BF230743-869C-4CD1-AEDE-ACF3BCE3A5CC}">
      <dgm:prSet/>
      <dgm:spPr/>
      <dgm:t>
        <a:bodyPr/>
        <a:lstStyle/>
        <a:p>
          <a:endParaRPr lang="it-IT">
            <a:latin typeface="+mn-lt"/>
          </a:endParaRPr>
        </a:p>
      </dgm:t>
    </dgm:pt>
    <dgm:pt modelId="{371DD768-5144-44A1-A8BC-1A8A01EC8113}">
      <dgm:prSet phldrT="[Testo]" custT="1"/>
      <dgm:spPr>
        <a:xfrm rot="5400000">
          <a:off x="3336183" y="3144221"/>
          <a:ext cx="1783243" cy="1551421"/>
        </a:xfrm>
        <a:solidFill>
          <a:srgbClr val="EB641B">
            <a:shade val="50000"/>
            <a:hueOff val="-434991"/>
            <a:satOff val="-4905"/>
            <a:lumOff val="30714"/>
            <a:alphaOff val="0"/>
          </a:srgbClr>
        </a:solidFill>
        <a:ln w="55000" cap="flat" cmpd="thickThin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sz="1100" dirty="0" err="1" smtClean="0">
              <a:solidFill>
                <a:schemeClr val="bg1"/>
              </a:solidFill>
              <a:latin typeface="+mn-lt"/>
              <a:ea typeface="+mn-ea"/>
              <a:cs typeface="Times New Roman"/>
            </a:rPr>
            <a:t>Rinnovo</a:t>
          </a:r>
          <a:r>
            <a:rPr lang="en-US" sz="1100" dirty="0" smtClean="0">
              <a:solidFill>
                <a:schemeClr val="bg1"/>
              </a:solidFill>
              <a:latin typeface="+mn-lt"/>
              <a:ea typeface="+mn-ea"/>
              <a:cs typeface="Times New Roman"/>
            </a:rPr>
            <a:t> </a:t>
          </a:r>
          <a:r>
            <a:rPr lang="en-US" sz="1100" dirty="0" err="1" smtClean="0">
              <a:solidFill>
                <a:schemeClr val="bg1"/>
              </a:solidFill>
              <a:latin typeface="+mn-lt"/>
              <a:ea typeface="+mn-ea"/>
              <a:cs typeface="Times New Roman"/>
            </a:rPr>
            <a:t>mezzi</a:t>
          </a:r>
          <a:r>
            <a:rPr lang="en-US" sz="1100" dirty="0" smtClean="0">
              <a:solidFill>
                <a:schemeClr val="bg1"/>
              </a:solidFill>
              <a:latin typeface="+mn-lt"/>
              <a:ea typeface="+mn-ea"/>
              <a:cs typeface="Times New Roman"/>
            </a:rPr>
            <a:t> di </a:t>
          </a:r>
          <a:r>
            <a:rPr lang="en-US" sz="1100" dirty="0" err="1" smtClean="0">
              <a:solidFill>
                <a:schemeClr val="bg1"/>
              </a:solidFill>
              <a:latin typeface="+mn-lt"/>
              <a:ea typeface="+mn-ea"/>
              <a:cs typeface="Times New Roman"/>
            </a:rPr>
            <a:t>trasporto</a:t>
          </a:r>
          <a:r>
            <a:rPr lang="en-US" sz="1100" dirty="0" smtClean="0">
              <a:solidFill>
                <a:schemeClr val="bg1"/>
              </a:solidFill>
              <a:latin typeface="+mn-lt"/>
              <a:ea typeface="+mn-ea"/>
              <a:cs typeface="Times New Roman"/>
            </a:rPr>
            <a:t> </a:t>
          </a:r>
          <a:r>
            <a:rPr lang="en-US" sz="1100" dirty="0" err="1" smtClean="0">
              <a:solidFill>
                <a:schemeClr val="bg1"/>
              </a:solidFill>
              <a:latin typeface="+mn-lt"/>
              <a:ea typeface="+mn-ea"/>
              <a:cs typeface="Times New Roman"/>
            </a:rPr>
            <a:t>ecologici</a:t>
          </a:r>
          <a:r>
            <a:rPr lang="en-US" sz="1100" dirty="0" smtClean="0">
              <a:solidFill>
                <a:schemeClr val="bg1"/>
              </a:solidFill>
              <a:latin typeface="+mn-lt"/>
              <a:ea typeface="+mn-ea"/>
              <a:cs typeface="Times New Roman"/>
            </a:rPr>
            <a:t> </a:t>
          </a:r>
          <a:r>
            <a:rPr lang="en-US" sz="1100" dirty="0" err="1" smtClean="0">
              <a:solidFill>
                <a:schemeClr val="bg1"/>
              </a:solidFill>
              <a:latin typeface="+mn-lt"/>
              <a:ea typeface="+mn-ea"/>
              <a:cs typeface="Times New Roman"/>
            </a:rPr>
            <a:t>nelle</a:t>
          </a:r>
          <a:r>
            <a:rPr lang="en-US" sz="1100" dirty="0" smtClean="0">
              <a:solidFill>
                <a:schemeClr val="bg1"/>
              </a:solidFill>
              <a:latin typeface="+mn-lt"/>
              <a:ea typeface="+mn-ea"/>
              <a:cs typeface="Times New Roman"/>
            </a:rPr>
            <a:t> </a:t>
          </a:r>
          <a:r>
            <a:rPr lang="en-US" sz="1100" dirty="0" err="1" smtClean="0">
              <a:solidFill>
                <a:schemeClr val="bg1"/>
              </a:solidFill>
              <a:latin typeface="+mn-lt"/>
              <a:ea typeface="+mn-ea"/>
              <a:cs typeface="Times New Roman"/>
            </a:rPr>
            <a:t>aree</a:t>
          </a:r>
          <a:r>
            <a:rPr lang="en-US" sz="1100" dirty="0" smtClean="0">
              <a:solidFill>
                <a:schemeClr val="bg1"/>
              </a:solidFill>
              <a:latin typeface="+mn-lt"/>
              <a:ea typeface="+mn-ea"/>
              <a:cs typeface="Times New Roman"/>
            </a:rPr>
            <a:t> urbane</a:t>
          </a:r>
          <a:endParaRPr lang="it-IT" sz="1100" dirty="0">
            <a:solidFill>
              <a:schemeClr val="bg1"/>
            </a:solidFill>
            <a:latin typeface="+mn-lt"/>
            <a:ea typeface="+mn-ea"/>
            <a:cs typeface="+mn-cs"/>
          </a:endParaRPr>
        </a:p>
      </dgm:t>
    </dgm:pt>
    <dgm:pt modelId="{825332F2-87B3-4D60-984C-5B2F90F74DC1}" type="parTrans" cxnId="{547CCBBC-64A2-4D92-A215-85F909518B8C}">
      <dgm:prSet/>
      <dgm:spPr/>
      <dgm:t>
        <a:bodyPr/>
        <a:lstStyle/>
        <a:p>
          <a:endParaRPr lang="it-IT">
            <a:latin typeface="+mn-lt"/>
          </a:endParaRPr>
        </a:p>
      </dgm:t>
    </dgm:pt>
    <dgm:pt modelId="{D99CD5E2-F88A-489A-A6A3-4927BA496636}" type="sibTrans" cxnId="{547CCBBC-64A2-4D92-A215-85F909518B8C}">
      <dgm:prSet/>
      <dgm:spPr>
        <a:xfrm rot="5400000">
          <a:off x="1660648" y="3144221"/>
          <a:ext cx="1783243" cy="1551421"/>
        </a:xfrm>
        <a:solidFill>
          <a:srgbClr val="EB641B">
            <a:shade val="50000"/>
            <a:hueOff val="-217495"/>
            <a:satOff val="-2452"/>
            <a:lumOff val="15357"/>
            <a:alphaOff val="0"/>
          </a:srgbClr>
        </a:solidFill>
        <a:ln w="55000" cap="flat" cmpd="thickThin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it-IT">
            <a:solidFill>
              <a:sysClr val="window" lastClr="FFFFFF"/>
            </a:solidFill>
            <a:latin typeface="+mn-lt"/>
            <a:ea typeface="+mn-ea"/>
            <a:cs typeface="+mn-cs"/>
          </a:endParaRPr>
        </a:p>
      </dgm:t>
    </dgm:pt>
    <dgm:pt modelId="{7178FD2E-A703-469B-888A-F388BED4A6C4}" type="pres">
      <dgm:prSet presAssocID="{FDBB2DFC-1E58-4D8F-8076-A061922495E0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it-IT"/>
        </a:p>
      </dgm:t>
    </dgm:pt>
    <dgm:pt modelId="{14221BFD-36F6-4342-B7F8-180D997219AA}" type="pres">
      <dgm:prSet presAssocID="{6184A291-7B3C-423E-9023-99F5D63F5A8E}" presName="composite" presStyleCnt="0"/>
      <dgm:spPr/>
    </dgm:pt>
    <dgm:pt modelId="{DF6F57DA-346A-4F6E-8937-E8A4A539FF5F}" type="pres">
      <dgm:prSet presAssocID="{6184A291-7B3C-423E-9023-99F5D63F5A8E}" presName="Parent1" presStyleLbl="node1" presStyleIdx="0" presStyleCnt="6">
        <dgm:presLayoutVars>
          <dgm:chMax val="1"/>
          <dgm:chPref val="1"/>
          <dgm:bulletEnabled val="1"/>
        </dgm:presLayoutVars>
      </dgm:prSet>
      <dgm:spPr>
        <a:prstGeom prst="hexagon">
          <a:avLst>
            <a:gd name="adj" fmla="val 25000"/>
            <a:gd name="vf" fmla="val 115470"/>
          </a:avLst>
        </a:prstGeom>
      </dgm:spPr>
      <dgm:t>
        <a:bodyPr/>
        <a:lstStyle/>
        <a:p>
          <a:endParaRPr lang="it-IT"/>
        </a:p>
      </dgm:t>
    </dgm:pt>
    <dgm:pt modelId="{4724DBA5-FB81-488C-BE4C-237E6AA4D619}" type="pres">
      <dgm:prSet presAssocID="{6184A291-7B3C-423E-9023-99F5D63F5A8E}" presName="Childtext1" presStyleLbl="revTx" presStyleIdx="0" presStyleCnt="3">
        <dgm:presLayoutVars>
          <dgm:chMax val="0"/>
          <dgm:chPref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it-IT"/>
        </a:p>
      </dgm:t>
    </dgm:pt>
    <dgm:pt modelId="{E37F4198-C38F-4C12-B9CC-4C4719B28021}" type="pres">
      <dgm:prSet presAssocID="{6184A291-7B3C-423E-9023-99F5D63F5A8E}" presName="BalanceSpacing" presStyleCnt="0"/>
      <dgm:spPr/>
    </dgm:pt>
    <dgm:pt modelId="{5175A797-C9DB-4A33-8D6C-8DF6FD84CADE}" type="pres">
      <dgm:prSet presAssocID="{6184A291-7B3C-423E-9023-99F5D63F5A8E}" presName="BalanceSpacing1" presStyleCnt="0"/>
      <dgm:spPr/>
    </dgm:pt>
    <dgm:pt modelId="{2DAB9208-E873-4659-ABD3-E659BC550D85}" type="pres">
      <dgm:prSet presAssocID="{7C191EEC-3F72-4074-89BC-5ED8E035BBB3}" presName="Accent1Text" presStyleLbl="node1" presStyleIdx="1" presStyleCnt="6"/>
      <dgm:spPr>
        <a:prstGeom prst="hexagon">
          <a:avLst>
            <a:gd name="adj" fmla="val 25000"/>
            <a:gd name="vf" fmla="val 115470"/>
          </a:avLst>
        </a:prstGeom>
      </dgm:spPr>
      <dgm:t>
        <a:bodyPr/>
        <a:lstStyle/>
        <a:p>
          <a:endParaRPr lang="it-IT"/>
        </a:p>
      </dgm:t>
    </dgm:pt>
    <dgm:pt modelId="{982F3410-2DB5-43B7-A535-870CD1AEF4ED}" type="pres">
      <dgm:prSet presAssocID="{7C191EEC-3F72-4074-89BC-5ED8E035BBB3}" presName="spaceBetweenRectangles" presStyleCnt="0"/>
      <dgm:spPr/>
    </dgm:pt>
    <dgm:pt modelId="{B03910E1-B9B1-4C38-9435-7B2BE545C392}" type="pres">
      <dgm:prSet presAssocID="{3D7EAD97-9C9A-461D-9AA9-11CE12DE2770}" presName="composite" presStyleCnt="0"/>
      <dgm:spPr/>
    </dgm:pt>
    <dgm:pt modelId="{3DC206CA-DDEE-428D-8D20-09F0D3B3EB1D}" type="pres">
      <dgm:prSet presAssocID="{3D7EAD97-9C9A-461D-9AA9-11CE12DE2770}" presName="Parent1" presStyleLbl="node1" presStyleIdx="2" presStyleCnt="6" custScaleX="112402">
        <dgm:presLayoutVars>
          <dgm:chMax val="1"/>
          <dgm:chPref val="1"/>
          <dgm:bulletEnabled val="1"/>
        </dgm:presLayoutVars>
      </dgm:prSet>
      <dgm:spPr>
        <a:prstGeom prst="hexagon">
          <a:avLst>
            <a:gd name="adj" fmla="val 25000"/>
            <a:gd name="vf" fmla="val 115470"/>
          </a:avLst>
        </a:prstGeom>
      </dgm:spPr>
      <dgm:t>
        <a:bodyPr/>
        <a:lstStyle/>
        <a:p>
          <a:endParaRPr lang="it-IT"/>
        </a:p>
      </dgm:t>
    </dgm:pt>
    <dgm:pt modelId="{8898B1D0-FA1B-4895-A393-20D168B4D73F}" type="pres">
      <dgm:prSet presAssocID="{3D7EAD97-9C9A-461D-9AA9-11CE12DE2770}" presName="Childtext1" presStyleLbl="revTx" presStyleIdx="1" presStyleCnt="3" custLinFactNeighborX="-9260">
        <dgm:presLayoutVars>
          <dgm:chMax val="0"/>
          <dgm:chPref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it-IT"/>
        </a:p>
      </dgm:t>
    </dgm:pt>
    <dgm:pt modelId="{1670CDF7-C90A-4466-9F3B-90BB61DFF333}" type="pres">
      <dgm:prSet presAssocID="{3D7EAD97-9C9A-461D-9AA9-11CE12DE2770}" presName="BalanceSpacing" presStyleCnt="0"/>
      <dgm:spPr/>
    </dgm:pt>
    <dgm:pt modelId="{EB9931A2-69E2-4546-9445-AAB65FF16BD2}" type="pres">
      <dgm:prSet presAssocID="{3D7EAD97-9C9A-461D-9AA9-11CE12DE2770}" presName="BalanceSpacing1" presStyleCnt="0"/>
      <dgm:spPr/>
    </dgm:pt>
    <dgm:pt modelId="{F67C0BA1-D38A-40C8-90BA-8E6661C33323}" type="pres">
      <dgm:prSet presAssocID="{D0DFB2EB-A02B-4770-8011-7B9419326EA0}" presName="Accent1Text" presStyleLbl="node1" presStyleIdx="3" presStyleCnt="6"/>
      <dgm:spPr>
        <a:prstGeom prst="hexagon">
          <a:avLst>
            <a:gd name="adj" fmla="val 25000"/>
            <a:gd name="vf" fmla="val 115470"/>
          </a:avLst>
        </a:prstGeom>
      </dgm:spPr>
      <dgm:t>
        <a:bodyPr/>
        <a:lstStyle/>
        <a:p>
          <a:endParaRPr lang="it-IT"/>
        </a:p>
      </dgm:t>
    </dgm:pt>
    <dgm:pt modelId="{D98C4BD7-95F3-470F-BC7E-D84AD6AA1EF8}" type="pres">
      <dgm:prSet presAssocID="{D0DFB2EB-A02B-4770-8011-7B9419326EA0}" presName="spaceBetweenRectangles" presStyleCnt="0"/>
      <dgm:spPr/>
    </dgm:pt>
    <dgm:pt modelId="{A689BDC9-0A2E-4AB9-82E8-22C8377A2536}" type="pres">
      <dgm:prSet presAssocID="{371DD768-5144-44A1-A8BC-1A8A01EC8113}" presName="composite" presStyleCnt="0"/>
      <dgm:spPr/>
    </dgm:pt>
    <dgm:pt modelId="{DCEB0F31-C999-480C-9BDC-55711C043877}" type="pres">
      <dgm:prSet presAssocID="{371DD768-5144-44A1-A8BC-1A8A01EC8113}" presName="Parent1" presStyleLbl="node1" presStyleIdx="4" presStyleCnt="6">
        <dgm:presLayoutVars>
          <dgm:chMax val="1"/>
          <dgm:chPref val="1"/>
          <dgm:bulletEnabled val="1"/>
        </dgm:presLayoutVars>
      </dgm:prSet>
      <dgm:spPr>
        <a:prstGeom prst="hexagon">
          <a:avLst>
            <a:gd name="adj" fmla="val 25000"/>
            <a:gd name="vf" fmla="val 115470"/>
          </a:avLst>
        </a:prstGeom>
      </dgm:spPr>
      <dgm:t>
        <a:bodyPr/>
        <a:lstStyle/>
        <a:p>
          <a:endParaRPr lang="it-IT"/>
        </a:p>
      </dgm:t>
    </dgm:pt>
    <dgm:pt modelId="{F6160659-6B91-4B33-A996-7EEFE00DA9BC}" type="pres">
      <dgm:prSet presAssocID="{371DD768-5144-44A1-A8BC-1A8A01EC8113}" presName="Childtext1" presStyleLbl="revTx" presStyleIdx="2" presStyleCnt="3">
        <dgm:presLayoutVars>
          <dgm:chMax val="0"/>
          <dgm:chPref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it-IT"/>
        </a:p>
      </dgm:t>
    </dgm:pt>
    <dgm:pt modelId="{806F4A27-C7DC-47B6-B594-C4EAFAF5F40C}" type="pres">
      <dgm:prSet presAssocID="{371DD768-5144-44A1-A8BC-1A8A01EC8113}" presName="BalanceSpacing" presStyleCnt="0"/>
      <dgm:spPr/>
    </dgm:pt>
    <dgm:pt modelId="{02960E52-CA76-4C4C-8BAA-0C2D64087099}" type="pres">
      <dgm:prSet presAssocID="{371DD768-5144-44A1-A8BC-1A8A01EC8113}" presName="BalanceSpacing1" presStyleCnt="0"/>
      <dgm:spPr/>
    </dgm:pt>
    <dgm:pt modelId="{DA550C9A-E4C5-4E28-BA0E-AB9A3FF31087}" type="pres">
      <dgm:prSet presAssocID="{D99CD5E2-F88A-489A-A6A3-4927BA496636}" presName="Accent1Text" presStyleLbl="node1" presStyleIdx="5" presStyleCnt="6"/>
      <dgm:spPr>
        <a:prstGeom prst="hexagon">
          <a:avLst>
            <a:gd name="adj" fmla="val 25000"/>
            <a:gd name="vf" fmla="val 115470"/>
          </a:avLst>
        </a:prstGeom>
      </dgm:spPr>
      <dgm:t>
        <a:bodyPr/>
        <a:lstStyle/>
        <a:p>
          <a:endParaRPr lang="it-IT"/>
        </a:p>
      </dgm:t>
    </dgm:pt>
  </dgm:ptLst>
  <dgm:cxnLst>
    <dgm:cxn modelId="{F8279DA5-F8F9-433F-A9B9-7E53074E0848}" type="presOf" srcId="{371DD768-5144-44A1-A8BC-1A8A01EC8113}" destId="{DCEB0F31-C999-480C-9BDC-55711C043877}" srcOrd="0" destOrd="0" presId="urn:microsoft.com/office/officeart/2008/layout/AlternatingHexagons"/>
    <dgm:cxn modelId="{D1A78E03-0E83-437B-8D01-ED3341E51356}" type="presOf" srcId="{6F1808B0-5627-4B45-AE07-1EA5C4F9D28E}" destId="{4724DBA5-FB81-488C-BE4C-237E6AA4D619}" srcOrd="0" destOrd="0" presId="urn:microsoft.com/office/officeart/2008/layout/AlternatingHexagons"/>
    <dgm:cxn modelId="{49846D48-3F59-4749-9F10-1EBCD4B11308}" type="presOf" srcId="{7F4CA3C7-58D6-47E9-B537-E48528D8DFF1}" destId="{8898B1D0-FA1B-4895-A393-20D168B4D73F}" srcOrd="0" destOrd="0" presId="urn:microsoft.com/office/officeart/2008/layout/AlternatingHexagons"/>
    <dgm:cxn modelId="{B135515B-323F-4DFB-A2C0-724DF1ADC827}" srcId="{FDBB2DFC-1E58-4D8F-8076-A061922495E0}" destId="{6184A291-7B3C-423E-9023-99F5D63F5A8E}" srcOrd="0" destOrd="0" parTransId="{9A2468CF-0B86-4AA7-829A-6C9C589B289C}" sibTransId="{7C191EEC-3F72-4074-89BC-5ED8E035BBB3}"/>
    <dgm:cxn modelId="{DEA3A2AD-A42C-41E2-A515-0234AD4D0719}" type="presOf" srcId="{7C191EEC-3F72-4074-89BC-5ED8E035BBB3}" destId="{2DAB9208-E873-4659-ABD3-E659BC550D85}" srcOrd="0" destOrd="0" presId="urn:microsoft.com/office/officeart/2008/layout/AlternatingHexagons"/>
    <dgm:cxn modelId="{81B933EE-633C-484B-AFCE-892308535667}" type="presOf" srcId="{D99CD5E2-F88A-489A-A6A3-4927BA496636}" destId="{DA550C9A-E4C5-4E28-BA0E-AB9A3FF31087}" srcOrd="0" destOrd="0" presId="urn:microsoft.com/office/officeart/2008/layout/AlternatingHexagons"/>
    <dgm:cxn modelId="{388BB8BF-650C-4FF5-A796-BC6E195B512D}" srcId="{6184A291-7B3C-423E-9023-99F5D63F5A8E}" destId="{6F1808B0-5627-4B45-AE07-1EA5C4F9D28E}" srcOrd="0" destOrd="0" parTransId="{F9B3E363-8BD4-4729-851F-F1E51EA1C30E}" sibTransId="{8E726F84-F5D0-4AD0-BDD4-EDBA67ACC79D}"/>
    <dgm:cxn modelId="{D51B84FC-4160-4CD9-933F-4653ED78627A}" type="presOf" srcId="{3209545E-9948-47B0-A198-9B07CC3E6C24}" destId="{F6160659-6B91-4B33-A996-7EEFE00DA9BC}" srcOrd="0" destOrd="0" presId="urn:microsoft.com/office/officeart/2008/layout/AlternatingHexagons"/>
    <dgm:cxn modelId="{B9AFD06E-2BF0-43C0-A265-837D17AA85D0}" type="presOf" srcId="{6184A291-7B3C-423E-9023-99F5D63F5A8E}" destId="{DF6F57DA-346A-4F6E-8937-E8A4A539FF5F}" srcOrd="0" destOrd="0" presId="urn:microsoft.com/office/officeart/2008/layout/AlternatingHexagons"/>
    <dgm:cxn modelId="{68D6D17D-6B51-4134-85C3-2110B88579E6}" type="presOf" srcId="{FDBB2DFC-1E58-4D8F-8076-A061922495E0}" destId="{7178FD2E-A703-469B-888A-F388BED4A6C4}" srcOrd="0" destOrd="0" presId="urn:microsoft.com/office/officeart/2008/layout/AlternatingHexagons"/>
    <dgm:cxn modelId="{FE854D0A-3982-4DE5-976B-004EEA2281A3}" type="presOf" srcId="{3D7EAD97-9C9A-461D-9AA9-11CE12DE2770}" destId="{3DC206CA-DDEE-428D-8D20-09F0D3B3EB1D}" srcOrd="0" destOrd="0" presId="urn:microsoft.com/office/officeart/2008/layout/AlternatingHexagons"/>
    <dgm:cxn modelId="{547CCBBC-64A2-4D92-A215-85F909518B8C}" srcId="{FDBB2DFC-1E58-4D8F-8076-A061922495E0}" destId="{371DD768-5144-44A1-A8BC-1A8A01EC8113}" srcOrd="2" destOrd="0" parTransId="{825332F2-87B3-4D60-984C-5B2F90F74DC1}" sibTransId="{D99CD5E2-F88A-489A-A6A3-4927BA496636}"/>
    <dgm:cxn modelId="{BE957C2F-7D1A-4399-BCD5-1635239699E7}" srcId="{FDBB2DFC-1E58-4D8F-8076-A061922495E0}" destId="{3D7EAD97-9C9A-461D-9AA9-11CE12DE2770}" srcOrd="1" destOrd="0" parTransId="{840C8C7E-8736-4E95-B175-FC5A506474BD}" sibTransId="{D0DFB2EB-A02B-4770-8011-7B9419326EA0}"/>
    <dgm:cxn modelId="{18F136EB-C4B0-4310-B7ED-5D871E1FAAF3}" srcId="{3D7EAD97-9C9A-461D-9AA9-11CE12DE2770}" destId="{7F4CA3C7-58D6-47E9-B537-E48528D8DFF1}" srcOrd="0" destOrd="0" parTransId="{0AEB06CB-4189-47B6-9F4F-1262D150872B}" sibTransId="{D4FA7406-B5E3-429B-AB2C-2C6E9438E451}"/>
    <dgm:cxn modelId="{9FDF7BEB-F5C7-4D9A-A4B2-187CF260E16B}" type="presOf" srcId="{D0DFB2EB-A02B-4770-8011-7B9419326EA0}" destId="{F67C0BA1-D38A-40C8-90BA-8E6661C33323}" srcOrd="0" destOrd="0" presId="urn:microsoft.com/office/officeart/2008/layout/AlternatingHexagons"/>
    <dgm:cxn modelId="{BF230743-869C-4CD1-AEDE-ACF3BCE3A5CC}" srcId="{371DD768-5144-44A1-A8BC-1A8A01EC8113}" destId="{3209545E-9948-47B0-A198-9B07CC3E6C24}" srcOrd="0" destOrd="0" parTransId="{667716FA-D28A-43A9-A2FB-55505E16F6EF}" sibTransId="{D5619432-DD38-4118-8CF6-BE4B411A787F}"/>
    <dgm:cxn modelId="{97466B6C-BD4A-4266-AD4D-4CB3B0EB37DF}" type="presParOf" srcId="{7178FD2E-A703-469B-888A-F388BED4A6C4}" destId="{14221BFD-36F6-4342-B7F8-180D997219AA}" srcOrd="0" destOrd="0" presId="urn:microsoft.com/office/officeart/2008/layout/AlternatingHexagons"/>
    <dgm:cxn modelId="{C551B5B6-9997-4D93-8181-3F3A01E161D7}" type="presParOf" srcId="{14221BFD-36F6-4342-B7F8-180D997219AA}" destId="{DF6F57DA-346A-4F6E-8937-E8A4A539FF5F}" srcOrd="0" destOrd="0" presId="urn:microsoft.com/office/officeart/2008/layout/AlternatingHexagons"/>
    <dgm:cxn modelId="{FAD74E94-3B38-4E2D-B673-BBCEF2D746F8}" type="presParOf" srcId="{14221BFD-36F6-4342-B7F8-180D997219AA}" destId="{4724DBA5-FB81-488C-BE4C-237E6AA4D619}" srcOrd="1" destOrd="0" presId="urn:microsoft.com/office/officeart/2008/layout/AlternatingHexagons"/>
    <dgm:cxn modelId="{063679BC-F796-4E99-B816-0C0495A9163B}" type="presParOf" srcId="{14221BFD-36F6-4342-B7F8-180D997219AA}" destId="{E37F4198-C38F-4C12-B9CC-4C4719B28021}" srcOrd="2" destOrd="0" presId="urn:microsoft.com/office/officeart/2008/layout/AlternatingHexagons"/>
    <dgm:cxn modelId="{22F91B76-68F2-4DE4-A684-9D0C77C5BF80}" type="presParOf" srcId="{14221BFD-36F6-4342-B7F8-180D997219AA}" destId="{5175A797-C9DB-4A33-8D6C-8DF6FD84CADE}" srcOrd="3" destOrd="0" presId="urn:microsoft.com/office/officeart/2008/layout/AlternatingHexagons"/>
    <dgm:cxn modelId="{937B504D-580A-4592-AE75-FAEA695E0FBC}" type="presParOf" srcId="{14221BFD-36F6-4342-B7F8-180D997219AA}" destId="{2DAB9208-E873-4659-ABD3-E659BC550D85}" srcOrd="4" destOrd="0" presId="urn:microsoft.com/office/officeart/2008/layout/AlternatingHexagons"/>
    <dgm:cxn modelId="{0C633900-887E-4A06-8F7F-72FC888E6696}" type="presParOf" srcId="{7178FD2E-A703-469B-888A-F388BED4A6C4}" destId="{982F3410-2DB5-43B7-A535-870CD1AEF4ED}" srcOrd="1" destOrd="0" presId="urn:microsoft.com/office/officeart/2008/layout/AlternatingHexagons"/>
    <dgm:cxn modelId="{BF22290C-171C-4D77-96DF-86140AAE9452}" type="presParOf" srcId="{7178FD2E-A703-469B-888A-F388BED4A6C4}" destId="{B03910E1-B9B1-4C38-9435-7B2BE545C392}" srcOrd="2" destOrd="0" presId="urn:microsoft.com/office/officeart/2008/layout/AlternatingHexagons"/>
    <dgm:cxn modelId="{94E30184-F7F7-45EF-939C-05F11487A0BD}" type="presParOf" srcId="{B03910E1-B9B1-4C38-9435-7B2BE545C392}" destId="{3DC206CA-DDEE-428D-8D20-09F0D3B3EB1D}" srcOrd="0" destOrd="0" presId="urn:microsoft.com/office/officeart/2008/layout/AlternatingHexagons"/>
    <dgm:cxn modelId="{B486DF13-6EC6-4FAE-AE78-02F989836159}" type="presParOf" srcId="{B03910E1-B9B1-4C38-9435-7B2BE545C392}" destId="{8898B1D0-FA1B-4895-A393-20D168B4D73F}" srcOrd="1" destOrd="0" presId="urn:microsoft.com/office/officeart/2008/layout/AlternatingHexagons"/>
    <dgm:cxn modelId="{B97F94FA-B617-4926-B669-8DF37ED0369E}" type="presParOf" srcId="{B03910E1-B9B1-4C38-9435-7B2BE545C392}" destId="{1670CDF7-C90A-4466-9F3B-90BB61DFF333}" srcOrd="2" destOrd="0" presId="urn:microsoft.com/office/officeart/2008/layout/AlternatingHexagons"/>
    <dgm:cxn modelId="{ED81E72B-642E-4600-BB70-EE7F21FAD8DE}" type="presParOf" srcId="{B03910E1-B9B1-4C38-9435-7B2BE545C392}" destId="{EB9931A2-69E2-4546-9445-AAB65FF16BD2}" srcOrd="3" destOrd="0" presId="urn:microsoft.com/office/officeart/2008/layout/AlternatingHexagons"/>
    <dgm:cxn modelId="{CC468D19-6182-4002-B733-C04EDF2E1773}" type="presParOf" srcId="{B03910E1-B9B1-4C38-9435-7B2BE545C392}" destId="{F67C0BA1-D38A-40C8-90BA-8E6661C33323}" srcOrd="4" destOrd="0" presId="urn:microsoft.com/office/officeart/2008/layout/AlternatingHexagons"/>
    <dgm:cxn modelId="{A7FE7AF2-6FE6-4383-AA25-AE6710F41047}" type="presParOf" srcId="{7178FD2E-A703-469B-888A-F388BED4A6C4}" destId="{D98C4BD7-95F3-470F-BC7E-D84AD6AA1EF8}" srcOrd="3" destOrd="0" presId="urn:microsoft.com/office/officeart/2008/layout/AlternatingHexagons"/>
    <dgm:cxn modelId="{3836A63C-C9E0-43EB-A833-CA55E4706201}" type="presParOf" srcId="{7178FD2E-A703-469B-888A-F388BED4A6C4}" destId="{A689BDC9-0A2E-4AB9-82E8-22C8377A2536}" srcOrd="4" destOrd="0" presId="urn:microsoft.com/office/officeart/2008/layout/AlternatingHexagons"/>
    <dgm:cxn modelId="{158C1928-523E-4CE6-A4E5-DBB8730240FA}" type="presParOf" srcId="{A689BDC9-0A2E-4AB9-82E8-22C8377A2536}" destId="{DCEB0F31-C999-480C-9BDC-55711C043877}" srcOrd="0" destOrd="0" presId="urn:microsoft.com/office/officeart/2008/layout/AlternatingHexagons"/>
    <dgm:cxn modelId="{78F904A6-A3D4-4BB3-B81A-152773355AE7}" type="presParOf" srcId="{A689BDC9-0A2E-4AB9-82E8-22C8377A2536}" destId="{F6160659-6B91-4B33-A996-7EEFE00DA9BC}" srcOrd="1" destOrd="0" presId="urn:microsoft.com/office/officeart/2008/layout/AlternatingHexagons"/>
    <dgm:cxn modelId="{E44E87D5-BBD6-469B-B473-3E3BA19E4ACE}" type="presParOf" srcId="{A689BDC9-0A2E-4AB9-82E8-22C8377A2536}" destId="{806F4A27-C7DC-47B6-B594-C4EAFAF5F40C}" srcOrd="2" destOrd="0" presId="urn:microsoft.com/office/officeart/2008/layout/AlternatingHexagons"/>
    <dgm:cxn modelId="{E0F4541D-4D9E-4294-896D-8D1A767D64AC}" type="presParOf" srcId="{A689BDC9-0A2E-4AB9-82E8-22C8377A2536}" destId="{02960E52-CA76-4C4C-8BAA-0C2D64087099}" srcOrd="3" destOrd="0" presId="urn:microsoft.com/office/officeart/2008/layout/AlternatingHexagons"/>
    <dgm:cxn modelId="{F009F61D-B0E4-4092-83F6-592DC06D6185}" type="presParOf" srcId="{A689BDC9-0A2E-4AB9-82E8-22C8377A2536}" destId="{DA550C9A-E4C5-4E28-BA0E-AB9A3FF31087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6F57DA-346A-4F6E-8937-E8A4A539FF5F}">
      <dsp:nvSpPr>
        <dsp:cNvPr id="0" name=""/>
        <dsp:cNvSpPr/>
      </dsp:nvSpPr>
      <dsp:spPr>
        <a:xfrm rot="5400000">
          <a:off x="3664755" y="99409"/>
          <a:ext cx="1483980" cy="1291062"/>
        </a:xfrm>
        <a:prstGeom prst="hexagon">
          <a:avLst>
            <a:gd name="adj" fmla="val 25000"/>
            <a:gd name="vf" fmla="val 115470"/>
          </a:avLst>
        </a:prstGeom>
        <a:solidFill>
          <a:srgbClr val="EB641B">
            <a:shade val="50000"/>
            <a:hueOff val="0"/>
            <a:satOff val="0"/>
            <a:lumOff val="0"/>
            <a:alphaOff val="0"/>
          </a:srgbClr>
        </a:solidFill>
        <a:ln w="55000" cap="flat" cmpd="thickThin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Efficienza energetica negli edifici pubblici</a:t>
          </a:r>
          <a:endParaRPr lang="it-IT" sz="1100" kern="1200" dirty="0">
            <a:solidFill>
              <a:sysClr val="window" lastClr="FFFFFF"/>
            </a:solidFill>
            <a:latin typeface="+mn-lt"/>
            <a:ea typeface="+mn-ea"/>
            <a:cs typeface="+mn-cs"/>
          </a:endParaRPr>
        </a:p>
      </dsp:txBody>
      <dsp:txXfrm rot="-5400000">
        <a:off x="3962404" y="234205"/>
        <a:ext cx="888682" cy="1021473"/>
      </dsp:txXfrm>
    </dsp:sp>
    <dsp:sp modelId="{4724DBA5-FB81-488C-BE4C-237E6AA4D619}">
      <dsp:nvSpPr>
        <dsp:cNvPr id="0" name=""/>
        <dsp:cNvSpPr/>
      </dsp:nvSpPr>
      <dsp:spPr>
        <a:xfrm>
          <a:off x="5091454" y="299746"/>
          <a:ext cx="1656121" cy="8903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rPr>
            <a:t>Destinatari: </a:t>
          </a:r>
          <a:r>
            <a:rPr lang="it-IT" sz="1300" i="1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rPr>
            <a:t>Enti pubblici, ESCO</a:t>
          </a:r>
        </a:p>
      </dsp:txBody>
      <dsp:txXfrm>
        <a:off x="5091454" y="299746"/>
        <a:ext cx="1656121" cy="890388"/>
      </dsp:txXfrm>
    </dsp:sp>
    <dsp:sp modelId="{2DAB9208-E873-4659-ABD3-E659BC550D85}">
      <dsp:nvSpPr>
        <dsp:cNvPr id="0" name=""/>
        <dsp:cNvSpPr/>
      </dsp:nvSpPr>
      <dsp:spPr>
        <a:xfrm rot="5400000">
          <a:off x="2270407" y="99409"/>
          <a:ext cx="1483980" cy="1291062"/>
        </a:xfrm>
        <a:prstGeom prst="hexagon">
          <a:avLst>
            <a:gd name="adj" fmla="val 25000"/>
            <a:gd name="vf" fmla="val 115470"/>
          </a:avLst>
        </a:prstGeom>
        <a:solidFill>
          <a:srgbClr val="EB641B">
            <a:shade val="50000"/>
            <a:hueOff val="-217495"/>
            <a:satOff val="-2452"/>
            <a:lumOff val="15357"/>
            <a:alphaOff val="0"/>
          </a:srgbClr>
        </a:solidFill>
        <a:ln w="55000" cap="flat" cmpd="thickThin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3600" kern="1200">
            <a:solidFill>
              <a:sysClr val="window" lastClr="FFFFFF"/>
            </a:solidFill>
            <a:latin typeface="+mn-lt"/>
            <a:ea typeface="+mn-ea"/>
            <a:cs typeface="+mn-cs"/>
          </a:endParaRPr>
        </a:p>
      </dsp:txBody>
      <dsp:txXfrm rot="-5400000">
        <a:off x="2568056" y="234205"/>
        <a:ext cx="888682" cy="1021473"/>
      </dsp:txXfrm>
    </dsp:sp>
    <dsp:sp modelId="{3DC206CA-DDEE-428D-8D20-09F0D3B3EB1D}">
      <dsp:nvSpPr>
        <dsp:cNvPr id="0" name=""/>
        <dsp:cNvSpPr/>
      </dsp:nvSpPr>
      <dsp:spPr>
        <a:xfrm rot="5400000">
          <a:off x="2964910" y="1278952"/>
          <a:ext cx="1483980" cy="1451180"/>
        </a:xfrm>
        <a:prstGeom prst="hexagon">
          <a:avLst>
            <a:gd name="adj" fmla="val 25000"/>
            <a:gd name="vf" fmla="val 115470"/>
          </a:avLst>
        </a:prstGeom>
        <a:solidFill>
          <a:srgbClr val="EB641B">
            <a:shade val="50000"/>
            <a:hueOff val="-434991"/>
            <a:satOff val="-4905"/>
            <a:lumOff val="30714"/>
            <a:alphaOff val="0"/>
          </a:srgbClr>
        </a:solidFill>
        <a:ln w="55000" cap="flat" cmpd="thickThin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kern="1200" dirty="0" smtClean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Efficienza energetica nella Pubblica Illuminazione</a:t>
          </a:r>
          <a:endParaRPr lang="it-IT" sz="1000" kern="1200" dirty="0">
            <a:solidFill>
              <a:sysClr val="window" lastClr="FFFFFF"/>
            </a:solidFill>
            <a:latin typeface="+mn-lt"/>
            <a:ea typeface="+mn-ea"/>
            <a:cs typeface="+mn-cs"/>
          </a:endParaRPr>
        </a:p>
      </dsp:txBody>
      <dsp:txXfrm rot="-5400000">
        <a:off x="3220500" y="1507149"/>
        <a:ext cx="972800" cy="994786"/>
      </dsp:txXfrm>
    </dsp:sp>
    <dsp:sp modelId="{8898B1D0-FA1B-4895-A393-20D168B4D73F}">
      <dsp:nvSpPr>
        <dsp:cNvPr id="0" name=""/>
        <dsp:cNvSpPr/>
      </dsp:nvSpPr>
      <dsp:spPr>
        <a:xfrm>
          <a:off x="1256837" y="1559348"/>
          <a:ext cx="1602698" cy="8903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rPr>
            <a:t>Destinatari: </a:t>
          </a:r>
          <a:r>
            <a:rPr lang="it-IT" sz="1300" i="1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rPr>
            <a:t>Enti pubblici, ESCO</a:t>
          </a:r>
          <a:endParaRPr lang="it-IT" sz="1300" i="1" kern="1200" dirty="0">
            <a:solidFill>
              <a:schemeClr val="tx1">
                <a:lumMod val="65000"/>
                <a:lumOff val="35000"/>
              </a:schemeClr>
            </a:solidFill>
            <a:latin typeface="+mn-lt"/>
            <a:ea typeface="+mn-ea"/>
            <a:cs typeface="+mn-cs"/>
          </a:endParaRPr>
        </a:p>
      </dsp:txBody>
      <dsp:txXfrm>
        <a:off x="1256837" y="1559348"/>
        <a:ext cx="1602698" cy="890388"/>
      </dsp:txXfrm>
    </dsp:sp>
    <dsp:sp modelId="{F67C0BA1-D38A-40C8-90BA-8E6661C33323}">
      <dsp:nvSpPr>
        <dsp:cNvPr id="0" name=""/>
        <dsp:cNvSpPr/>
      </dsp:nvSpPr>
      <dsp:spPr>
        <a:xfrm rot="5400000">
          <a:off x="4359258" y="1359011"/>
          <a:ext cx="1483980" cy="1291062"/>
        </a:xfrm>
        <a:prstGeom prst="hexagon">
          <a:avLst>
            <a:gd name="adj" fmla="val 25000"/>
            <a:gd name="vf" fmla="val 115470"/>
          </a:avLst>
        </a:prstGeom>
        <a:solidFill>
          <a:srgbClr val="EB641B">
            <a:shade val="50000"/>
            <a:hueOff val="-652486"/>
            <a:satOff val="-7357"/>
            <a:lumOff val="46071"/>
            <a:alphaOff val="0"/>
          </a:srgbClr>
        </a:solidFill>
        <a:ln w="55000" cap="flat" cmpd="thickThin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3600" kern="1200">
            <a:solidFill>
              <a:sysClr val="window" lastClr="FFFFFF"/>
            </a:solidFill>
            <a:latin typeface="+mn-lt"/>
            <a:ea typeface="+mn-ea"/>
            <a:cs typeface="+mn-cs"/>
          </a:endParaRPr>
        </a:p>
      </dsp:txBody>
      <dsp:txXfrm rot="-5400000">
        <a:off x="4656907" y="1493807"/>
        <a:ext cx="888682" cy="1021473"/>
      </dsp:txXfrm>
    </dsp:sp>
    <dsp:sp modelId="{DCEB0F31-C999-480C-9BDC-55711C043877}">
      <dsp:nvSpPr>
        <dsp:cNvPr id="0" name=""/>
        <dsp:cNvSpPr/>
      </dsp:nvSpPr>
      <dsp:spPr>
        <a:xfrm rot="5400000">
          <a:off x="3664755" y="2618614"/>
          <a:ext cx="1483980" cy="1291062"/>
        </a:xfrm>
        <a:prstGeom prst="hexagon">
          <a:avLst>
            <a:gd name="adj" fmla="val 25000"/>
            <a:gd name="vf" fmla="val 115470"/>
          </a:avLst>
        </a:prstGeom>
        <a:solidFill>
          <a:srgbClr val="EB641B">
            <a:shade val="50000"/>
            <a:hueOff val="-434991"/>
            <a:satOff val="-4905"/>
            <a:lumOff val="30714"/>
            <a:alphaOff val="0"/>
          </a:srgbClr>
        </a:solidFill>
        <a:ln w="55000" cap="flat" cmpd="thickThin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err="1" smtClean="0">
              <a:solidFill>
                <a:schemeClr val="bg1"/>
              </a:solidFill>
              <a:latin typeface="+mn-lt"/>
              <a:ea typeface="+mn-ea"/>
              <a:cs typeface="Times New Roman"/>
            </a:rPr>
            <a:t>Rinnovo</a:t>
          </a:r>
          <a:r>
            <a:rPr lang="en-US" sz="1100" kern="1200" dirty="0" smtClean="0">
              <a:solidFill>
                <a:schemeClr val="bg1"/>
              </a:solidFill>
              <a:latin typeface="+mn-lt"/>
              <a:ea typeface="+mn-ea"/>
              <a:cs typeface="Times New Roman"/>
            </a:rPr>
            <a:t> </a:t>
          </a:r>
          <a:r>
            <a:rPr lang="en-US" sz="1100" kern="1200" dirty="0" err="1" smtClean="0">
              <a:solidFill>
                <a:schemeClr val="bg1"/>
              </a:solidFill>
              <a:latin typeface="+mn-lt"/>
              <a:ea typeface="+mn-ea"/>
              <a:cs typeface="Times New Roman"/>
            </a:rPr>
            <a:t>mezzi</a:t>
          </a:r>
          <a:r>
            <a:rPr lang="en-US" sz="1100" kern="1200" dirty="0" smtClean="0">
              <a:solidFill>
                <a:schemeClr val="bg1"/>
              </a:solidFill>
              <a:latin typeface="+mn-lt"/>
              <a:ea typeface="+mn-ea"/>
              <a:cs typeface="Times New Roman"/>
            </a:rPr>
            <a:t> di </a:t>
          </a:r>
          <a:r>
            <a:rPr lang="en-US" sz="1100" kern="1200" dirty="0" err="1" smtClean="0">
              <a:solidFill>
                <a:schemeClr val="bg1"/>
              </a:solidFill>
              <a:latin typeface="+mn-lt"/>
              <a:ea typeface="+mn-ea"/>
              <a:cs typeface="Times New Roman"/>
            </a:rPr>
            <a:t>trasporto</a:t>
          </a:r>
          <a:r>
            <a:rPr lang="en-US" sz="1100" kern="1200" dirty="0" smtClean="0">
              <a:solidFill>
                <a:schemeClr val="bg1"/>
              </a:solidFill>
              <a:latin typeface="+mn-lt"/>
              <a:ea typeface="+mn-ea"/>
              <a:cs typeface="Times New Roman"/>
            </a:rPr>
            <a:t> </a:t>
          </a:r>
          <a:r>
            <a:rPr lang="en-US" sz="1100" kern="1200" dirty="0" err="1" smtClean="0">
              <a:solidFill>
                <a:schemeClr val="bg1"/>
              </a:solidFill>
              <a:latin typeface="+mn-lt"/>
              <a:ea typeface="+mn-ea"/>
              <a:cs typeface="Times New Roman"/>
            </a:rPr>
            <a:t>ecologici</a:t>
          </a:r>
          <a:r>
            <a:rPr lang="en-US" sz="1100" kern="1200" dirty="0" smtClean="0">
              <a:solidFill>
                <a:schemeClr val="bg1"/>
              </a:solidFill>
              <a:latin typeface="+mn-lt"/>
              <a:ea typeface="+mn-ea"/>
              <a:cs typeface="Times New Roman"/>
            </a:rPr>
            <a:t> </a:t>
          </a:r>
          <a:r>
            <a:rPr lang="en-US" sz="1100" kern="1200" dirty="0" err="1" smtClean="0">
              <a:solidFill>
                <a:schemeClr val="bg1"/>
              </a:solidFill>
              <a:latin typeface="+mn-lt"/>
              <a:ea typeface="+mn-ea"/>
              <a:cs typeface="Times New Roman"/>
            </a:rPr>
            <a:t>nelle</a:t>
          </a:r>
          <a:r>
            <a:rPr lang="en-US" sz="1100" kern="1200" dirty="0" smtClean="0">
              <a:solidFill>
                <a:schemeClr val="bg1"/>
              </a:solidFill>
              <a:latin typeface="+mn-lt"/>
              <a:ea typeface="+mn-ea"/>
              <a:cs typeface="Times New Roman"/>
            </a:rPr>
            <a:t> </a:t>
          </a:r>
          <a:r>
            <a:rPr lang="en-US" sz="1100" kern="1200" dirty="0" err="1" smtClean="0">
              <a:solidFill>
                <a:schemeClr val="bg1"/>
              </a:solidFill>
              <a:latin typeface="+mn-lt"/>
              <a:ea typeface="+mn-ea"/>
              <a:cs typeface="Times New Roman"/>
            </a:rPr>
            <a:t>aree</a:t>
          </a:r>
          <a:r>
            <a:rPr lang="en-US" sz="1100" kern="1200" dirty="0" smtClean="0">
              <a:solidFill>
                <a:schemeClr val="bg1"/>
              </a:solidFill>
              <a:latin typeface="+mn-lt"/>
              <a:ea typeface="+mn-ea"/>
              <a:cs typeface="Times New Roman"/>
            </a:rPr>
            <a:t> urbane</a:t>
          </a:r>
          <a:endParaRPr lang="it-IT" sz="1100" kern="1200" dirty="0">
            <a:solidFill>
              <a:schemeClr val="bg1"/>
            </a:solidFill>
            <a:latin typeface="+mn-lt"/>
            <a:ea typeface="+mn-ea"/>
            <a:cs typeface="+mn-cs"/>
          </a:endParaRPr>
        </a:p>
      </dsp:txBody>
      <dsp:txXfrm rot="-5400000">
        <a:off x="3962404" y="2753410"/>
        <a:ext cx="888682" cy="1021473"/>
      </dsp:txXfrm>
    </dsp:sp>
    <dsp:sp modelId="{F6160659-6B91-4B33-A996-7EEFE00DA9BC}">
      <dsp:nvSpPr>
        <dsp:cNvPr id="0" name=""/>
        <dsp:cNvSpPr/>
      </dsp:nvSpPr>
      <dsp:spPr>
        <a:xfrm>
          <a:off x="5091454" y="2818951"/>
          <a:ext cx="1656121" cy="8903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rPr>
            <a:t>Destinatari: </a:t>
          </a:r>
          <a:r>
            <a:rPr lang="en-US" sz="1300" i="1" kern="1200" dirty="0" err="1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rPr>
            <a:t>Enti</a:t>
          </a:r>
          <a:r>
            <a:rPr lang="en-US" sz="1300" i="1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rPr>
            <a:t> </a:t>
          </a:r>
          <a:r>
            <a:rPr lang="en-US" sz="1300" i="1" kern="1200" dirty="0" err="1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rPr>
            <a:t>pubblici</a:t>
          </a:r>
          <a:r>
            <a:rPr lang="en-US" sz="1300" i="1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rPr>
            <a:t>, </a:t>
          </a:r>
          <a:r>
            <a:rPr lang="en-US" sz="1300" i="1" kern="1200" dirty="0" err="1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rPr>
            <a:t>Aziende</a:t>
          </a:r>
          <a:r>
            <a:rPr lang="en-US" sz="1300" i="1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rPr>
            <a:t> </a:t>
          </a:r>
          <a:r>
            <a:rPr lang="en-US" sz="1300" i="1" kern="1200" dirty="0" err="1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rPr>
            <a:t>pubbliche</a:t>
          </a:r>
          <a:r>
            <a:rPr lang="en-US" sz="1300" i="1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rPr>
            <a:t> di </a:t>
          </a:r>
          <a:r>
            <a:rPr lang="en-US" sz="1300" i="1" kern="1200" dirty="0" err="1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rPr>
            <a:t>trasporto</a:t>
          </a:r>
          <a:r>
            <a:rPr lang="en-US" sz="1300" i="1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rPr>
            <a:t>, </a:t>
          </a:r>
          <a:r>
            <a:rPr lang="en-US" sz="1300" i="1" kern="1200" dirty="0" err="1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rPr>
            <a:t>Società</a:t>
          </a:r>
          <a:r>
            <a:rPr lang="en-US" sz="1300" i="1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rPr>
            <a:t> di leasing</a:t>
          </a:r>
          <a:endParaRPr lang="it-IT" sz="1300" i="1" kern="1200" dirty="0">
            <a:solidFill>
              <a:schemeClr val="tx1">
                <a:lumMod val="65000"/>
                <a:lumOff val="35000"/>
              </a:schemeClr>
            </a:solidFill>
            <a:latin typeface="+mn-lt"/>
            <a:ea typeface="+mn-ea"/>
            <a:cs typeface="+mn-cs"/>
          </a:endParaRPr>
        </a:p>
      </dsp:txBody>
      <dsp:txXfrm>
        <a:off x="5091454" y="2818951"/>
        <a:ext cx="1656121" cy="890388"/>
      </dsp:txXfrm>
    </dsp:sp>
    <dsp:sp modelId="{DA550C9A-E4C5-4E28-BA0E-AB9A3FF31087}">
      <dsp:nvSpPr>
        <dsp:cNvPr id="0" name=""/>
        <dsp:cNvSpPr/>
      </dsp:nvSpPr>
      <dsp:spPr>
        <a:xfrm rot="5400000">
          <a:off x="2270407" y="2618614"/>
          <a:ext cx="1483980" cy="1291062"/>
        </a:xfrm>
        <a:prstGeom prst="hexagon">
          <a:avLst>
            <a:gd name="adj" fmla="val 25000"/>
            <a:gd name="vf" fmla="val 115470"/>
          </a:avLst>
        </a:prstGeom>
        <a:solidFill>
          <a:srgbClr val="EB641B">
            <a:shade val="50000"/>
            <a:hueOff val="-217495"/>
            <a:satOff val="-2452"/>
            <a:lumOff val="15357"/>
            <a:alphaOff val="0"/>
          </a:srgbClr>
        </a:solidFill>
        <a:ln w="55000" cap="flat" cmpd="thickThin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3600" kern="1200">
            <a:solidFill>
              <a:sysClr val="window" lastClr="FFFFFF"/>
            </a:solidFill>
            <a:latin typeface="+mn-lt"/>
            <a:ea typeface="+mn-ea"/>
            <a:cs typeface="+mn-cs"/>
          </a:endParaRPr>
        </a:p>
      </dsp:txBody>
      <dsp:txXfrm rot="-5400000">
        <a:off x="2568056" y="2753410"/>
        <a:ext cx="888682" cy="10214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E732E46-60A9-43F6-80F6-A1989913BF0E}" type="datetimeFigureOut">
              <a:rPr lang="it-IT"/>
              <a:pPr>
                <a:defRPr/>
              </a:pPr>
              <a:t>21/05/2015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090B31E-5592-4FDE-B397-7586CACA29D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22672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5363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2309497-7813-4CF8-93CA-C41B29FAFAD4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76465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4813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C9CE4F7-31E9-4874-88CA-B5ECA3FBF179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36007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50179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32B90-FBDA-4D43-B5B3-87B5D7783A0B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09913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60A84-0BB4-40BA-AF22-5ED54B84EDD8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61851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5222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F7D5FC7-CD65-4C29-9111-97216C363F31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79562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54275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B4DC68-8BF2-4BC2-B4DD-841D9E2B020C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27411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56323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D360BBF-4E46-4033-ACAE-7F9C2ED5F821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50817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5837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DC3E3FD-6881-43F5-BEDC-71A1D1D297D3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58311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60419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D56361E-464C-403B-A637-49EF7C9E9B61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87873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6246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599F915-123F-4603-8747-C4E8EB269C92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0824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64515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9AEDDFB-2C96-411F-BDBC-007A4533C380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68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25827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70659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5FE0F60-2E35-4C9A-BE5A-06A02EDB3A0B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92203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7270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BD76467-E3ED-42F9-B059-6B9BEB1115C7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59083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74755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3DDA98-2AD8-4246-8FD4-813F9CFE9C4E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79600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8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76803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1501B7-1044-405F-A531-C87009C892A3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00841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8294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161BAD6-3715-4A1F-AD38-72801BC07B7A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41854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7911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1932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08258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47843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5E706B-1031-463D-9816-72CD190E1052}" type="slidenum">
              <a:rPr lang="it-IT" smtClean="0">
                <a:solidFill>
                  <a:prstClr val="black"/>
                </a:solidFill>
              </a:rPr>
              <a:pPr/>
              <a:t>29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MARTE/IEE/13/465</a:t>
            </a:r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intestazione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629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741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D365B67-9E64-401E-9B5B-EDC06CC8FD6C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376480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84995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4372B6-AB5E-40E5-8D74-CFAC72D570A1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97607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070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0100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5EB880-4744-4968-A9AF-B9EE8345A7AF}" type="slidenum">
              <a:rPr lang="it-IT"/>
              <a:pPr/>
              <a:t>6</a:t>
            </a:fld>
            <a:endParaRPr lang="it-IT"/>
          </a:p>
        </p:txBody>
      </p:sp>
      <p:sp>
        <p:nvSpPr>
          <p:cNvPr id="364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3288" y="741363"/>
            <a:ext cx="4938712" cy="3703637"/>
          </a:xfrm>
          <a:ln/>
        </p:spPr>
      </p:sp>
      <p:sp>
        <p:nvSpPr>
          <p:cNvPr id="364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4688" y="4691063"/>
            <a:ext cx="5394325" cy="444341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79203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4198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B3F155-6678-4D02-9BFF-04E9AD5BDCE0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41316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44035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CC011E7-BE2E-4E4F-B3E5-444EFDF1A682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14440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46083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12487E6-D55E-4819-811E-F86A604DF7B0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0403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F12409-1847-4248-920E-74B128C74922}" type="datetime1">
              <a:rPr lang="it-IT"/>
              <a:pPr>
                <a:defRPr/>
              </a:pPr>
              <a:t>21/05/2015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A5757D-8B68-44FC-9583-77469DBA469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759C1-FFEC-45A3-9E16-C6C5F64DD719}" type="datetime1">
              <a:rPr lang="it-IT"/>
              <a:pPr>
                <a:defRPr/>
              </a:pPr>
              <a:t>21/05/2015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E00F2-0C71-42CF-8EAD-422A264DA89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10E51-395E-4C64-AF9A-47F2B3C931C4}" type="datetime1">
              <a:rPr lang="it-IT"/>
              <a:pPr>
                <a:defRPr/>
              </a:pPr>
              <a:t>21/05/2015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FD8B1-3A33-4E22-8BE9-F59D73F92B5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7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it-IT" noProof="0" smtClean="0"/>
              <a:t>Fare clic per modificare lo stile del titolo</a:t>
            </a:r>
          </a:p>
        </p:txBody>
      </p:sp>
      <p:sp>
        <p:nvSpPr>
          <p:cNvPr id="80908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it-IT" noProof="0" smtClean="0"/>
              <a:t>Fare clic per modificare lo stile del sottotitolo dello schema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16C9E2-20E5-4BDF-AA7E-C07BF9AC300C}" type="datetime1">
              <a:rPr lang="it-IT" altLang="it-IT">
                <a:solidFill>
                  <a:srgbClr val="330000"/>
                </a:solidFill>
              </a:rPr>
              <a:pPr>
                <a:defRPr/>
              </a:pPr>
              <a:t>21/05/2015</a:t>
            </a:fld>
            <a:endParaRPr lang="it-IT" altLang="it-IT">
              <a:solidFill>
                <a:srgbClr val="330000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330000"/>
              </a:solidFill>
            </a:endParaRP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9DE7FD-E105-405F-807F-5DE3D40CC8F0}" type="slidenum">
              <a:rPr lang="it-IT" altLang="it-IT">
                <a:solidFill>
                  <a:srgbClr val="33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33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0826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9"/>
          <p:cNvGrpSpPr>
            <a:grpSpLocks/>
          </p:cNvGrpSpPr>
          <p:nvPr userDrawn="1"/>
        </p:nvGrpSpPr>
        <p:grpSpPr bwMode="auto">
          <a:xfrm>
            <a:off x="3351213" y="0"/>
            <a:ext cx="5795962" cy="6858000"/>
            <a:chOff x="3348038" y="0"/>
            <a:chExt cx="5795962" cy="6858000"/>
          </a:xfrm>
        </p:grpSpPr>
        <p:sp>
          <p:nvSpPr>
            <p:cNvPr id="5" name="Rectangle 2"/>
            <p:cNvSpPr>
              <a:spLocks noChangeArrowheads="1"/>
            </p:cNvSpPr>
            <p:nvPr/>
          </p:nvSpPr>
          <p:spPr bwMode="auto">
            <a:xfrm>
              <a:off x="3348038" y="0"/>
              <a:ext cx="5795962" cy="6858000"/>
            </a:xfrm>
            <a:prstGeom prst="rect">
              <a:avLst/>
            </a:prstGeom>
            <a:solidFill>
              <a:srgbClr val="C0C0C0">
                <a:alpha val="61176"/>
              </a:srgbClr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endParaRPr lang="it-IT" altLang="it-IT" smtClean="0">
                <a:solidFill>
                  <a:srgbClr val="330000"/>
                </a:solidFill>
              </a:endParaRPr>
            </a:p>
          </p:txBody>
        </p:sp>
        <p:sp>
          <p:nvSpPr>
            <p:cNvPr id="6" name="Rectangle 3"/>
            <p:cNvSpPr>
              <a:spLocks noChangeArrowheads="1"/>
            </p:cNvSpPr>
            <p:nvPr/>
          </p:nvSpPr>
          <p:spPr bwMode="auto">
            <a:xfrm>
              <a:off x="3348038" y="0"/>
              <a:ext cx="5795962" cy="1698625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endParaRPr lang="it-IT" altLang="it-IT" sz="4400" smtClean="0">
                <a:solidFill>
                  <a:srgbClr val="330000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3888" y="188913"/>
            <a:ext cx="5122912" cy="1143000"/>
          </a:xfrm>
        </p:spPr>
        <p:txBody>
          <a:bodyPr/>
          <a:lstStyle>
            <a:lvl1pPr>
              <a:defRPr sz="2400"/>
            </a:lvl1pPr>
          </a:lstStyle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63888" y="1600200"/>
            <a:ext cx="5122912" cy="4530725"/>
          </a:xfrm>
        </p:spPr>
        <p:txBody>
          <a:bodyPr/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DAF489-BF85-4000-AE12-29FC0FBB6E00}" type="datetime1">
              <a:rPr lang="it-IT" altLang="it-IT">
                <a:solidFill>
                  <a:srgbClr val="330000"/>
                </a:solidFill>
              </a:rPr>
              <a:pPr>
                <a:defRPr/>
              </a:pPr>
              <a:t>21/05/2015</a:t>
            </a:fld>
            <a:endParaRPr lang="it-IT" altLang="it-IT">
              <a:solidFill>
                <a:srgbClr val="33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330000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BABC3-C773-4ACC-A349-1D6496E65F07}" type="slidenum">
              <a:rPr lang="it-IT" altLang="it-IT">
                <a:solidFill>
                  <a:srgbClr val="33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33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040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E92DA-59FD-44CB-A312-6E4F19113947}" type="datetime1">
              <a:rPr lang="it-IT" altLang="it-IT">
                <a:solidFill>
                  <a:srgbClr val="330000"/>
                </a:solidFill>
              </a:rPr>
              <a:pPr>
                <a:defRPr/>
              </a:pPr>
              <a:t>21/05/2015</a:t>
            </a:fld>
            <a:endParaRPr lang="it-IT" altLang="it-IT">
              <a:solidFill>
                <a:srgbClr val="33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33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8272A5-43B5-4E75-8B93-7565EC5E4F94}" type="slidenum">
              <a:rPr lang="it-IT" altLang="it-IT">
                <a:solidFill>
                  <a:srgbClr val="33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33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8542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5882A6-01C9-4582-BADB-ECC37BD30B94}" type="datetime1">
              <a:rPr lang="it-IT" altLang="it-IT">
                <a:solidFill>
                  <a:srgbClr val="330000"/>
                </a:solidFill>
              </a:rPr>
              <a:pPr>
                <a:defRPr/>
              </a:pPr>
              <a:t>21/05/2015</a:t>
            </a:fld>
            <a:endParaRPr lang="it-IT" altLang="it-IT">
              <a:solidFill>
                <a:srgbClr val="33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33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E65E32-0742-40EC-9F0E-F4E0166BC840}" type="slidenum">
              <a:rPr lang="it-IT" altLang="it-IT">
                <a:solidFill>
                  <a:srgbClr val="33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33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6102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DBE090-E937-48D1-BA8F-3A6E74E01582}" type="datetime1">
              <a:rPr lang="it-IT" altLang="it-IT">
                <a:solidFill>
                  <a:srgbClr val="330000"/>
                </a:solidFill>
              </a:rPr>
              <a:pPr>
                <a:defRPr/>
              </a:pPr>
              <a:t>21/05/2015</a:t>
            </a:fld>
            <a:endParaRPr lang="it-IT" altLang="it-IT">
              <a:solidFill>
                <a:srgbClr val="33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330000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754F01-FD35-441A-A9A9-4AE11AD70D2A}" type="slidenum">
              <a:rPr lang="it-IT" altLang="it-IT">
                <a:solidFill>
                  <a:srgbClr val="33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33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3037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564441-BEC5-43CF-9895-439DF6257DB8}" type="datetime1">
              <a:rPr lang="it-IT" altLang="it-IT">
                <a:solidFill>
                  <a:srgbClr val="330000"/>
                </a:solidFill>
              </a:rPr>
              <a:pPr>
                <a:defRPr/>
              </a:pPr>
              <a:t>21/05/2015</a:t>
            </a:fld>
            <a:endParaRPr lang="it-IT" altLang="it-IT">
              <a:solidFill>
                <a:srgbClr val="33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33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734149-D3C1-475F-A2AB-DF70875EC99E}" type="slidenum">
              <a:rPr lang="it-IT" altLang="it-IT">
                <a:solidFill>
                  <a:srgbClr val="33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33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7892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0509EA-B607-4DA0-B9B7-FA2B7C9892FC}" type="datetime1">
              <a:rPr lang="it-IT" altLang="it-IT">
                <a:solidFill>
                  <a:srgbClr val="330000"/>
                </a:solidFill>
              </a:rPr>
              <a:pPr>
                <a:defRPr/>
              </a:pPr>
              <a:t>21/05/2015</a:t>
            </a:fld>
            <a:endParaRPr lang="it-IT" altLang="it-IT">
              <a:solidFill>
                <a:srgbClr val="330000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33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55FD0-EC28-4B6B-AC50-8B675472EA64}" type="slidenum">
              <a:rPr lang="it-IT" altLang="it-IT">
                <a:solidFill>
                  <a:srgbClr val="33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33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8393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C8277C-D34E-43BC-9089-8B5C8B871D96}" type="datetime1">
              <a:rPr lang="it-IT" altLang="it-IT">
                <a:solidFill>
                  <a:srgbClr val="330000"/>
                </a:solidFill>
              </a:rPr>
              <a:pPr>
                <a:defRPr/>
              </a:pPr>
              <a:t>21/05/2015</a:t>
            </a:fld>
            <a:endParaRPr lang="it-IT" altLang="it-IT">
              <a:solidFill>
                <a:srgbClr val="33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33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0B93A8-B35E-41A5-B608-501D3C0EF6B4}" type="slidenum">
              <a:rPr lang="it-IT" altLang="it-IT">
                <a:solidFill>
                  <a:srgbClr val="33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33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878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E8C40-F01F-498C-95BF-B71FD59CD584}" type="datetime1">
              <a:rPr lang="it-IT"/>
              <a:pPr>
                <a:defRPr/>
              </a:pPr>
              <a:t>21/05/2015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B9884E-8C2E-45ED-91CB-00E841BBBD9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C77606-4DA0-429A-9598-A78A91F5E3B1}" type="datetime1">
              <a:rPr lang="it-IT" altLang="it-IT">
                <a:solidFill>
                  <a:srgbClr val="330000"/>
                </a:solidFill>
              </a:rPr>
              <a:pPr>
                <a:defRPr/>
              </a:pPr>
              <a:t>21/05/2015</a:t>
            </a:fld>
            <a:endParaRPr lang="it-IT" altLang="it-IT">
              <a:solidFill>
                <a:srgbClr val="33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33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074A98-155D-4D0D-8F02-D95B2A9F6BFD}" type="slidenum">
              <a:rPr lang="it-IT" altLang="it-IT">
                <a:solidFill>
                  <a:srgbClr val="33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33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9733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4F113C-5C7B-4DAB-A8A4-8D20246BF0AE}" type="datetime1">
              <a:rPr lang="it-IT" altLang="it-IT">
                <a:solidFill>
                  <a:srgbClr val="330000"/>
                </a:solidFill>
              </a:rPr>
              <a:pPr>
                <a:defRPr/>
              </a:pPr>
              <a:t>21/05/2015</a:t>
            </a:fld>
            <a:endParaRPr lang="it-IT" altLang="it-IT">
              <a:solidFill>
                <a:srgbClr val="33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33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E230C0-31E6-4162-85BA-0CD2EADF1218}" type="slidenum">
              <a:rPr lang="it-IT" altLang="it-IT">
                <a:solidFill>
                  <a:srgbClr val="33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33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6610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43700" y="188913"/>
            <a:ext cx="1943100" cy="5942012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188913"/>
            <a:ext cx="5676900" cy="5942012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F09F41-C0DE-4DB3-A6E2-AF728440CF1E}" type="datetime1">
              <a:rPr lang="it-IT" altLang="it-IT">
                <a:solidFill>
                  <a:srgbClr val="330000"/>
                </a:solidFill>
              </a:rPr>
              <a:pPr>
                <a:defRPr/>
              </a:pPr>
              <a:t>21/05/2015</a:t>
            </a:fld>
            <a:endParaRPr lang="it-IT" altLang="it-IT">
              <a:solidFill>
                <a:srgbClr val="33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33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C2FE79-EF7A-4E5B-A2AE-5EEAE795843B}" type="slidenum">
              <a:rPr lang="it-IT" altLang="it-IT">
                <a:solidFill>
                  <a:srgbClr val="33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33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9667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7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it-IT" noProof="0" smtClean="0"/>
              <a:t>Fare clic per modificare lo stile del titolo</a:t>
            </a:r>
          </a:p>
        </p:txBody>
      </p:sp>
      <p:sp>
        <p:nvSpPr>
          <p:cNvPr id="80908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it-IT" noProof="0" smtClean="0"/>
              <a:t>Fare clic per modificare lo stile del sottotitolo dello schema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842701-5EF4-4358-BF1A-A1630E38A0D3}" type="datetime1">
              <a:rPr lang="it-IT" altLang="it-IT">
                <a:solidFill>
                  <a:srgbClr val="330000"/>
                </a:solidFill>
              </a:rPr>
              <a:pPr>
                <a:defRPr/>
              </a:pPr>
              <a:t>21/05/2015</a:t>
            </a:fld>
            <a:endParaRPr lang="it-IT" altLang="it-IT">
              <a:solidFill>
                <a:srgbClr val="330000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330000"/>
              </a:solidFill>
            </a:endParaRP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9551B-1F5B-455C-B661-1D26F8A2ED80}" type="slidenum">
              <a:rPr lang="it-IT" altLang="it-IT">
                <a:solidFill>
                  <a:srgbClr val="33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33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9785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9"/>
          <p:cNvGrpSpPr>
            <a:grpSpLocks/>
          </p:cNvGrpSpPr>
          <p:nvPr userDrawn="1"/>
        </p:nvGrpSpPr>
        <p:grpSpPr bwMode="auto">
          <a:xfrm>
            <a:off x="3351213" y="0"/>
            <a:ext cx="5795962" cy="6858000"/>
            <a:chOff x="3348038" y="0"/>
            <a:chExt cx="5795962" cy="6858000"/>
          </a:xfrm>
        </p:grpSpPr>
        <p:sp>
          <p:nvSpPr>
            <p:cNvPr id="5" name="Rectangle 2"/>
            <p:cNvSpPr>
              <a:spLocks noChangeArrowheads="1"/>
            </p:cNvSpPr>
            <p:nvPr/>
          </p:nvSpPr>
          <p:spPr bwMode="auto">
            <a:xfrm>
              <a:off x="3348038" y="0"/>
              <a:ext cx="5795962" cy="6858000"/>
            </a:xfrm>
            <a:prstGeom prst="rect">
              <a:avLst/>
            </a:prstGeom>
            <a:solidFill>
              <a:srgbClr val="C0C0C0">
                <a:alpha val="61176"/>
              </a:srgbClr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endParaRPr lang="it-IT" altLang="it-IT" smtClean="0">
                <a:solidFill>
                  <a:srgbClr val="330000"/>
                </a:solidFill>
              </a:endParaRPr>
            </a:p>
          </p:txBody>
        </p:sp>
        <p:sp>
          <p:nvSpPr>
            <p:cNvPr id="6" name="Rectangle 3"/>
            <p:cNvSpPr>
              <a:spLocks noChangeArrowheads="1"/>
            </p:cNvSpPr>
            <p:nvPr/>
          </p:nvSpPr>
          <p:spPr bwMode="auto">
            <a:xfrm>
              <a:off x="3348038" y="0"/>
              <a:ext cx="5795962" cy="1698625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endParaRPr lang="it-IT" altLang="it-IT" sz="4400" smtClean="0">
                <a:solidFill>
                  <a:srgbClr val="330000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63888" y="188913"/>
            <a:ext cx="5122912" cy="1143000"/>
          </a:xfrm>
        </p:spPr>
        <p:txBody>
          <a:bodyPr/>
          <a:lstStyle>
            <a:lvl1pPr>
              <a:defRPr sz="2400"/>
            </a:lvl1pPr>
          </a:lstStyle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63888" y="1600200"/>
            <a:ext cx="5122912" cy="4530725"/>
          </a:xfrm>
        </p:spPr>
        <p:txBody>
          <a:bodyPr/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51CE8-A553-4B51-AACA-BDBC785AEC96}" type="datetime1">
              <a:rPr lang="it-IT" altLang="it-IT">
                <a:solidFill>
                  <a:srgbClr val="330000"/>
                </a:solidFill>
              </a:rPr>
              <a:pPr>
                <a:defRPr/>
              </a:pPr>
              <a:t>21/05/2015</a:t>
            </a:fld>
            <a:endParaRPr lang="it-IT" altLang="it-IT">
              <a:solidFill>
                <a:srgbClr val="33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330000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62570-4824-48EF-AE72-8C6D6F26340F}" type="slidenum">
              <a:rPr lang="it-IT" altLang="it-IT">
                <a:solidFill>
                  <a:srgbClr val="33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33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6829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E42112-5D9E-4C0B-8A17-9221E691DC05}" type="datetime1">
              <a:rPr lang="it-IT" altLang="it-IT">
                <a:solidFill>
                  <a:srgbClr val="330000"/>
                </a:solidFill>
              </a:rPr>
              <a:pPr>
                <a:defRPr/>
              </a:pPr>
              <a:t>21/05/2015</a:t>
            </a:fld>
            <a:endParaRPr lang="it-IT" altLang="it-IT">
              <a:solidFill>
                <a:srgbClr val="33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33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1E9FA4-9EC6-4C5B-A7F6-F985532C07C6}" type="slidenum">
              <a:rPr lang="it-IT" altLang="it-IT">
                <a:solidFill>
                  <a:srgbClr val="33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33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8094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66052-534D-4DAC-8D56-820D8A6D6A47}" type="datetime1">
              <a:rPr lang="it-IT" altLang="it-IT">
                <a:solidFill>
                  <a:srgbClr val="330000"/>
                </a:solidFill>
              </a:rPr>
              <a:pPr>
                <a:defRPr/>
              </a:pPr>
              <a:t>21/05/2015</a:t>
            </a:fld>
            <a:endParaRPr lang="it-IT" altLang="it-IT">
              <a:solidFill>
                <a:srgbClr val="33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33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44BECF-2A5C-485C-A9FB-F76B4C9C95D5}" type="slidenum">
              <a:rPr lang="it-IT" altLang="it-IT">
                <a:solidFill>
                  <a:srgbClr val="33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33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4876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014BA6-CA5F-4126-8264-9F9BFA52558E}" type="datetime1">
              <a:rPr lang="it-IT" altLang="it-IT">
                <a:solidFill>
                  <a:srgbClr val="330000"/>
                </a:solidFill>
              </a:rPr>
              <a:pPr>
                <a:defRPr/>
              </a:pPr>
              <a:t>21/05/2015</a:t>
            </a:fld>
            <a:endParaRPr lang="it-IT" altLang="it-IT">
              <a:solidFill>
                <a:srgbClr val="33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330000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BC9214-23A8-467D-8172-023B0B118052}" type="slidenum">
              <a:rPr lang="it-IT" altLang="it-IT">
                <a:solidFill>
                  <a:srgbClr val="33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33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6341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5254C6-2860-4FF3-A6E5-017C85CD5B98}" type="datetime1">
              <a:rPr lang="it-IT" altLang="it-IT">
                <a:solidFill>
                  <a:srgbClr val="330000"/>
                </a:solidFill>
              </a:rPr>
              <a:pPr>
                <a:defRPr/>
              </a:pPr>
              <a:t>21/05/2015</a:t>
            </a:fld>
            <a:endParaRPr lang="it-IT" altLang="it-IT">
              <a:solidFill>
                <a:srgbClr val="33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33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9A9119-0EDD-49C6-AA48-97FC2332B68F}" type="slidenum">
              <a:rPr lang="it-IT" altLang="it-IT">
                <a:solidFill>
                  <a:srgbClr val="33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33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1806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704BA8-9E0E-440F-A7BC-7BB7F3E6FAC3}" type="datetime1">
              <a:rPr lang="it-IT" altLang="it-IT">
                <a:solidFill>
                  <a:srgbClr val="330000"/>
                </a:solidFill>
              </a:rPr>
              <a:pPr>
                <a:defRPr/>
              </a:pPr>
              <a:t>21/05/2015</a:t>
            </a:fld>
            <a:endParaRPr lang="it-IT" altLang="it-IT">
              <a:solidFill>
                <a:srgbClr val="330000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33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82328-7756-409D-A0A4-2A4384501720}" type="slidenum">
              <a:rPr lang="it-IT" altLang="it-IT">
                <a:solidFill>
                  <a:srgbClr val="33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33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112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628FC-ADFF-49DE-8DBE-60260ADCEB5C}" type="datetime1">
              <a:rPr lang="it-IT"/>
              <a:pPr>
                <a:defRPr/>
              </a:pPr>
              <a:t>21/05/2015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45CC0-EC1B-43A3-9A33-9ED86C2A87A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4C0856-ED91-429E-909F-43F08201FF08}" type="datetime1">
              <a:rPr lang="it-IT" altLang="it-IT">
                <a:solidFill>
                  <a:srgbClr val="330000"/>
                </a:solidFill>
              </a:rPr>
              <a:pPr>
                <a:defRPr/>
              </a:pPr>
              <a:t>21/05/2015</a:t>
            </a:fld>
            <a:endParaRPr lang="it-IT" altLang="it-IT">
              <a:solidFill>
                <a:srgbClr val="33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33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A8237D-61F6-4D6B-BA72-D3FB83E69D09}" type="slidenum">
              <a:rPr lang="it-IT" altLang="it-IT">
                <a:solidFill>
                  <a:srgbClr val="33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33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1753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21104A-7665-4617-B2E0-5DEFC828E621}" type="datetime1">
              <a:rPr lang="it-IT" altLang="it-IT">
                <a:solidFill>
                  <a:srgbClr val="330000"/>
                </a:solidFill>
              </a:rPr>
              <a:pPr>
                <a:defRPr/>
              </a:pPr>
              <a:t>21/05/2015</a:t>
            </a:fld>
            <a:endParaRPr lang="it-IT" altLang="it-IT">
              <a:solidFill>
                <a:srgbClr val="33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33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34699A-2C64-4E49-BD0E-83E4ECC306C7}" type="slidenum">
              <a:rPr lang="it-IT" altLang="it-IT">
                <a:solidFill>
                  <a:srgbClr val="33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33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0162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A165A8-1CCE-4713-919C-B1892CBCB6ED}" type="datetime1">
              <a:rPr lang="it-IT" altLang="it-IT">
                <a:solidFill>
                  <a:srgbClr val="330000"/>
                </a:solidFill>
              </a:rPr>
              <a:pPr>
                <a:defRPr/>
              </a:pPr>
              <a:t>21/05/2015</a:t>
            </a:fld>
            <a:endParaRPr lang="it-IT" altLang="it-IT">
              <a:solidFill>
                <a:srgbClr val="33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33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23685-1D3A-4310-BA42-64A61A95BE40}" type="slidenum">
              <a:rPr lang="it-IT" altLang="it-IT">
                <a:solidFill>
                  <a:srgbClr val="33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33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6992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43700" y="188913"/>
            <a:ext cx="1943100" cy="5942012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188913"/>
            <a:ext cx="5676900" cy="5942012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CC58D5-F26B-423D-B04E-B452F7544233}" type="datetime1">
              <a:rPr lang="it-IT" altLang="it-IT">
                <a:solidFill>
                  <a:srgbClr val="330000"/>
                </a:solidFill>
              </a:rPr>
              <a:pPr>
                <a:defRPr/>
              </a:pPr>
              <a:t>21/05/2015</a:t>
            </a:fld>
            <a:endParaRPr lang="it-IT" altLang="it-IT">
              <a:solidFill>
                <a:srgbClr val="33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33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A86404-5350-44DF-8A84-940FF32938F6}" type="slidenum">
              <a:rPr lang="it-IT" altLang="it-IT">
                <a:solidFill>
                  <a:srgbClr val="33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33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469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>
          <a:xfrm>
            <a:off x="5220072" y="6355080"/>
            <a:ext cx="3466728" cy="36576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>
          <a:xfrm>
            <a:off x="2610616" y="6375608"/>
            <a:ext cx="2465440" cy="36576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pPr>
              <a:defRPr/>
            </a:pPr>
            <a:fld id="{938E9668-53BD-402A-A083-506BA90BE8CA}" type="slidenum">
              <a:rPr lang="it-IT" smtClean="0">
                <a:solidFill>
                  <a:srgbClr val="1F497D"/>
                </a:solidFill>
              </a:rPr>
              <a:pPr>
                <a:defRPr/>
              </a:pPr>
              <a:t>‹N›</a:t>
            </a:fld>
            <a:endParaRPr lang="it-IT" dirty="0">
              <a:solidFill>
                <a:srgbClr val="1F497D"/>
              </a:solidFill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827584" y="3284984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Rettangolo 32"/>
          <p:cNvSpPr/>
          <p:nvPr/>
        </p:nvSpPr>
        <p:spPr>
          <a:xfrm>
            <a:off x="827584" y="4653136"/>
            <a:ext cx="7315200" cy="685800"/>
          </a:xfrm>
          <a:prstGeom prst="rect">
            <a:avLst/>
          </a:prstGeom>
          <a:noFill/>
          <a:ln w="6350" cap="rnd" cmpd="sng" algn="ctr">
            <a:solidFill>
              <a:srgbClr val="00B050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Rettangolo 21"/>
          <p:cNvSpPr/>
          <p:nvPr/>
        </p:nvSpPr>
        <p:spPr>
          <a:xfrm>
            <a:off x="827584" y="3284984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Rettangolo 31"/>
          <p:cNvSpPr/>
          <p:nvPr userDrawn="1"/>
        </p:nvSpPr>
        <p:spPr>
          <a:xfrm>
            <a:off x="827584" y="4653136"/>
            <a:ext cx="228600" cy="685800"/>
          </a:xfrm>
          <a:prstGeom prst="rect">
            <a:avLst/>
          </a:prstGeom>
          <a:solidFill>
            <a:srgbClr val="00B050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2567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dirty="0" smtClean="0"/>
              <a:t>Fare clic per modificare lo stile del titolo</a:t>
            </a:r>
            <a:endParaRPr kumimoji="0"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1C1FB0-8B6F-429B-B732-00240BD587CE}" type="slidenum">
              <a:rPr lang="it-IT" smtClean="0">
                <a:solidFill>
                  <a:srgbClr val="1F497D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1F497D"/>
              </a:solidFill>
            </a:endParaRPr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8657056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pPr>
              <a:defRPr/>
            </a:pPr>
            <a:fld id="{77C45208-2745-4EB8-8074-28FFBDE0AD40}" type="slidenum">
              <a:rPr lang="it-IT" smtClean="0">
                <a:solidFill>
                  <a:srgbClr val="EEECE1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EEECE1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7412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599F9-FA31-41A6-BFBC-65233CDEA0D6}" type="slidenum">
              <a:rPr lang="it-IT" smtClean="0">
                <a:solidFill>
                  <a:srgbClr val="1F497D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1F497D"/>
              </a:solidFill>
            </a:endParaRPr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65673578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6629A4-568E-46A9-BB4D-B488A4760A50}" type="slidenum">
              <a:rPr lang="it-IT" smtClean="0">
                <a:solidFill>
                  <a:srgbClr val="1F497D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1F497D"/>
              </a:solidFill>
            </a:endParaRPr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03593988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E21922-EA4D-47A8-9081-854899D6F538}" type="slidenum">
              <a:rPr lang="it-IT" smtClean="0">
                <a:solidFill>
                  <a:srgbClr val="1F497D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1F497D"/>
              </a:solidFill>
            </a:endParaRPr>
          </a:p>
        </p:txBody>
      </p:sp>
      <p:sp>
        <p:nvSpPr>
          <p:cNvPr id="6" name="Triangolo isosce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319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C09985-F677-42CC-B3BD-ADB5FE679C44}" type="datetime1">
              <a:rPr lang="it-IT"/>
              <a:pPr>
                <a:defRPr/>
              </a:pPr>
              <a:t>21/05/2015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CD61C-C92D-4B61-A062-D254BCDFAB8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319347-E923-4816-8591-8B42D5E5F4A4}" type="slidenum">
              <a:rPr lang="it-IT" smtClean="0">
                <a:solidFill>
                  <a:srgbClr val="1F497D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1F497D"/>
              </a:solidFill>
            </a:endParaRPr>
          </a:p>
        </p:txBody>
      </p:sp>
      <p:sp>
        <p:nvSpPr>
          <p:cNvPr id="5" name="Connettore 1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Triangolo isosce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1217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7726BE-7625-494A-9D3D-9CF551C60950}" type="slidenum">
              <a:rPr lang="it-IT" smtClean="0">
                <a:solidFill>
                  <a:srgbClr val="1F497D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1F497D"/>
              </a:solidFill>
            </a:endParaRPr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Triangolo isosce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Segnaposto contenuto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90336188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12FA13-4EA9-4D7A-A4C0-8E34D9099726}" type="slidenum">
              <a:rPr lang="it-IT" smtClean="0">
                <a:solidFill>
                  <a:srgbClr val="EEECE1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EEECE1"/>
              </a:solidFill>
            </a:endParaRPr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riangolo isosce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1015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7A60E7-C240-49C8-971F-2810AB8FC16E}" type="slidenum">
              <a:rPr lang="it-IT" smtClean="0">
                <a:solidFill>
                  <a:srgbClr val="1F497D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30500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5B0F5A-72D0-429B-A24A-48DA708FE0AF}" type="slidenum">
              <a:rPr lang="it-IT" smtClean="0">
                <a:solidFill>
                  <a:srgbClr val="1F497D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1F497D"/>
              </a:solidFill>
            </a:endParaRPr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Triangolo isosce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421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B61631-959D-4377-80A2-366CC9C0A734}" type="datetime1">
              <a:rPr lang="it-IT"/>
              <a:pPr>
                <a:defRPr/>
              </a:pPr>
              <a:t>21/05/2015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4E4AE2-CBC1-4508-B378-276E05F6C11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05B67-0DC9-45B0-AE54-3A012BC3C2D4}" type="datetime1">
              <a:rPr lang="it-IT"/>
              <a:pPr>
                <a:defRPr/>
              </a:pPr>
              <a:t>21/05/2015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F9A74E-8D86-4827-87B6-6096C7906A4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95FDB2-78B5-4643-BF62-EAC948A9C804}" type="datetime1">
              <a:rPr lang="it-IT"/>
              <a:pPr>
                <a:defRPr/>
              </a:pPr>
              <a:t>21/05/2015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9E9B2-DEA9-475D-83CD-0CCAF5980BB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E3038-4A34-4C8D-909E-4EAB044916AE}" type="datetime1">
              <a:rPr lang="it-IT"/>
              <a:pPr>
                <a:defRPr/>
              </a:pPr>
              <a:t>21/05/2015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9E833A-BDB1-4177-84EB-D54E3DBFB9C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B212D-8A14-453D-8A9B-F71F3EC5BB4B}" type="datetime1">
              <a:rPr lang="it-IT"/>
              <a:pPr>
                <a:defRPr/>
              </a:pPr>
              <a:t>21/05/2015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282E2-5460-4DE6-9AF0-71CF8F4B290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BFD8F12-B7AF-4498-A7D4-DCF7E077D39A}" type="datetime1">
              <a:rPr lang="it-IT"/>
              <a:pPr>
                <a:defRPr/>
              </a:pPr>
              <a:t>21/05/2015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C7C7530-AD18-4E9C-BACD-E05E083CA5D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 userDrawn="1"/>
        </p:nvSpPr>
        <p:spPr bwMode="auto">
          <a:xfrm>
            <a:off x="0" y="-26988"/>
            <a:ext cx="609600" cy="4876801"/>
          </a:xfrm>
          <a:prstGeom prst="rect">
            <a:avLst/>
          </a:prstGeom>
          <a:solidFill>
            <a:srgbClr val="C0C0C0"/>
          </a:solidFill>
          <a:ln>
            <a:noFill/>
          </a:ln>
          <a:effectLst/>
          <a:extLst/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endParaRPr lang="it-IT" altLang="it-IT" smtClean="0">
              <a:solidFill>
                <a:srgbClr val="330000"/>
              </a:solidFill>
            </a:endParaRPr>
          </a:p>
        </p:txBody>
      </p: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88913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79881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F928D5E-318E-4006-BAFE-172AB9D41526}" type="datetime1">
              <a:rPr lang="it-IT" altLang="it-IT">
                <a:solidFill>
                  <a:srgbClr val="330000"/>
                </a:solidFill>
                <a:cs typeface="Arial" panose="020B0604020202020204" pitchFamily="34" charset="0"/>
              </a:rPr>
              <a:pPr>
                <a:defRPr/>
              </a:pPr>
              <a:t>21/05/2015</a:t>
            </a:fld>
            <a:endParaRPr lang="it-IT" altLang="it-IT">
              <a:solidFill>
                <a:srgbClr val="330000"/>
              </a:solidFill>
              <a:cs typeface="Arial" panose="020B0604020202020204" pitchFamily="34" charset="0"/>
            </a:endParaRPr>
          </a:p>
        </p:txBody>
      </p:sp>
      <p:sp>
        <p:nvSpPr>
          <p:cNvPr id="79882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it-IT" altLang="it-IT">
              <a:solidFill>
                <a:srgbClr val="330000"/>
              </a:solidFill>
              <a:cs typeface="Arial" panose="020B0604020202020204" pitchFamily="34" charset="0"/>
            </a:endParaRPr>
          </a:p>
        </p:txBody>
      </p:sp>
      <p:sp>
        <p:nvSpPr>
          <p:cNvPr id="79883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DCA8CF3-1DFA-48EB-ADE1-582BC8D07607}" type="slidenum">
              <a:rPr lang="it-IT" altLang="it-IT">
                <a:solidFill>
                  <a:srgbClr val="330000"/>
                </a:solidFill>
                <a:cs typeface="Arial" panose="020B0604020202020204" pitchFamily="34" charset="0"/>
              </a:rPr>
              <a:pPr>
                <a:defRPr/>
              </a:pPr>
              <a:t>‹N›</a:t>
            </a:fld>
            <a:endParaRPr lang="it-IT" altLang="it-IT">
              <a:solidFill>
                <a:srgbClr val="330000"/>
              </a:solidFill>
              <a:cs typeface="Arial" panose="020B0604020202020204" pitchFamily="34" charset="0"/>
            </a:endParaRPr>
          </a:p>
        </p:txBody>
      </p:sp>
      <p:sp>
        <p:nvSpPr>
          <p:cNvPr id="1032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hangingPunct="0"/>
            <a:endParaRPr lang="it-IT" sz="2400" smtClean="0">
              <a:solidFill>
                <a:srgbClr val="33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033" name="Picture 16" descr="logo A di AESS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5805488"/>
            <a:ext cx="914400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6355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alibri" panose="020F050202020403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alibri" panose="020F050202020403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alibri" panose="020F050202020403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alibri" panose="020F0502020204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n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anose="05000000000000000000" pitchFamily="2" charset="2"/>
        <a:buChar char="n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 userDrawn="1"/>
        </p:nvSpPr>
        <p:spPr bwMode="auto">
          <a:xfrm>
            <a:off x="0" y="-26988"/>
            <a:ext cx="609600" cy="4876801"/>
          </a:xfrm>
          <a:prstGeom prst="rect">
            <a:avLst/>
          </a:prstGeom>
          <a:solidFill>
            <a:srgbClr val="C0C0C0"/>
          </a:solidFill>
          <a:ln>
            <a:noFill/>
          </a:ln>
          <a:effectLst/>
          <a:extLst/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endParaRPr lang="it-IT" altLang="it-IT" smtClean="0">
              <a:solidFill>
                <a:srgbClr val="330000"/>
              </a:solidFill>
            </a:endParaRPr>
          </a:p>
        </p:txBody>
      </p: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88913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79881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850674E-1F07-4AB9-B406-C5E994CCE357}" type="datetime1">
              <a:rPr lang="it-IT" altLang="it-IT">
                <a:solidFill>
                  <a:srgbClr val="330000"/>
                </a:solidFill>
                <a:cs typeface="Arial" panose="020B0604020202020204" pitchFamily="34" charset="0"/>
              </a:rPr>
              <a:pPr>
                <a:defRPr/>
              </a:pPr>
              <a:t>21/05/2015</a:t>
            </a:fld>
            <a:endParaRPr lang="it-IT" altLang="it-IT">
              <a:solidFill>
                <a:srgbClr val="330000"/>
              </a:solidFill>
              <a:cs typeface="Arial" panose="020B0604020202020204" pitchFamily="34" charset="0"/>
            </a:endParaRPr>
          </a:p>
        </p:txBody>
      </p:sp>
      <p:sp>
        <p:nvSpPr>
          <p:cNvPr id="79882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it-IT" altLang="it-IT">
              <a:solidFill>
                <a:srgbClr val="330000"/>
              </a:solidFill>
              <a:cs typeface="Arial" panose="020B0604020202020204" pitchFamily="34" charset="0"/>
            </a:endParaRPr>
          </a:p>
        </p:txBody>
      </p:sp>
      <p:sp>
        <p:nvSpPr>
          <p:cNvPr id="79883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5E3D408-B4F3-420D-BBC6-9856EDD25F83}" type="slidenum">
              <a:rPr lang="it-IT" altLang="it-IT">
                <a:solidFill>
                  <a:srgbClr val="330000"/>
                </a:solidFill>
                <a:cs typeface="Arial" panose="020B0604020202020204" pitchFamily="34" charset="0"/>
              </a:rPr>
              <a:pPr>
                <a:defRPr/>
              </a:pPr>
              <a:t>‹N›</a:t>
            </a:fld>
            <a:endParaRPr lang="it-IT" altLang="it-IT">
              <a:solidFill>
                <a:srgbClr val="330000"/>
              </a:solidFill>
              <a:cs typeface="Arial" panose="020B0604020202020204" pitchFamily="34" charset="0"/>
            </a:endParaRPr>
          </a:p>
        </p:txBody>
      </p:sp>
      <p:sp>
        <p:nvSpPr>
          <p:cNvPr id="1032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hangingPunct="0"/>
            <a:endParaRPr lang="it-IT" sz="2400" smtClean="0">
              <a:solidFill>
                <a:srgbClr val="33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033" name="Picture 16" descr="logo A di AESS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5805488"/>
            <a:ext cx="914400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6430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alibri" panose="020F050202020403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alibri" panose="020F050202020403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alibri" panose="020F050202020403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alibri" panose="020F0502020204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n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anose="05000000000000000000" pitchFamily="2" charset="2"/>
        <a:buChar char="n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it-IT" dirty="0" smtClean="0"/>
              <a:t>Fare clic per modificare lo stile del titolo</a:t>
            </a:r>
            <a:endParaRPr kumimoji="0" lang="en-US" dirty="0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dirty="0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dirty="0" smtClean="0"/>
              <a:t>Secondo livello</a:t>
            </a:r>
          </a:p>
          <a:p>
            <a:pPr lvl="2" eaLnBrk="1" latinLnBrk="0" hangingPunct="1"/>
            <a:r>
              <a:rPr kumimoji="0" lang="it-IT" dirty="0" smtClean="0"/>
              <a:t>Terzo livello</a:t>
            </a:r>
          </a:p>
          <a:p>
            <a:pPr lvl="3" eaLnBrk="1" latinLnBrk="0" hangingPunct="1"/>
            <a:r>
              <a:rPr kumimoji="0" lang="it-IT" dirty="0" smtClean="0"/>
              <a:t>Quarto livello</a:t>
            </a:r>
          </a:p>
          <a:p>
            <a:pPr lvl="4" eaLnBrk="1" latinLnBrk="0" hangingPunct="1"/>
            <a:r>
              <a:rPr kumimoji="0" lang="it-IT" dirty="0" smtClean="0"/>
              <a:t>Quinto livello</a:t>
            </a:r>
            <a:endParaRPr kumimoji="0" lang="en-US" dirty="0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88F2B50-33E6-4927-B4E9-3DC3168E4B95}" type="slidenum">
              <a:rPr lang="it-IT" smtClean="0">
                <a:solidFill>
                  <a:srgbClr val="1F497D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1F497D"/>
              </a:solidFill>
            </a:endParaRPr>
          </a:p>
        </p:txBody>
      </p:sp>
      <p:sp>
        <p:nvSpPr>
          <p:cNvPr id="28" name="Connettore 1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Connettore 1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riangolo isosce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Segnaposto piè di pagina 16"/>
          <p:cNvSpPr txBox="1">
            <a:spLocks/>
          </p:cNvSpPr>
          <p:nvPr userDrawn="1"/>
        </p:nvSpPr>
        <p:spPr>
          <a:xfrm>
            <a:off x="2610616" y="6375608"/>
            <a:ext cx="2465440" cy="36576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r>
              <a:rPr lang="it-IT" dirty="0" smtClean="0">
                <a:solidFill>
                  <a:srgbClr val="1F497D">
                    <a:lumMod val="75000"/>
                  </a:srgbClr>
                </a:solidFill>
              </a:rPr>
              <a:t>MARTE  IEE/13/465 </a:t>
            </a:r>
            <a:endParaRPr lang="it-IT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12" name="Segnaposto data 27"/>
          <p:cNvSpPr txBox="1">
            <a:spLocks/>
          </p:cNvSpPr>
          <p:nvPr userDrawn="1"/>
        </p:nvSpPr>
        <p:spPr>
          <a:xfrm>
            <a:off x="5220072" y="6355080"/>
            <a:ext cx="3466728" cy="36576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r>
              <a:rPr lang="it-IT" i="1" dirty="0" smtClean="0">
                <a:solidFill>
                  <a:srgbClr val="1F497D">
                    <a:lumMod val="75000"/>
                  </a:srgbClr>
                </a:solidFill>
              </a:rPr>
              <a:t>Speaker, date</a:t>
            </a:r>
            <a:endParaRPr lang="it-IT" i="1" dirty="0">
              <a:solidFill>
                <a:srgbClr val="1F497D">
                  <a:lumMod val="75000"/>
                </a:srgbClr>
              </a:solidFill>
            </a:endParaRPr>
          </a:p>
        </p:txBody>
      </p:sp>
      <p:pic>
        <p:nvPicPr>
          <p:cNvPr id="16" name="Immagine 15" descr="co-funded-iee-horiz_en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5724128" y="389688"/>
            <a:ext cx="2841916" cy="591040"/>
          </a:xfrm>
          <a:prstGeom prst="rect">
            <a:avLst/>
          </a:prstGeom>
        </p:spPr>
      </p:pic>
      <p:pic>
        <p:nvPicPr>
          <p:cNvPr id="17" name="Immagine 16"/>
          <p:cNvPicPr/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11560" y="188640"/>
            <a:ext cx="1872208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12618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emf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e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7.png"/><Relationship Id="rId7" Type="http://schemas.openxmlformats.org/officeDocument/2006/relationships/hyperlink" Target="http://www.unifidi.eu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png"/><Relationship Id="rId5" Type="http://schemas.openxmlformats.org/officeDocument/2006/relationships/hyperlink" Target="http://www.fidindustria.eu/" TargetMode="External"/><Relationship Id="rId10" Type="http://schemas.openxmlformats.org/officeDocument/2006/relationships/image" Target="../media/image31.png"/><Relationship Id="rId4" Type="http://schemas.openxmlformats.org/officeDocument/2006/relationships/image" Target="../media/image28.jpeg"/><Relationship Id="rId9" Type="http://schemas.openxmlformats.org/officeDocument/2006/relationships/hyperlink" Target="http://www.regione.emilia-romagna.it/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7.png"/><Relationship Id="rId7" Type="http://schemas.openxmlformats.org/officeDocument/2006/relationships/hyperlink" Target="http://www.unifidi.eu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png"/><Relationship Id="rId5" Type="http://schemas.openxmlformats.org/officeDocument/2006/relationships/hyperlink" Target="http://www.fidindustria.eu/" TargetMode="External"/><Relationship Id="rId10" Type="http://schemas.openxmlformats.org/officeDocument/2006/relationships/image" Target="../media/image31.png"/><Relationship Id="rId4" Type="http://schemas.openxmlformats.org/officeDocument/2006/relationships/image" Target="../media/image28.jpeg"/><Relationship Id="rId9" Type="http://schemas.openxmlformats.org/officeDocument/2006/relationships/hyperlink" Target="http://www.regione.emilia-romagna.it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2.png"/><Relationship Id="rId4" Type="http://schemas.openxmlformats.org/officeDocument/2006/relationships/image" Target="../media/image28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7.png"/><Relationship Id="rId7" Type="http://schemas.openxmlformats.org/officeDocument/2006/relationships/hyperlink" Target="http://www.unifidi.eu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png"/><Relationship Id="rId11" Type="http://schemas.openxmlformats.org/officeDocument/2006/relationships/image" Target="../media/image33.png"/><Relationship Id="rId5" Type="http://schemas.openxmlformats.org/officeDocument/2006/relationships/hyperlink" Target="http://www.fidindustria.eu/" TargetMode="External"/><Relationship Id="rId10" Type="http://schemas.openxmlformats.org/officeDocument/2006/relationships/image" Target="../media/image31.png"/><Relationship Id="rId4" Type="http://schemas.openxmlformats.org/officeDocument/2006/relationships/image" Target="../media/image28.jpeg"/><Relationship Id="rId9" Type="http://schemas.openxmlformats.org/officeDocument/2006/relationships/hyperlink" Target="http://www.regione.emilia-romagna.it/" TargetMode="Externa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4.jpeg"/><Relationship Id="rId7" Type="http://schemas.openxmlformats.org/officeDocument/2006/relationships/image" Target="../media/image36.gi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5.png"/><Relationship Id="rId9" Type="http://schemas.openxmlformats.org/officeDocument/2006/relationships/image" Target="../media/image3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covenantofmayors.eu/index_en.html" TargetMode="Externa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rteproject.eu/" TargetMode="External"/><Relationship Id="rId1" Type="http://schemas.openxmlformats.org/officeDocument/2006/relationships/slideLayout" Target="../slideLayouts/slideLayout3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4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aess-modena.it/it/progetti/elena.html" TargetMode="External"/><Relationship Id="rId4" Type="http://schemas.openxmlformats.org/officeDocument/2006/relationships/image" Target="../media/image4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eib.org/products/elena/index.htm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>
          <a:xfrm>
            <a:off x="6944159" y="6429316"/>
            <a:ext cx="2133600" cy="365125"/>
          </a:xfrm>
        </p:spPr>
        <p:txBody>
          <a:bodyPr/>
          <a:lstStyle/>
          <a:p>
            <a:pPr>
              <a:defRPr/>
            </a:pPr>
            <a:fld id="{BB068857-FC80-4BD3-8F45-DB6061C57C45}" type="slidenum">
              <a:rPr lang="it-IT"/>
              <a:pPr>
                <a:defRPr/>
              </a:pPr>
              <a:t>1</a:t>
            </a:fld>
            <a:endParaRPr lang="it-IT" dirty="0"/>
          </a:p>
        </p:txBody>
      </p:sp>
      <p:sp>
        <p:nvSpPr>
          <p:cNvPr id="14339" name="Titolo 1"/>
          <p:cNvSpPr txBox="1">
            <a:spLocks/>
          </p:cNvSpPr>
          <p:nvPr/>
        </p:nvSpPr>
        <p:spPr bwMode="auto">
          <a:xfrm>
            <a:off x="1517650" y="6165850"/>
            <a:ext cx="514258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0000"/>
              </a:lnSpc>
            </a:pPr>
            <a:r>
              <a:rPr lang="it-IT" altLang="it-IT" sz="2200" b="1" dirty="0">
                <a:latin typeface="Calibri" pitchFamily="34" charset="0"/>
                <a:cs typeface="Arial" charset="0"/>
              </a:rPr>
              <a:t>ing. Piergabriele </a:t>
            </a:r>
            <a:r>
              <a:rPr lang="it-IT" altLang="it-IT" sz="2200" b="1" dirty="0" smtClean="0">
                <a:latin typeface="Calibri" pitchFamily="34" charset="0"/>
                <a:cs typeface="Arial" charset="0"/>
              </a:rPr>
              <a:t>Andreoli</a:t>
            </a:r>
          </a:p>
          <a:p>
            <a:pPr>
              <a:lnSpc>
                <a:spcPct val="80000"/>
              </a:lnSpc>
            </a:pPr>
            <a:r>
              <a:rPr lang="it-IT" altLang="it-IT" sz="2200" dirty="0" smtClean="0">
                <a:latin typeface="Calibri" pitchFamily="34" charset="0"/>
                <a:cs typeface="Arial" charset="0"/>
              </a:rPr>
              <a:t>Alessandria, 25 Maggio </a:t>
            </a:r>
            <a:r>
              <a:rPr lang="it-IT" altLang="it-IT" sz="2200" dirty="0" smtClean="0">
                <a:latin typeface="Calibri" pitchFamily="34" charset="0"/>
                <a:cs typeface="Arial" charset="0"/>
              </a:rPr>
              <a:t>2015</a:t>
            </a:r>
          </a:p>
        </p:txBody>
      </p:sp>
      <p:pic>
        <p:nvPicPr>
          <p:cNvPr id="14340" name="Picture 5"/>
          <p:cNvPicPr>
            <a:picLocks noChangeAspect="1" noChangeArrowheads="1"/>
          </p:cNvPicPr>
          <p:nvPr/>
        </p:nvPicPr>
        <p:blipFill>
          <a:blip r:embed="rId4">
            <a:lum bright="54000" contrast="-70000"/>
          </a:blip>
          <a:srcRect/>
          <a:stretch>
            <a:fillRect/>
          </a:stretch>
        </p:blipFill>
        <p:spPr bwMode="auto">
          <a:xfrm>
            <a:off x="1716088" y="867246"/>
            <a:ext cx="6985000" cy="522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Titolo 1"/>
          <p:cNvSpPr>
            <a:spLocks/>
          </p:cNvSpPr>
          <p:nvPr/>
        </p:nvSpPr>
        <p:spPr bwMode="auto">
          <a:xfrm>
            <a:off x="1405038" y="2132856"/>
            <a:ext cx="7607100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3600" b="1" dirty="0" smtClean="0"/>
              <a:t>Le </a:t>
            </a:r>
            <a:r>
              <a:rPr lang="it-IT" sz="3600" b="1" dirty="0"/>
              <a:t>opportunità </a:t>
            </a:r>
            <a:endParaRPr lang="it-IT" sz="3600" b="1" dirty="0" smtClean="0"/>
          </a:p>
          <a:p>
            <a:pPr algn="ctr"/>
            <a:r>
              <a:rPr lang="it-IT" sz="3600" b="1" dirty="0" smtClean="0"/>
              <a:t>dei </a:t>
            </a:r>
            <a:r>
              <a:rPr lang="it-IT" sz="3600" b="1" dirty="0"/>
              <a:t>fondi europei </a:t>
            </a:r>
            <a:endParaRPr lang="it-IT" sz="3600" b="1" dirty="0" smtClean="0"/>
          </a:p>
          <a:p>
            <a:pPr algn="ctr"/>
            <a:r>
              <a:rPr lang="it-IT" sz="3600" b="1" dirty="0" smtClean="0"/>
              <a:t>per </a:t>
            </a:r>
            <a:r>
              <a:rPr lang="it-IT" sz="3600" b="1" dirty="0"/>
              <a:t>l’efficienza energetica </a:t>
            </a:r>
            <a:endParaRPr lang="it-IT" sz="3600" b="1" dirty="0">
              <a:latin typeface="Calibri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1979712" y="1124744"/>
            <a:ext cx="65527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latin typeface="NexaBold"/>
              </a:rPr>
              <a:t>LA PROGRAMMAZIONE EUROPEA 2014 – 2020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numero diapositiva 12"/>
          <p:cNvSpPr>
            <a:spLocks noGrp="1"/>
          </p:cNvSpPr>
          <p:nvPr>
            <p:ph type="sldNum" sz="quarter" idx="12"/>
          </p:nvPr>
        </p:nvSpPr>
        <p:spPr>
          <a:xfrm>
            <a:off x="6902450" y="6356350"/>
            <a:ext cx="2133600" cy="365125"/>
          </a:xfrm>
        </p:spPr>
        <p:txBody>
          <a:bodyPr/>
          <a:lstStyle/>
          <a:p>
            <a:pPr>
              <a:defRPr/>
            </a:pPr>
            <a:fld id="{6FA1131A-A301-4EDF-ACBE-3BEEA11D5AC0}" type="slidenum">
              <a:rPr lang="it-IT"/>
              <a:pPr>
                <a:defRPr/>
              </a:pPr>
              <a:t>10</a:t>
            </a:fld>
            <a:endParaRPr lang="it-IT" dirty="0"/>
          </a:p>
        </p:txBody>
      </p:sp>
      <p:sp>
        <p:nvSpPr>
          <p:cNvPr id="24579" name="CasellaDiTesto 13"/>
          <p:cNvSpPr txBox="1">
            <a:spLocks noChangeArrowheads="1"/>
          </p:cNvSpPr>
          <p:nvPr/>
        </p:nvSpPr>
        <p:spPr bwMode="auto">
          <a:xfrm>
            <a:off x="1520825" y="0"/>
            <a:ext cx="76231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3600" b="1">
                <a:solidFill>
                  <a:srgbClr val="CC0000"/>
                </a:solidFill>
                <a:latin typeface="Calibri" pitchFamily="34" charset="0"/>
                <a:cs typeface="Arial" charset="0"/>
              </a:rPr>
              <a:t>Progetto ELENA-Modena</a:t>
            </a:r>
          </a:p>
        </p:txBody>
      </p:sp>
      <p:sp>
        <p:nvSpPr>
          <p:cNvPr id="24580" name="CasellaDiTesto 12"/>
          <p:cNvSpPr txBox="1">
            <a:spLocks noChangeArrowheads="1"/>
          </p:cNvSpPr>
          <p:nvPr/>
        </p:nvSpPr>
        <p:spPr bwMode="auto">
          <a:xfrm>
            <a:off x="2051050" y="1350963"/>
            <a:ext cx="6624638" cy="415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it-IT" altLang="it-IT" b="1">
                <a:latin typeface="Calibri" pitchFamily="34" charset="0"/>
                <a:cs typeface="Arial" charset="0"/>
              </a:rPr>
              <a:t>Durata</a:t>
            </a:r>
            <a:r>
              <a:rPr lang="it-IT" altLang="it-IT">
                <a:latin typeface="Calibri" pitchFamily="34" charset="0"/>
                <a:cs typeface="Arial" charset="0"/>
              </a:rPr>
              <a:t>: 3 anni</a:t>
            </a:r>
          </a:p>
          <a:p>
            <a:pPr>
              <a:spcAft>
                <a:spcPts val="1200"/>
              </a:spcAft>
            </a:pPr>
            <a:r>
              <a:rPr lang="it-IT" altLang="it-IT" b="1">
                <a:latin typeface="Calibri" pitchFamily="34" charset="0"/>
                <a:cs typeface="Arial" charset="0"/>
              </a:rPr>
              <a:t>Investimenti stimati per l’efficienza energetica</a:t>
            </a:r>
            <a:r>
              <a:rPr lang="it-IT" altLang="it-IT">
                <a:latin typeface="Calibri" pitchFamily="34" charset="0"/>
                <a:cs typeface="Arial" charset="0"/>
              </a:rPr>
              <a:t>:</a:t>
            </a:r>
            <a:br>
              <a:rPr lang="it-IT" altLang="it-IT">
                <a:latin typeface="Calibri" pitchFamily="34" charset="0"/>
                <a:cs typeface="Arial" charset="0"/>
              </a:rPr>
            </a:br>
            <a:r>
              <a:rPr lang="it-IT" altLang="it-IT">
                <a:latin typeface="Calibri" pitchFamily="34" charset="0"/>
                <a:cs typeface="Arial" charset="0"/>
              </a:rPr>
              <a:t>54.000.000 €, di cui 22.400.000 € per gli edifici</a:t>
            </a:r>
            <a:br>
              <a:rPr lang="it-IT" altLang="it-IT">
                <a:latin typeface="Calibri" pitchFamily="34" charset="0"/>
                <a:cs typeface="Arial" charset="0"/>
              </a:rPr>
            </a:br>
            <a:r>
              <a:rPr lang="it-IT" altLang="it-IT">
                <a:latin typeface="Calibri" pitchFamily="34" charset="0"/>
                <a:cs typeface="Arial" charset="0"/>
              </a:rPr>
              <a:t> 		 22.600.000 € per il fotovoltaico</a:t>
            </a:r>
            <a:br>
              <a:rPr lang="it-IT" altLang="it-IT">
                <a:latin typeface="Calibri" pitchFamily="34" charset="0"/>
                <a:cs typeface="Arial" charset="0"/>
              </a:rPr>
            </a:br>
            <a:r>
              <a:rPr lang="it-IT" altLang="it-IT">
                <a:latin typeface="Calibri" pitchFamily="34" charset="0"/>
                <a:cs typeface="Arial" charset="0"/>
              </a:rPr>
              <a:t>	 	   9.000.000 € per la pubblica illuminazione</a:t>
            </a:r>
          </a:p>
          <a:p>
            <a:pPr>
              <a:spcAft>
                <a:spcPts val="1200"/>
              </a:spcAft>
            </a:pPr>
            <a:r>
              <a:rPr lang="it-IT" altLang="it-IT" b="1">
                <a:latin typeface="Calibri" pitchFamily="34" charset="0"/>
                <a:cs typeface="Arial" charset="0"/>
              </a:rPr>
              <a:t>Budget di sviluppo del servizio </a:t>
            </a:r>
            <a:r>
              <a:rPr lang="it-IT" altLang="it-IT">
                <a:latin typeface="Calibri" pitchFamily="34" charset="0"/>
                <a:cs typeface="Arial" charset="0"/>
              </a:rPr>
              <a:t>(finanziato da ELENA):</a:t>
            </a:r>
            <a:br>
              <a:rPr lang="it-IT" altLang="it-IT">
                <a:latin typeface="Calibri" pitchFamily="34" charset="0"/>
                <a:cs typeface="Arial" charset="0"/>
              </a:rPr>
            </a:br>
            <a:r>
              <a:rPr lang="it-IT" altLang="it-IT">
                <a:latin typeface="Calibri" pitchFamily="34" charset="0"/>
                <a:cs typeface="Arial" charset="0"/>
              </a:rPr>
              <a:t>1.463.000 €, di cui	550.000 € per gli edifici</a:t>
            </a:r>
            <a:br>
              <a:rPr lang="it-IT" altLang="it-IT">
                <a:latin typeface="Calibri" pitchFamily="34" charset="0"/>
                <a:cs typeface="Arial" charset="0"/>
              </a:rPr>
            </a:br>
            <a:r>
              <a:rPr lang="it-IT" altLang="it-IT">
                <a:latin typeface="Calibri" pitchFamily="34" charset="0"/>
                <a:cs typeface="Arial" charset="0"/>
              </a:rPr>
              <a:t>		226.000 € per il fotovoltaico</a:t>
            </a:r>
            <a:br>
              <a:rPr lang="it-IT" altLang="it-IT">
                <a:latin typeface="Calibri" pitchFamily="34" charset="0"/>
                <a:cs typeface="Arial" charset="0"/>
              </a:rPr>
            </a:br>
            <a:r>
              <a:rPr lang="it-IT" altLang="it-IT">
                <a:latin typeface="Calibri" pitchFamily="34" charset="0"/>
                <a:cs typeface="Arial" charset="0"/>
              </a:rPr>
              <a:t>		215.000 € per la pubblica illuminazione</a:t>
            </a:r>
            <a:br>
              <a:rPr lang="it-IT" altLang="it-IT">
                <a:latin typeface="Calibri" pitchFamily="34" charset="0"/>
                <a:cs typeface="Arial" charset="0"/>
              </a:rPr>
            </a:br>
            <a:r>
              <a:rPr lang="it-IT" altLang="it-IT">
                <a:latin typeface="Calibri" pitchFamily="34" charset="0"/>
                <a:cs typeface="Arial" charset="0"/>
              </a:rPr>
              <a:t>		106.000 € per consulenza legale</a:t>
            </a:r>
            <a:br>
              <a:rPr lang="it-IT" altLang="it-IT">
                <a:latin typeface="Calibri" pitchFamily="34" charset="0"/>
                <a:cs typeface="Arial" charset="0"/>
              </a:rPr>
            </a:br>
            <a:r>
              <a:rPr lang="it-IT" altLang="it-IT">
                <a:latin typeface="Calibri" pitchFamily="34" charset="0"/>
                <a:cs typeface="Arial" charset="0"/>
              </a:rPr>
              <a:t>		etc. </a:t>
            </a:r>
          </a:p>
          <a:p>
            <a:pPr>
              <a:spcAft>
                <a:spcPts val="1200"/>
              </a:spcAft>
            </a:pPr>
            <a:r>
              <a:rPr lang="it-IT" altLang="it-IT" b="1">
                <a:latin typeface="Calibri" pitchFamily="34" charset="0"/>
                <a:cs typeface="Arial" charset="0"/>
              </a:rPr>
              <a:t>Fattore di leva </a:t>
            </a:r>
            <a:r>
              <a:rPr lang="it-IT" altLang="it-IT">
                <a:latin typeface="Calibri" pitchFamily="34" charset="0"/>
                <a:cs typeface="Arial" charset="0"/>
              </a:rPr>
              <a:t>previsto: 25</a:t>
            </a:r>
            <a:br>
              <a:rPr lang="it-IT" altLang="it-IT">
                <a:latin typeface="Calibri" pitchFamily="34" charset="0"/>
                <a:cs typeface="Arial" charset="0"/>
              </a:rPr>
            </a:br>
            <a:r>
              <a:rPr lang="it-IT" altLang="it-IT">
                <a:latin typeface="Calibri" pitchFamily="34" charset="0"/>
                <a:cs typeface="Arial" charset="0"/>
              </a:rPr>
              <a:t>(rapporto minimo tra investimenti ed assistenza tecnica fornita)</a:t>
            </a:r>
          </a:p>
        </p:txBody>
      </p:sp>
      <p:sp>
        <p:nvSpPr>
          <p:cNvPr id="11" name="CasellaDiTesto 6"/>
          <p:cNvSpPr txBox="1">
            <a:spLocks noChangeArrowheads="1"/>
          </p:cNvSpPr>
          <p:nvPr/>
        </p:nvSpPr>
        <p:spPr bwMode="auto">
          <a:xfrm>
            <a:off x="-109538" y="1060450"/>
            <a:ext cx="1800226" cy="33813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buFont typeface="Wingdings" pitchFamily="2" charset="2"/>
              <a:buChar char="Ø"/>
              <a:defRPr/>
            </a:pPr>
            <a:r>
              <a:rPr lang="it-IT" altLang="it-IT" sz="16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COS’È ELENA</a:t>
            </a:r>
          </a:p>
        </p:txBody>
      </p:sp>
      <p:sp>
        <p:nvSpPr>
          <p:cNvPr id="12" name="CasellaDiTesto 7"/>
          <p:cNvSpPr txBox="1"/>
          <p:nvPr/>
        </p:nvSpPr>
        <p:spPr>
          <a:xfrm>
            <a:off x="-107950" y="1720850"/>
            <a:ext cx="1871663" cy="830263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dirty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SCOPO ed </a:t>
            </a: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/>
            </a:r>
            <a:b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</a:b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AMBITI </a:t>
            </a:r>
            <a:r>
              <a:rPr lang="it-IT" sz="1600" dirty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DI APPLICAZIONE</a:t>
            </a:r>
          </a:p>
        </p:txBody>
      </p:sp>
      <p:sp>
        <p:nvSpPr>
          <p:cNvPr id="19" name="CasellaDiTesto 8"/>
          <p:cNvSpPr txBox="1"/>
          <p:nvPr/>
        </p:nvSpPr>
        <p:spPr>
          <a:xfrm>
            <a:off x="-112713" y="2852738"/>
            <a:ext cx="1803401" cy="83185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dirty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SOGGETTI COINVOLTI E RUOLI</a:t>
            </a:r>
          </a:p>
        </p:txBody>
      </p:sp>
      <p:sp>
        <p:nvSpPr>
          <p:cNvPr id="21" name="CasellaDiTesto 9"/>
          <p:cNvSpPr txBox="1"/>
          <p:nvPr/>
        </p:nvSpPr>
        <p:spPr>
          <a:xfrm>
            <a:off x="-107950" y="4089400"/>
            <a:ext cx="1943100" cy="830263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+mn-cs"/>
              </a:rPr>
              <a:t>DURATA ed</a:t>
            </a:r>
            <a:br>
              <a:rPr lang="it-IT" sz="16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+mn-cs"/>
              </a:rPr>
            </a:br>
            <a:r>
              <a:rPr lang="it-IT" sz="16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+mn-cs"/>
              </a:rPr>
              <a:t>ENTITÀ </a:t>
            </a:r>
            <a:r>
              <a:rPr lang="it-IT" sz="1600" b="1" dirty="0">
                <a:solidFill>
                  <a:schemeClr val="accent6">
                    <a:lumMod val="75000"/>
                  </a:schemeClr>
                </a:solidFill>
                <a:latin typeface="+mj-lt"/>
                <a:cs typeface="+mn-cs"/>
              </a:rPr>
              <a:t>DEGLI INVESTIMENTI</a:t>
            </a:r>
          </a:p>
        </p:txBody>
      </p:sp>
      <p:sp>
        <p:nvSpPr>
          <p:cNvPr id="22" name="CasellaDiTesto 11"/>
          <p:cNvSpPr txBox="1"/>
          <p:nvPr/>
        </p:nvSpPr>
        <p:spPr>
          <a:xfrm>
            <a:off x="-109538" y="5314950"/>
            <a:ext cx="1657351" cy="830263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dirty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PERCHÉ IL SUPPORTO DI ELENA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numero diapositiva 12"/>
          <p:cNvSpPr>
            <a:spLocks noGrp="1"/>
          </p:cNvSpPr>
          <p:nvPr>
            <p:ph type="sldNum" sz="quarter" idx="12"/>
          </p:nvPr>
        </p:nvSpPr>
        <p:spPr>
          <a:xfrm>
            <a:off x="6902450" y="6356350"/>
            <a:ext cx="2133600" cy="365125"/>
          </a:xfrm>
        </p:spPr>
        <p:txBody>
          <a:bodyPr/>
          <a:lstStyle/>
          <a:p>
            <a:pPr>
              <a:defRPr/>
            </a:pPr>
            <a:fld id="{186BBA5E-7569-43CB-8F92-E9796F59180B}" type="slidenum">
              <a:rPr lang="it-IT"/>
              <a:pPr>
                <a:defRPr/>
              </a:pPr>
              <a:t>11</a:t>
            </a:fld>
            <a:endParaRPr lang="it-IT" dirty="0"/>
          </a:p>
        </p:txBody>
      </p:sp>
      <p:sp>
        <p:nvSpPr>
          <p:cNvPr id="26627" name="CasellaDiTesto 13"/>
          <p:cNvSpPr txBox="1">
            <a:spLocks noChangeArrowheads="1"/>
          </p:cNvSpPr>
          <p:nvPr/>
        </p:nvSpPr>
        <p:spPr bwMode="auto">
          <a:xfrm>
            <a:off x="1520825" y="0"/>
            <a:ext cx="76231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3600" b="1" dirty="0">
                <a:solidFill>
                  <a:srgbClr val="CC0000"/>
                </a:solidFill>
                <a:latin typeface="Calibri" pitchFamily="34" charset="0"/>
                <a:cs typeface="Arial" charset="0"/>
              </a:rPr>
              <a:t>Progetto ELENA-Modena</a:t>
            </a:r>
          </a:p>
        </p:txBody>
      </p:sp>
      <p:sp>
        <p:nvSpPr>
          <p:cNvPr id="26628" name="CasellaDiTesto 12"/>
          <p:cNvSpPr txBox="1">
            <a:spLocks noChangeArrowheads="1"/>
          </p:cNvSpPr>
          <p:nvPr/>
        </p:nvSpPr>
        <p:spPr bwMode="auto">
          <a:xfrm>
            <a:off x="2051050" y="1882775"/>
            <a:ext cx="6624638" cy="406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0975" indent="-180975" algn="just">
              <a:spcAft>
                <a:spcPts val="1200"/>
              </a:spcAft>
              <a:buFont typeface="Arial" charset="0"/>
              <a:buChar char="•"/>
              <a:tabLst>
                <a:tab pos="180975" algn="l"/>
              </a:tabLst>
            </a:pPr>
            <a:r>
              <a:rPr lang="it-IT" altLang="it-IT">
                <a:latin typeface="Calibri" pitchFamily="34" charset="0"/>
                <a:cs typeface="Arial" charset="0"/>
              </a:rPr>
              <a:t>Blocco totale degli investimenti per il Patto di Stabilità.</a:t>
            </a:r>
          </a:p>
          <a:p>
            <a:pPr marL="180975" indent="-180975" algn="just">
              <a:spcAft>
                <a:spcPts val="1200"/>
              </a:spcAft>
              <a:buFont typeface="Arial" charset="0"/>
              <a:buChar char="•"/>
              <a:tabLst>
                <a:tab pos="180975" algn="l"/>
              </a:tabLst>
            </a:pPr>
            <a:r>
              <a:rPr lang="it-IT" altLang="it-IT">
                <a:latin typeface="Calibri" pitchFamily="34" charset="0"/>
                <a:cs typeface="Arial" charset="0"/>
              </a:rPr>
              <a:t>Mancanza di risorse economiche pubbliche per redigere i Capitolati di Gara e tutta la documentazione ad essa correlata.</a:t>
            </a:r>
          </a:p>
          <a:p>
            <a:pPr marL="180975" indent="-180975" algn="just">
              <a:spcAft>
                <a:spcPts val="1200"/>
              </a:spcAft>
              <a:buFont typeface="Arial" charset="0"/>
              <a:buChar char="•"/>
              <a:tabLst>
                <a:tab pos="180975" algn="l"/>
              </a:tabLst>
            </a:pPr>
            <a:r>
              <a:rPr lang="it-IT" altLang="it-IT">
                <a:latin typeface="Calibri" pitchFamily="34" charset="0"/>
                <a:cs typeface="Arial" charset="0"/>
              </a:rPr>
              <a:t>Mancanza di esperienza in Contratti di Prestazione con garanzia di risultato (EPC) e Partenariato Pubblico-Privato (PPP).</a:t>
            </a:r>
          </a:p>
          <a:p>
            <a:pPr marL="180975" indent="-180975" algn="just">
              <a:spcAft>
                <a:spcPts val="1200"/>
              </a:spcAft>
              <a:buFont typeface="Arial" charset="0"/>
              <a:buChar char="•"/>
              <a:tabLst>
                <a:tab pos="180975" algn="l"/>
              </a:tabLst>
            </a:pPr>
            <a:r>
              <a:rPr lang="it-IT" altLang="it-IT">
                <a:latin typeface="Calibri" pitchFamily="34" charset="0"/>
                <a:cs typeface="Arial" charset="0"/>
              </a:rPr>
              <a:t>Opportunità di riqualificare un patrimonio a volte obsoleto/ fatiscente sfruttando nuove tecnologie.</a:t>
            </a:r>
          </a:p>
          <a:p>
            <a:pPr marL="180975" indent="-180975" algn="just">
              <a:spcAft>
                <a:spcPts val="1200"/>
              </a:spcAft>
              <a:buFont typeface="Arial" charset="0"/>
              <a:buChar char="•"/>
              <a:tabLst>
                <a:tab pos="180975" algn="l"/>
              </a:tabLst>
            </a:pPr>
            <a:r>
              <a:rPr lang="it-IT" altLang="it-IT">
                <a:latin typeface="Calibri" pitchFamily="34" charset="0"/>
                <a:cs typeface="Arial" charset="0"/>
              </a:rPr>
              <a:t>Riduzione dei consumi e quindi dei costi energetici del patrimonio pubblico.</a:t>
            </a:r>
          </a:p>
          <a:p>
            <a:pPr marL="180975" indent="-180975" algn="just">
              <a:spcAft>
                <a:spcPts val="1200"/>
              </a:spcAft>
              <a:buFont typeface="Arial" charset="0"/>
              <a:buChar char="•"/>
              <a:tabLst>
                <a:tab pos="180975" algn="l"/>
              </a:tabLst>
            </a:pPr>
            <a:r>
              <a:rPr lang="it-IT" altLang="it-IT">
                <a:latin typeface="Calibri" pitchFamily="34" charset="0"/>
                <a:cs typeface="Arial" charset="0"/>
              </a:rPr>
              <a:t>Integrazione con i Piani di Azione per l’Energia Sostenibile (PAES).</a:t>
            </a:r>
          </a:p>
          <a:p>
            <a:pPr marL="180975" indent="-180975" algn="just">
              <a:spcAft>
                <a:spcPts val="1200"/>
              </a:spcAft>
              <a:buFont typeface="Arial" charset="0"/>
              <a:buChar char="•"/>
              <a:tabLst>
                <a:tab pos="180975" algn="l"/>
              </a:tabLst>
            </a:pPr>
            <a:r>
              <a:rPr lang="it-IT" altLang="it-IT">
                <a:latin typeface="Calibri" pitchFamily="34" charset="0"/>
                <a:cs typeface="Arial" charset="0"/>
              </a:rPr>
              <a:t>Sostegno alle attività dei professionisti e delle PMI locali.</a:t>
            </a:r>
          </a:p>
        </p:txBody>
      </p:sp>
      <p:sp>
        <p:nvSpPr>
          <p:cNvPr id="10" name="CasellaDiTesto 6"/>
          <p:cNvSpPr txBox="1">
            <a:spLocks noChangeArrowheads="1"/>
          </p:cNvSpPr>
          <p:nvPr/>
        </p:nvSpPr>
        <p:spPr bwMode="auto">
          <a:xfrm>
            <a:off x="-109538" y="1060450"/>
            <a:ext cx="1800226" cy="33813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buFont typeface="Wingdings" pitchFamily="2" charset="2"/>
              <a:buChar char="Ø"/>
              <a:defRPr/>
            </a:pPr>
            <a:r>
              <a:rPr lang="it-IT" altLang="it-IT" sz="16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COS’È ELENA</a:t>
            </a:r>
          </a:p>
        </p:txBody>
      </p:sp>
      <p:sp>
        <p:nvSpPr>
          <p:cNvPr id="12" name="CasellaDiTesto 7"/>
          <p:cNvSpPr txBox="1"/>
          <p:nvPr/>
        </p:nvSpPr>
        <p:spPr>
          <a:xfrm>
            <a:off x="-107950" y="1720850"/>
            <a:ext cx="1871663" cy="830263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dirty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SCOPO ed </a:t>
            </a: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/>
            </a:r>
            <a:b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</a:b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AMBITI </a:t>
            </a:r>
            <a:r>
              <a:rPr lang="it-IT" sz="1600" dirty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DI APPLICAZIONE</a:t>
            </a:r>
          </a:p>
        </p:txBody>
      </p:sp>
      <p:sp>
        <p:nvSpPr>
          <p:cNvPr id="19" name="CasellaDiTesto 8"/>
          <p:cNvSpPr txBox="1"/>
          <p:nvPr/>
        </p:nvSpPr>
        <p:spPr>
          <a:xfrm>
            <a:off x="-112713" y="2852738"/>
            <a:ext cx="1803401" cy="83185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dirty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SOGGETTI COINVOLTI E RUOLI</a:t>
            </a:r>
          </a:p>
        </p:txBody>
      </p:sp>
      <p:sp>
        <p:nvSpPr>
          <p:cNvPr id="21" name="CasellaDiTesto 9"/>
          <p:cNvSpPr txBox="1"/>
          <p:nvPr/>
        </p:nvSpPr>
        <p:spPr>
          <a:xfrm>
            <a:off x="-107950" y="4089400"/>
            <a:ext cx="1943100" cy="830263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DURATA ed</a:t>
            </a:r>
            <a:b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</a:b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ENTITÀ </a:t>
            </a:r>
            <a:r>
              <a:rPr lang="it-IT" sz="1600" dirty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DEGLI INVESTIMENTI</a:t>
            </a:r>
          </a:p>
        </p:txBody>
      </p:sp>
      <p:sp>
        <p:nvSpPr>
          <p:cNvPr id="22" name="CasellaDiTesto 11"/>
          <p:cNvSpPr txBox="1"/>
          <p:nvPr/>
        </p:nvSpPr>
        <p:spPr>
          <a:xfrm>
            <a:off x="-109538" y="5314950"/>
            <a:ext cx="1657351" cy="830263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b="1" dirty="0">
                <a:solidFill>
                  <a:schemeClr val="accent6">
                    <a:lumMod val="75000"/>
                  </a:schemeClr>
                </a:solidFill>
                <a:latin typeface="+mj-lt"/>
                <a:cs typeface="+mn-cs"/>
              </a:rPr>
              <a:t>PERCHÉ IL SUPPORTO DI ELENA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3347864" y="260648"/>
            <a:ext cx="576064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it-IT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9pPr>
          </a:lstStyle>
          <a:p>
            <a:pPr algn="l"/>
            <a:r>
              <a:rPr lang="it-IT" altLang="it-IT" dirty="0" smtClean="0">
                <a:solidFill>
                  <a:schemeClr val="bg1"/>
                </a:solidFill>
                <a:latin typeface="Calibri" pitchFamily="34" charset="0"/>
              </a:rPr>
              <a:t>DEFINIZIONI</a:t>
            </a:r>
            <a:endParaRPr lang="it-IT" altLang="it-IT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5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974904" y="6304235"/>
            <a:ext cx="2133600" cy="365125"/>
          </a:xfrm>
        </p:spPr>
        <p:txBody>
          <a:bodyPr/>
          <a:lstStyle/>
          <a:p>
            <a:fld id="{E8F85FA8-45B4-461F-9A25-5C7B453DE08B}" type="slidenum">
              <a:rPr lang="it-IT" smtClean="0"/>
              <a:t>12</a:t>
            </a:fld>
            <a:endParaRPr lang="it-IT" dirty="0"/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 rot="16200000">
            <a:off x="-2191683" y="2279443"/>
            <a:ext cx="489743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it-IT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9pPr>
          </a:lstStyle>
          <a:p>
            <a:pPr algn="l"/>
            <a:r>
              <a:rPr lang="it-IT" altLang="it-IT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1. CONTRATTO A RENDIMENTO ENERGETICO</a:t>
            </a:r>
            <a:endParaRPr lang="it-IT" altLang="it-IT" sz="1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11" name="Gruppo 10"/>
          <p:cNvGrpSpPr/>
          <p:nvPr/>
        </p:nvGrpSpPr>
        <p:grpSpPr>
          <a:xfrm>
            <a:off x="683568" y="1268760"/>
            <a:ext cx="8249741" cy="4320480"/>
            <a:chOff x="23813" y="1239838"/>
            <a:chExt cx="9053512" cy="4427537"/>
          </a:xfrm>
        </p:grpSpPr>
        <p:pic>
          <p:nvPicPr>
            <p:cNvPr id="12" name="Immagine 8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376"/>
            <a:stretch>
              <a:fillRect/>
            </a:stretch>
          </p:blipFill>
          <p:spPr bwMode="auto">
            <a:xfrm>
              <a:off x="23813" y="1700213"/>
              <a:ext cx="6638925" cy="3967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Immagine 5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334" t="7635" r="7858" b="2229"/>
            <a:stretch>
              <a:fillRect/>
            </a:stretch>
          </p:blipFill>
          <p:spPr bwMode="auto">
            <a:xfrm>
              <a:off x="6588125" y="1239838"/>
              <a:ext cx="2489200" cy="4427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CasellaDiTesto 13"/>
          <p:cNvSpPr txBox="1">
            <a:spLocks noChangeArrowheads="1"/>
          </p:cNvSpPr>
          <p:nvPr/>
        </p:nvSpPr>
        <p:spPr bwMode="auto">
          <a:xfrm>
            <a:off x="1547664" y="19829"/>
            <a:ext cx="7668344" cy="120032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altLang="it-IT" sz="3600" b="1" dirty="0" smtClean="0">
                <a:solidFill>
                  <a:srgbClr val="CC0000"/>
                </a:solidFill>
                <a:latin typeface="Calibri" pitchFamily="34" charset="0"/>
                <a:cs typeface="Arial" charset="0"/>
              </a:rPr>
              <a:t>I Contratti EPC</a:t>
            </a:r>
          </a:p>
          <a:p>
            <a:endParaRPr lang="it-IT" altLang="it-IT" sz="3600" b="1" dirty="0">
              <a:solidFill>
                <a:srgbClr val="CC0000"/>
              </a:solidFill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92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numero diapositiva 12"/>
          <p:cNvSpPr>
            <a:spLocks noGrp="1"/>
          </p:cNvSpPr>
          <p:nvPr>
            <p:ph type="sldNum" sz="quarter" idx="12"/>
          </p:nvPr>
        </p:nvSpPr>
        <p:spPr>
          <a:xfrm>
            <a:off x="6902450" y="6356350"/>
            <a:ext cx="2133600" cy="365125"/>
          </a:xfrm>
        </p:spPr>
        <p:txBody>
          <a:bodyPr/>
          <a:lstStyle/>
          <a:p>
            <a:pPr>
              <a:defRPr/>
            </a:pPr>
            <a:fld id="{897750DE-437A-4742-BEAF-EC88A5D05D89}" type="slidenum">
              <a:rPr lang="it-IT"/>
              <a:pPr>
                <a:defRPr/>
              </a:pPr>
              <a:t>13</a:t>
            </a:fld>
            <a:endParaRPr lang="it-IT" dirty="0"/>
          </a:p>
        </p:txBody>
      </p:sp>
      <p:sp>
        <p:nvSpPr>
          <p:cNvPr id="28675" name="CasellaDiTesto 13"/>
          <p:cNvSpPr txBox="1">
            <a:spLocks noChangeArrowheads="1"/>
          </p:cNvSpPr>
          <p:nvPr/>
        </p:nvSpPr>
        <p:spPr bwMode="auto">
          <a:xfrm>
            <a:off x="1520825" y="0"/>
            <a:ext cx="76231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3600" b="1">
                <a:solidFill>
                  <a:srgbClr val="CC0000"/>
                </a:solidFill>
                <a:latin typeface="Calibri" pitchFamily="34" charset="0"/>
                <a:cs typeface="Arial" charset="0"/>
              </a:rPr>
              <a:t>Progetto ELENA-Modena</a:t>
            </a:r>
          </a:p>
        </p:txBody>
      </p:sp>
      <p:pic>
        <p:nvPicPr>
          <p:cNvPr id="28676" name="Immagin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349375"/>
            <a:ext cx="9144000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CasellaDiTesto 12"/>
          <p:cNvSpPr txBox="1">
            <a:spLocks noChangeArrowheads="1"/>
          </p:cNvSpPr>
          <p:nvPr/>
        </p:nvSpPr>
        <p:spPr bwMode="auto">
          <a:xfrm>
            <a:off x="2020888" y="981075"/>
            <a:ext cx="66246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1200"/>
              </a:spcAft>
              <a:tabLst>
                <a:tab pos="180975" algn="l"/>
              </a:tabLst>
            </a:pPr>
            <a:r>
              <a:rPr lang="it-IT" altLang="it-IT">
                <a:latin typeface="Calibri" pitchFamily="34" charset="0"/>
                <a:cs typeface="Arial" charset="0"/>
              </a:rPr>
              <a:t>CRONOPROGRAMMA TIPO DI SVILUPPO DEL PROGETTO ELENA:</a:t>
            </a:r>
          </a:p>
        </p:txBody>
      </p:sp>
      <p:sp>
        <p:nvSpPr>
          <p:cNvPr id="3" name="Ovale 2"/>
          <p:cNvSpPr/>
          <p:nvPr/>
        </p:nvSpPr>
        <p:spPr>
          <a:xfrm>
            <a:off x="3635375" y="1628775"/>
            <a:ext cx="431800" cy="215900"/>
          </a:xfrm>
          <a:prstGeom prst="ellipse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olo 1"/>
          <p:cNvSpPr>
            <a:spLocks noGrp="1"/>
          </p:cNvSpPr>
          <p:nvPr/>
        </p:nvSpPr>
        <p:spPr bwMode="auto">
          <a:xfrm>
            <a:off x="1476375" y="1773238"/>
            <a:ext cx="7199313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it-IT" altLang="it-IT" sz="3600" b="1">
                <a:latin typeface="Calibri" pitchFamily="34" charset="0"/>
              </a:rPr>
              <a:t>Bandi di Gara</a:t>
            </a:r>
          </a:p>
          <a:p>
            <a:r>
              <a:rPr lang="it-IT" altLang="it-IT" sz="2800" b="1">
                <a:solidFill>
                  <a:srgbClr val="CC0000"/>
                </a:solidFill>
                <a:latin typeface="Calibri" pitchFamily="34" charset="0"/>
              </a:rPr>
              <a:t>sviluppati in ambito ELENA-Modena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>
          <a:xfrm>
            <a:off x="6902450" y="6356350"/>
            <a:ext cx="2133600" cy="365125"/>
          </a:xfrm>
        </p:spPr>
        <p:txBody>
          <a:bodyPr/>
          <a:lstStyle/>
          <a:p>
            <a:pPr>
              <a:defRPr/>
            </a:pPr>
            <a:fld id="{AF1F9B00-D752-488F-B926-57E9125398AF}" type="slidenum">
              <a:rPr lang="it-IT"/>
              <a:pPr>
                <a:defRPr/>
              </a:pPr>
              <a:t>14</a:t>
            </a:fld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numero diapositiva 12"/>
          <p:cNvSpPr>
            <a:spLocks noGrp="1"/>
          </p:cNvSpPr>
          <p:nvPr>
            <p:ph type="sldNum" sz="quarter" idx="12"/>
          </p:nvPr>
        </p:nvSpPr>
        <p:spPr>
          <a:xfrm>
            <a:off x="6902450" y="6356350"/>
            <a:ext cx="2133600" cy="365125"/>
          </a:xfrm>
        </p:spPr>
        <p:txBody>
          <a:bodyPr/>
          <a:lstStyle/>
          <a:p>
            <a:pPr>
              <a:defRPr/>
            </a:pPr>
            <a:fld id="{607F5ED8-80E5-4F06-B951-F75FD018A57E}" type="slidenum">
              <a:rPr lang="it-IT"/>
              <a:pPr>
                <a:defRPr/>
              </a:pPr>
              <a:t>15</a:t>
            </a:fld>
            <a:endParaRPr lang="it-IT" dirty="0"/>
          </a:p>
        </p:txBody>
      </p:sp>
      <p:sp>
        <p:nvSpPr>
          <p:cNvPr id="14" name="CasellaDiTesto 6"/>
          <p:cNvSpPr txBox="1">
            <a:spLocks noChangeArrowheads="1"/>
          </p:cNvSpPr>
          <p:nvPr/>
        </p:nvSpPr>
        <p:spPr bwMode="auto">
          <a:xfrm>
            <a:off x="-109538" y="1060450"/>
            <a:ext cx="1800226" cy="5842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buFont typeface="Wingdings" pitchFamily="2" charset="2"/>
              <a:buChar char="Ø"/>
              <a:defRPr/>
            </a:pPr>
            <a:r>
              <a:rPr lang="it-IT" altLang="it-IT" sz="16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ADESIONE</a:t>
            </a:r>
            <a:br>
              <a:rPr lang="it-IT" altLang="it-IT" sz="16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</a:br>
            <a:r>
              <a:rPr lang="it-IT" altLang="it-IT" sz="16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    PPAA</a:t>
            </a:r>
            <a:endParaRPr lang="it-IT" altLang="it-IT" sz="1600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5" name="CasellaDiTesto 7"/>
          <p:cNvSpPr txBox="1"/>
          <p:nvPr/>
        </p:nvSpPr>
        <p:spPr>
          <a:xfrm>
            <a:off x="-107950" y="1979613"/>
            <a:ext cx="1871663" cy="338137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EDIFICI</a:t>
            </a:r>
            <a:endParaRPr lang="it-IT" sz="1600" dirty="0">
              <a:solidFill>
                <a:schemeClr val="bg1">
                  <a:lumMod val="65000"/>
                </a:schemeClr>
              </a:solidFill>
              <a:latin typeface="+mj-lt"/>
              <a:cs typeface="+mn-cs"/>
            </a:endParaRPr>
          </a:p>
        </p:txBody>
      </p:sp>
      <p:sp>
        <p:nvSpPr>
          <p:cNvPr id="16" name="CasellaDiTesto 8"/>
          <p:cNvSpPr txBox="1"/>
          <p:nvPr/>
        </p:nvSpPr>
        <p:spPr>
          <a:xfrm>
            <a:off x="-112713" y="2852738"/>
            <a:ext cx="1803401" cy="338137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FOTOVOLTAICO</a:t>
            </a:r>
            <a:endParaRPr lang="it-IT" sz="1600" dirty="0">
              <a:solidFill>
                <a:schemeClr val="bg1">
                  <a:lumMod val="65000"/>
                </a:schemeClr>
              </a:solidFill>
              <a:latin typeface="+mj-lt"/>
              <a:cs typeface="+mn-cs"/>
            </a:endParaRPr>
          </a:p>
        </p:txBody>
      </p:sp>
      <p:sp>
        <p:nvSpPr>
          <p:cNvPr id="17" name="CasellaDiTesto 9"/>
          <p:cNvSpPr txBox="1"/>
          <p:nvPr/>
        </p:nvSpPr>
        <p:spPr>
          <a:xfrm>
            <a:off x="-107950" y="3789363"/>
            <a:ext cx="1943100" cy="58420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PUBBLICA</a:t>
            </a:r>
            <a:b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</a:b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ILLUMINAZIONE</a:t>
            </a:r>
            <a:endParaRPr lang="it-IT" sz="1600" dirty="0">
              <a:solidFill>
                <a:schemeClr val="bg1">
                  <a:lumMod val="65000"/>
                </a:schemeClr>
              </a:solidFill>
              <a:latin typeface="+mj-lt"/>
              <a:cs typeface="+mn-cs"/>
            </a:endParaRPr>
          </a:p>
        </p:txBody>
      </p:sp>
      <p:sp>
        <p:nvSpPr>
          <p:cNvPr id="32775" name="CasellaDiTesto 13"/>
          <p:cNvSpPr txBox="1">
            <a:spLocks noChangeArrowheads="1"/>
          </p:cNvSpPr>
          <p:nvPr/>
        </p:nvSpPr>
        <p:spPr bwMode="auto">
          <a:xfrm>
            <a:off x="1520825" y="0"/>
            <a:ext cx="76231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3600" b="1">
                <a:solidFill>
                  <a:srgbClr val="CC0000"/>
                </a:solidFill>
                <a:latin typeface="Calibri" pitchFamily="34" charset="0"/>
                <a:cs typeface="Arial" charset="0"/>
              </a:rPr>
              <a:t>Bandi di Gara</a:t>
            </a:r>
          </a:p>
        </p:txBody>
      </p:sp>
      <p:sp>
        <p:nvSpPr>
          <p:cNvPr id="32776" name="CasellaDiTesto 12"/>
          <p:cNvSpPr txBox="1">
            <a:spLocks noChangeArrowheads="1"/>
          </p:cNvSpPr>
          <p:nvPr/>
        </p:nvSpPr>
        <p:spPr bwMode="auto">
          <a:xfrm>
            <a:off x="2033588" y="1052513"/>
            <a:ext cx="6696075" cy="166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7800" indent="-177800">
              <a:spcAft>
                <a:spcPts val="1200"/>
              </a:spcAft>
              <a:buFont typeface="Arial" charset="0"/>
              <a:buChar char="•"/>
              <a:tabLst>
                <a:tab pos="88900" algn="l"/>
              </a:tabLst>
            </a:pPr>
            <a:r>
              <a:rPr lang="it-IT" altLang="it-IT">
                <a:latin typeface="Calibri" pitchFamily="34" charset="0"/>
                <a:cs typeface="Arial" charset="0"/>
              </a:rPr>
              <a:t>N. PPAA nel territorio modenese: </a:t>
            </a:r>
            <a:r>
              <a:rPr lang="it-IT" altLang="it-IT">
                <a:solidFill>
                  <a:srgbClr val="CC0000"/>
                </a:solidFill>
                <a:latin typeface="Calibri" pitchFamily="34" charset="0"/>
                <a:cs typeface="Arial" charset="0"/>
              </a:rPr>
              <a:t>47</a:t>
            </a:r>
          </a:p>
          <a:p>
            <a:pPr marL="177800" indent="-177800">
              <a:spcAft>
                <a:spcPts val="1200"/>
              </a:spcAft>
              <a:buFont typeface="Arial" charset="0"/>
              <a:buChar char="•"/>
              <a:tabLst>
                <a:tab pos="88900" algn="l"/>
              </a:tabLst>
            </a:pPr>
            <a:r>
              <a:rPr lang="it-IT" altLang="it-IT">
                <a:latin typeface="Calibri" pitchFamily="34" charset="0"/>
                <a:cs typeface="Arial" charset="0"/>
              </a:rPr>
              <a:t>N. PA che hanno adottato ELENA: </a:t>
            </a:r>
            <a:r>
              <a:rPr lang="it-IT" altLang="it-IT">
                <a:solidFill>
                  <a:srgbClr val="CC0000"/>
                </a:solidFill>
                <a:latin typeface="Calibri" pitchFamily="34" charset="0"/>
                <a:cs typeface="Arial" charset="0"/>
              </a:rPr>
              <a:t>23</a:t>
            </a:r>
          </a:p>
          <a:p>
            <a:pPr marL="177800" indent="-177800">
              <a:spcAft>
                <a:spcPts val="1200"/>
              </a:spcAft>
              <a:buFont typeface="Arial" charset="0"/>
              <a:buChar char="•"/>
              <a:tabLst>
                <a:tab pos="88900" algn="l"/>
              </a:tabLst>
            </a:pPr>
            <a:endParaRPr lang="it-IT" altLang="it-IT">
              <a:latin typeface="Calibri" pitchFamily="34" charset="0"/>
              <a:cs typeface="Arial" charset="0"/>
            </a:endParaRPr>
          </a:p>
          <a:p>
            <a:pPr marL="177800" indent="-177800">
              <a:spcAft>
                <a:spcPts val="1200"/>
              </a:spcAft>
              <a:buFont typeface="Arial" charset="0"/>
              <a:buChar char="•"/>
              <a:tabLst>
                <a:tab pos="88900" algn="l"/>
              </a:tabLst>
            </a:pPr>
            <a:r>
              <a:rPr lang="it-IT" altLang="it-IT">
                <a:latin typeface="Calibri" pitchFamily="34" charset="0"/>
                <a:cs typeface="Arial" charset="0"/>
              </a:rPr>
              <a:t>Suddivisione adesioni ELENA per ambiti:</a:t>
            </a:r>
          </a:p>
        </p:txBody>
      </p:sp>
      <p:pic>
        <p:nvPicPr>
          <p:cNvPr id="32777" name="Immagine 2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3800" y="803275"/>
            <a:ext cx="3944938" cy="557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8" name="Picture 5"/>
          <p:cNvPicPr>
            <a:picLocks noChangeAspect="1" noChangeArrowheads="1"/>
          </p:cNvPicPr>
          <p:nvPr/>
        </p:nvPicPr>
        <p:blipFill>
          <a:blip r:embed="rId5"/>
          <a:srcRect l="2336" t="1450" r="1724" b="2972"/>
          <a:stretch>
            <a:fillRect/>
          </a:stretch>
        </p:blipFill>
        <p:spPr bwMode="auto">
          <a:xfrm>
            <a:off x="2987675" y="2667000"/>
            <a:ext cx="2570163" cy="133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9" name="CasellaDiTesto 12"/>
          <p:cNvSpPr txBox="1">
            <a:spLocks noChangeArrowheads="1"/>
          </p:cNvSpPr>
          <p:nvPr/>
        </p:nvSpPr>
        <p:spPr bwMode="auto">
          <a:xfrm>
            <a:off x="2052638" y="6145213"/>
            <a:ext cx="66960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180975" algn="l"/>
              </a:tabLst>
            </a:pPr>
            <a:r>
              <a:rPr lang="it-IT" altLang="it-IT" sz="1400" i="1" dirty="0">
                <a:latin typeface="Calibri" pitchFamily="34" charset="0"/>
                <a:cs typeface="Arial" charset="0"/>
              </a:rPr>
              <a:t>[</a:t>
            </a:r>
            <a:r>
              <a:rPr lang="it-IT" altLang="it-IT" sz="1400" i="1" dirty="0" err="1">
                <a:latin typeface="Calibri" pitchFamily="34" charset="0"/>
                <a:cs typeface="Arial" charset="0"/>
              </a:rPr>
              <a:t>Agg</a:t>
            </a:r>
            <a:r>
              <a:rPr lang="it-IT" altLang="it-IT" sz="1400" i="1" dirty="0">
                <a:latin typeface="Calibri" pitchFamily="34" charset="0"/>
                <a:cs typeface="Arial" charset="0"/>
              </a:rPr>
              <a:t>. dati al Bi-</a:t>
            </a:r>
            <a:r>
              <a:rPr lang="it-IT" altLang="it-IT" sz="1400" i="1" dirty="0" err="1">
                <a:latin typeface="Calibri" pitchFamily="34" charset="0"/>
                <a:cs typeface="Arial" charset="0"/>
              </a:rPr>
              <a:t>Annual</a:t>
            </a:r>
            <a:r>
              <a:rPr lang="it-IT" altLang="it-IT" sz="1400" i="1" dirty="0">
                <a:latin typeface="Calibri" pitchFamily="34" charset="0"/>
                <a:cs typeface="Arial" charset="0"/>
              </a:rPr>
              <a:t> Progress Report n.3 del </a:t>
            </a:r>
            <a:r>
              <a:rPr lang="it-IT" altLang="it-IT" sz="1400" i="1" dirty="0" smtClean="0">
                <a:latin typeface="Calibri" pitchFamily="34" charset="0"/>
                <a:cs typeface="Arial" charset="0"/>
              </a:rPr>
              <a:t>15/09/2013</a:t>
            </a:r>
            <a:r>
              <a:rPr lang="it-IT" altLang="it-IT" sz="1400" i="1" dirty="0">
                <a:latin typeface="Calibri" pitchFamily="34" charset="0"/>
                <a:cs typeface="Arial" charset="0"/>
              </a:rPr>
              <a:t>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numero diapositiva 12"/>
          <p:cNvSpPr>
            <a:spLocks noGrp="1"/>
          </p:cNvSpPr>
          <p:nvPr>
            <p:ph type="sldNum" sz="quarter" idx="12"/>
          </p:nvPr>
        </p:nvSpPr>
        <p:spPr>
          <a:xfrm>
            <a:off x="6902450" y="6356350"/>
            <a:ext cx="2133600" cy="365125"/>
          </a:xfrm>
        </p:spPr>
        <p:txBody>
          <a:bodyPr/>
          <a:lstStyle/>
          <a:p>
            <a:pPr>
              <a:defRPr/>
            </a:pPr>
            <a:fld id="{A9596324-CF6B-4B8C-8973-B76F4342D22E}" type="slidenum">
              <a:rPr lang="it-IT"/>
              <a:pPr>
                <a:defRPr/>
              </a:pPr>
              <a:t>16</a:t>
            </a:fld>
            <a:endParaRPr lang="it-IT" dirty="0"/>
          </a:p>
        </p:txBody>
      </p:sp>
      <p:sp>
        <p:nvSpPr>
          <p:cNvPr id="14" name="CasellaDiTesto 6"/>
          <p:cNvSpPr txBox="1">
            <a:spLocks noChangeArrowheads="1"/>
          </p:cNvSpPr>
          <p:nvPr/>
        </p:nvSpPr>
        <p:spPr bwMode="auto">
          <a:xfrm>
            <a:off x="-109538" y="1060450"/>
            <a:ext cx="1800226" cy="5842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buFont typeface="Wingdings" pitchFamily="2" charset="2"/>
              <a:buChar char="Ø"/>
              <a:defRPr/>
            </a:pPr>
            <a:r>
              <a:rPr lang="it-IT" altLang="it-IT" sz="16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ADESIONE</a:t>
            </a:r>
            <a:br>
              <a:rPr lang="it-IT" altLang="it-IT" sz="16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</a:br>
            <a:r>
              <a:rPr lang="it-IT" altLang="it-IT" sz="16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    PPAA</a:t>
            </a:r>
            <a:endParaRPr lang="it-IT" altLang="it-IT" sz="1600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5" name="CasellaDiTesto 7"/>
          <p:cNvSpPr txBox="1"/>
          <p:nvPr/>
        </p:nvSpPr>
        <p:spPr>
          <a:xfrm>
            <a:off x="-107950" y="1979613"/>
            <a:ext cx="1871663" cy="338137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EDIFICI</a:t>
            </a:r>
            <a:endParaRPr lang="it-IT" sz="1600" dirty="0">
              <a:solidFill>
                <a:schemeClr val="bg1">
                  <a:lumMod val="65000"/>
                </a:schemeClr>
              </a:solidFill>
              <a:latin typeface="+mj-lt"/>
              <a:cs typeface="+mn-cs"/>
            </a:endParaRPr>
          </a:p>
        </p:txBody>
      </p:sp>
      <p:sp>
        <p:nvSpPr>
          <p:cNvPr id="16" name="CasellaDiTesto 8"/>
          <p:cNvSpPr txBox="1"/>
          <p:nvPr/>
        </p:nvSpPr>
        <p:spPr>
          <a:xfrm>
            <a:off x="-112713" y="2852738"/>
            <a:ext cx="1803401" cy="338137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FOTOVOLTAICO</a:t>
            </a:r>
            <a:endParaRPr lang="it-IT" sz="1600" dirty="0">
              <a:solidFill>
                <a:schemeClr val="bg1">
                  <a:lumMod val="65000"/>
                </a:schemeClr>
              </a:solidFill>
              <a:latin typeface="+mj-lt"/>
              <a:cs typeface="+mn-cs"/>
            </a:endParaRPr>
          </a:p>
        </p:txBody>
      </p:sp>
      <p:sp>
        <p:nvSpPr>
          <p:cNvPr id="17" name="CasellaDiTesto 9"/>
          <p:cNvSpPr txBox="1"/>
          <p:nvPr/>
        </p:nvSpPr>
        <p:spPr>
          <a:xfrm>
            <a:off x="-107950" y="3789363"/>
            <a:ext cx="1943100" cy="58420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PUBBLICA</a:t>
            </a:r>
            <a:b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</a:b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ILLUMINAZIONE</a:t>
            </a:r>
            <a:endParaRPr lang="it-IT" sz="1600" dirty="0">
              <a:solidFill>
                <a:schemeClr val="bg1">
                  <a:lumMod val="65000"/>
                </a:schemeClr>
              </a:solidFill>
              <a:latin typeface="+mj-lt"/>
              <a:cs typeface="+mn-cs"/>
            </a:endParaRPr>
          </a:p>
        </p:txBody>
      </p:sp>
      <p:sp>
        <p:nvSpPr>
          <p:cNvPr id="34823" name="CasellaDiTesto 13"/>
          <p:cNvSpPr txBox="1">
            <a:spLocks noChangeArrowheads="1"/>
          </p:cNvSpPr>
          <p:nvPr/>
        </p:nvSpPr>
        <p:spPr bwMode="auto">
          <a:xfrm>
            <a:off x="1520825" y="0"/>
            <a:ext cx="76231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3600" b="1">
                <a:solidFill>
                  <a:srgbClr val="CC0000"/>
                </a:solidFill>
                <a:latin typeface="Calibri" pitchFamily="34" charset="0"/>
                <a:cs typeface="Arial" charset="0"/>
              </a:rPr>
              <a:t>Bandi di Gara</a:t>
            </a:r>
          </a:p>
        </p:txBody>
      </p:sp>
      <p:pic>
        <p:nvPicPr>
          <p:cNvPr id="34824" name="Immagine 1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104900"/>
            <a:ext cx="9144000" cy="506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numero diapositiva 12"/>
          <p:cNvSpPr>
            <a:spLocks noGrp="1"/>
          </p:cNvSpPr>
          <p:nvPr>
            <p:ph type="sldNum" sz="quarter" idx="12"/>
          </p:nvPr>
        </p:nvSpPr>
        <p:spPr>
          <a:xfrm>
            <a:off x="6902450" y="6356350"/>
            <a:ext cx="2133600" cy="365125"/>
          </a:xfrm>
        </p:spPr>
        <p:txBody>
          <a:bodyPr/>
          <a:lstStyle/>
          <a:p>
            <a:pPr>
              <a:defRPr/>
            </a:pPr>
            <a:fld id="{ABF43507-AAD9-4951-80F0-8D56E05FEF6F}" type="slidenum">
              <a:rPr lang="it-IT"/>
              <a:pPr>
                <a:defRPr/>
              </a:pPr>
              <a:t>17</a:t>
            </a:fld>
            <a:endParaRPr lang="it-IT" dirty="0"/>
          </a:p>
        </p:txBody>
      </p:sp>
      <p:sp>
        <p:nvSpPr>
          <p:cNvPr id="14" name="CasellaDiTesto 6"/>
          <p:cNvSpPr txBox="1">
            <a:spLocks noChangeArrowheads="1"/>
          </p:cNvSpPr>
          <p:nvPr/>
        </p:nvSpPr>
        <p:spPr bwMode="auto">
          <a:xfrm>
            <a:off x="-109538" y="1060450"/>
            <a:ext cx="1800226" cy="5842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buFont typeface="Wingdings" pitchFamily="2" charset="2"/>
              <a:buChar char="Ø"/>
              <a:defRPr/>
            </a:pPr>
            <a:r>
              <a:rPr lang="it-IT" altLang="it-IT" sz="16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ADESIONE</a:t>
            </a:r>
            <a:br>
              <a:rPr lang="it-IT" altLang="it-IT" sz="16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</a:br>
            <a:r>
              <a:rPr lang="it-IT" altLang="it-IT" sz="16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    PPAA</a:t>
            </a:r>
            <a:endParaRPr lang="it-IT" altLang="it-IT" sz="1600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5" name="CasellaDiTesto 7"/>
          <p:cNvSpPr txBox="1"/>
          <p:nvPr/>
        </p:nvSpPr>
        <p:spPr>
          <a:xfrm>
            <a:off x="-107950" y="1979613"/>
            <a:ext cx="1871663" cy="338137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EDIFICI</a:t>
            </a:r>
            <a:endParaRPr lang="it-IT" sz="1600" dirty="0">
              <a:solidFill>
                <a:schemeClr val="bg1">
                  <a:lumMod val="65000"/>
                </a:schemeClr>
              </a:solidFill>
              <a:latin typeface="+mj-lt"/>
              <a:cs typeface="+mn-cs"/>
            </a:endParaRPr>
          </a:p>
        </p:txBody>
      </p:sp>
      <p:sp>
        <p:nvSpPr>
          <p:cNvPr id="16" name="CasellaDiTesto 8"/>
          <p:cNvSpPr txBox="1"/>
          <p:nvPr/>
        </p:nvSpPr>
        <p:spPr>
          <a:xfrm>
            <a:off x="-112713" y="2852738"/>
            <a:ext cx="1803401" cy="338137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FOTOVOLTAICO</a:t>
            </a:r>
            <a:endParaRPr lang="it-IT" sz="1600" dirty="0">
              <a:solidFill>
                <a:schemeClr val="bg1">
                  <a:lumMod val="65000"/>
                </a:schemeClr>
              </a:solidFill>
              <a:latin typeface="+mj-lt"/>
              <a:cs typeface="+mn-cs"/>
            </a:endParaRPr>
          </a:p>
        </p:txBody>
      </p:sp>
      <p:sp>
        <p:nvSpPr>
          <p:cNvPr id="17" name="CasellaDiTesto 9"/>
          <p:cNvSpPr txBox="1"/>
          <p:nvPr/>
        </p:nvSpPr>
        <p:spPr>
          <a:xfrm>
            <a:off x="-107950" y="3789363"/>
            <a:ext cx="1943100" cy="58420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PUBBLICA</a:t>
            </a:r>
            <a:b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</a:b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ILLUMINAZIONE</a:t>
            </a:r>
            <a:endParaRPr lang="it-IT" sz="1600" dirty="0">
              <a:solidFill>
                <a:schemeClr val="bg1">
                  <a:lumMod val="65000"/>
                </a:schemeClr>
              </a:solidFill>
              <a:latin typeface="+mj-lt"/>
              <a:cs typeface="+mn-cs"/>
            </a:endParaRPr>
          </a:p>
        </p:txBody>
      </p:sp>
      <p:sp>
        <p:nvSpPr>
          <p:cNvPr id="36871" name="CasellaDiTesto 13"/>
          <p:cNvSpPr txBox="1">
            <a:spLocks noChangeArrowheads="1"/>
          </p:cNvSpPr>
          <p:nvPr/>
        </p:nvSpPr>
        <p:spPr bwMode="auto">
          <a:xfrm>
            <a:off x="1520825" y="0"/>
            <a:ext cx="76231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3600" b="1">
                <a:solidFill>
                  <a:srgbClr val="CC0000"/>
                </a:solidFill>
                <a:latin typeface="Calibri" pitchFamily="34" charset="0"/>
                <a:cs typeface="Arial" charset="0"/>
              </a:rPr>
              <a:t>Bandi di Gara</a:t>
            </a:r>
          </a:p>
        </p:txBody>
      </p:sp>
      <p:sp>
        <p:nvSpPr>
          <p:cNvPr id="36872" name="CasellaDiTesto 12"/>
          <p:cNvSpPr txBox="1">
            <a:spLocks noChangeArrowheads="1"/>
          </p:cNvSpPr>
          <p:nvPr/>
        </p:nvSpPr>
        <p:spPr bwMode="auto">
          <a:xfrm>
            <a:off x="2051050" y="1185863"/>
            <a:ext cx="669607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0975" indent="-180975">
              <a:buFont typeface="Arial" charset="0"/>
              <a:buChar char="•"/>
              <a:tabLst>
                <a:tab pos="180975" algn="l"/>
              </a:tabLst>
            </a:pPr>
            <a:r>
              <a:rPr lang="it-IT" altLang="it-IT">
                <a:latin typeface="Calibri" pitchFamily="34" charset="0"/>
                <a:cs typeface="Arial" charset="0"/>
              </a:rPr>
              <a:t>Importo investimenti (€): </a:t>
            </a:r>
          </a:p>
        </p:txBody>
      </p:sp>
      <p:graphicFrame>
        <p:nvGraphicFramePr>
          <p:cNvPr id="22" name="Tabella 21"/>
          <p:cNvGraphicFramePr>
            <a:graphicFrameLocks noGrp="1"/>
          </p:cNvGraphicFramePr>
          <p:nvPr/>
        </p:nvGraphicFramePr>
        <p:xfrm>
          <a:off x="2051050" y="1600200"/>
          <a:ext cx="6478588" cy="1828800"/>
        </p:xfrm>
        <a:graphic>
          <a:graphicData uri="http://schemas.openxmlformats.org/drawingml/2006/table">
            <a:tbl>
              <a:tblPr/>
              <a:tblGrid>
                <a:gridCol w="1670050"/>
                <a:gridCol w="1531938"/>
                <a:gridCol w="1530350"/>
                <a:gridCol w="174625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per SETTORE: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pubblicato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di prossima pubblicazione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obiettivo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ELENA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Totale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, di cui: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EDIFICI: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FV: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PI: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14.467.756 €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6.247.728 €</a:t>
                      </a:r>
                      <a:b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</a:b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5.510.640 €</a:t>
                      </a:r>
                      <a:b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</a:b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2.709.387 €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21.027.575 €</a:t>
                      </a: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/>
                      </a:r>
                      <a:b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</a:b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9.647.044 €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1.586.812 €</a:t>
                      </a:r>
                      <a:b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</a:b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9.793.718 €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54.000.000 €</a:t>
                      </a: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/>
                      </a:r>
                      <a:b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</a:b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22.400.000 €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22.600.000 €</a:t>
                      </a:r>
                      <a:b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</a:b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9.000.000 €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" name="Tabella 23"/>
          <p:cNvGraphicFramePr>
            <a:graphicFrameLocks noGrp="1"/>
          </p:cNvGraphicFramePr>
          <p:nvPr/>
        </p:nvGraphicFramePr>
        <p:xfrm>
          <a:off x="2054225" y="3789363"/>
          <a:ext cx="6478588" cy="1828800"/>
        </p:xfrm>
        <a:graphic>
          <a:graphicData uri="http://schemas.openxmlformats.org/drawingml/2006/table">
            <a:tbl>
              <a:tblPr/>
              <a:tblGrid>
                <a:gridCol w="1670050"/>
                <a:gridCol w="1531938"/>
                <a:gridCol w="1530350"/>
                <a:gridCol w="174625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per TIPOLOGIA: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pubblicato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di prossima pubblicazione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obiettivo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ELENA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Totale</a:t>
                      </a: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, di cui: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Energy Efficiency: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FER: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14.467.756 €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8.726.069 €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5.741.686 €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21.027.575 €</a:t>
                      </a: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/>
                      </a:r>
                      <a:b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</a:b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19.440.762 €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1.586.812 €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54.000.000 €</a:t>
                      </a: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/>
                      </a:r>
                      <a:b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</a:b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24.000.000 €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30.000.000 €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numero diapositiva 12"/>
          <p:cNvSpPr>
            <a:spLocks noGrp="1"/>
          </p:cNvSpPr>
          <p:nvPr>
            <p:ph type="sldNum" sz="quarter" idx="12"/>
          </p:nvPr>
        </p:nvSpPr>
        <p:spPr>
          <a:xfrm>
            <a:off x="6902450" y="6356350"/>
            <a:ext cx="2133600" cy="365125"/>
          </a:xfrm>
        </p:spPr>
        <p:txBody>
          <a:bodyPr/>
          <a:lstStyle/>
          <a:p>
            <a:pPr>
              <a:defRPr/>
            </a:pPr>
            <a:fld id="{257F47EF-10CE-4751-AEB2-4A424817D570}" type="slidenum">
              <a:rPr lang="it-IT"/>
              <a:pPr>
                <a:defRPr/>
              </a:pPr>
              <a:t>18</a:t>
            </a:fld>
            <a:endParaRPr lang="it-IT" dirty="0"/>
          </a:p>
        </p:txBody>
      </p:sp>
      <p:sp>
        <p:nvSpPr>
          <p:cNvPr id="14" name="CasellaDiTesto 6"/>
          <p:cNvSpPr txBox="1">
            <a:spLocks noChangeArrowheads="1"/>
          </p:cNvSpPr>
          <p:nvPr/>
        </p:nvSpPr>
        <p:spPr bwMode="auto">
          <a:xfrm>
            <a:off x="-109538" y="1060450"/>
            <a:ext cx="1800226" cy="5842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buFont typeface="Wingdings" pitchFamily="2" charset="2"/>
              <a:buChar char="Ø"/>
              <a:defRPr/>
            </a:pPr>
            <a:r>
              <a:rPr lang="it-IT" altLang="it-IT" sz="16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ADESIONE</a:t>
            </a:r>
            <a:br>
              <a:rPr lang="it-IT" altLang="it-IT" sz="16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</a:br>
            <a:r>
              <a:rPr lang="it-IT" altLang="it-IT" sz="16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    PPAA</a:t>
            </a:r>
            <a:endParaRPr lang="it-IT" altLang="it-IT" sz="1600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5" name="CasellaDiTesto 7"/>
          <p:cNvSpPr txBox="1"/>
          <p:nvPr/>
        </p:nvSpPr>
        <p:spPr>
          <a:xfrm>
            <a:off x="-107950" y="1979613"/>
            <a:ext cx="1871663" cy="338137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EDIFICI</a:t>
            </a:r>
            <a:endParaRPr lang="it-IT" sz="1600" dirty="0">
              <a:solidFill>
                <a:schemeClr val="bg1">
                  <a:lumMod val="65000"/>
                </a:schemeClr>
              </a:solidFill>
              <a:latin typeface="+mj-lt"/>
              <a:cs typeface="+mn-cs"/>
            </a:endParaRPr>
          </a:p>
        </p:txBody>
      </p:sp>
      <p:sp>
        <p:nvSpPr>
          <p:cNvPr id="16" name="CasellaDiTesto 8"/>
          <p:cNvSpPr txBox="1"/>
          <p:nvPr/>
        </p:nvSpPr>
        <p:spPr>
          <a:xfrm>
            <a:off x="-112713" y="2852738"/>
            <a:ext cx="1803401" cy="338137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FOTOVOLTAICO</a:t>
            </a:r>
            <a:endParaRPr lang="it-IT" sz="1600" dirty="0">
              <a:solidFill>
                <a:schemeClr val="bg1">
                  <a:lumMod val="65000"/>
                </a:schemeClr>
              </a:solidFill>
              <a:latin typeface="+mj-lt"/>
              <a:cs typeface="+mn-cs"/>
            </a:endParaRPr>
          </a:p>
        </p:txBody>
      </p:sp>
      <p:sp>
        <p:nvSpPr>
          <p:cNvPr id="17" name="CasellaDiTesto 9"/>
          <p:cNvSpPr txBox="1"/>
          <p:nvPr/>
        </p:nvSpPr>
        <p:spPr>
          <a:xfrm>
            <a:off x="-107950" y="3789363"/>
            <a:ext cx="1943100" cy="58420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PUBBLICA</a:t>
            </a:r>
            <a:b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</a:b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ILLUMINAZIONE</a:t>
            </a:r>
            <a:endParaRPr lang="it-IT" sz="1600" dirty="0">
              <a:solidFill>
                <a:schemeClr val="bg1">
                  <a:lumMod val="65000"/>
                </a:schemeClr>
              </a:solidFill>
              <a:latin typeface="+mj-lt"/>
              <a:cs typeface="+mn-cs"/>
            </a:endParaRPr>
          </a:p>
        </p:txBody>
      </p:sp>
      <p:sp>
        <p:nvSpPr>
          <p:cNvPr id="38919" name="CasellaDiTesto 13"/>
          <p:cNvSpPr txBox="1">
            <a:spLocks noChangeArrowheads="1"/>
          </p:cNvSpPr>
          <p:nvPr/>
        </p:nvSpPr>
        <p:spPr bwMode="auto">
          <a:xfrm>
            <a:off x="1520825" y="0"/>
            <a:ext cx="76231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3600" b="1">
                <a:solidFill>
                  <a:srgbClr val="CC0000"/>
                </a:solidFill>
                <a:latin typeface="Calibri" pitchFamily="34" charset="0"/>
                <a:cs typeface="Arial" charset="0"/>
              </a:rPr>
              <a:t>Bandi di Gara</a:t>
            </a:r>
          </a:p>
        </p:txBody>
      </p:sp>
      <p:sp>
        <p:nvSpPr>
          <p:cNvPr id="38920" name="CasellaDiTesto 12"/>
          <p:cNvSpPr txBox="1">
            <a:spLocks noChangeArrowheads="1"/>
          </p:cNvSpPr>
          <p:nvPr/>
        </p:nvSpPr>
        <p:spPr bwMode="auto">
          <a:xfrm>
            <a:off x="2051050" y="898525"/>
            <a:ext cx="66960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>
              <a:buFont typeface="Arial" charset="0"/>
              <a:buChar char="•"/>
            </a:pPr>
            <a:r>
              <a:rPr lang="it-IT" altLang="it-IT">
                <a:latin typeface="Calibri" pitchFamily="34" charset="0"/>
                <a:cs typeface="Arial" charset="0"/>
              </a:rPr>
              <a:t>Energia risparmiata o prodotta da FER (MWh): </a:t>
            </a:r>
          </a:p>
        </p:txBody>
      </p:sp>
      <p:graphicFrame>
        <p:nvGraphicFramePr>
          <p:cNvPr id="18" name="Tabella 17"/>
          <p:cNvGraphicFramePr>
            <a:graphicFrameLocks noGrp="1"/>
          </p:cNvGraphicFramePr>
          <p:nvPr/>
        </p:nvGraphicFramePr>
        <p:xfrm>
          <a:off x="2052638" y="1341438"/>
          <a:ext cx="6478587" cy="1828800"/>
        </p:xfrm>
        <a:graphic>
          <a:graphicData uri="http://schemas.openxmlformats.org/drawingml/2006/table">
            <a:tbl>
              <a:tblPr/>
              <a:tblGrid>
                <a:gridCol w="1670050"/>
                <a:gridCol w="1531937"/>
                <a:gridCol w="1530350"/>
                <a:gridCol w="174625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per SETTORE: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pubblicato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di prossima pubblicazione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obiettivo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ELENA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Totale, di cui: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EDIFICI: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FV: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PI: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11.327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9.048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2.151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128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16.462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13.970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1.152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1.399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29.400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16.000</a:t>
                      </a:r>
                      <a:b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</a:b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6.400</a:t>
                      </a:r>
                      <a:b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</a:b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7.000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</a:tr>
            </a:tbl>
          </a:graphicData>
        </a:graphic>
      </p:graphicFrame>
      <p:sp>
        <p:nvSpPr>
          <p:cNvPr id="38938" name="CasellaDiTesto 12"/>
          <p:cNvSpPr txBox="1">
            <a:spLocks noChangeArrowheads="1"/>
          </p:cNvSpPr>
          <p:nvPr/>
        </p:nvSpPr>
        <p:spPr bwMode="auto">
          <a:xfrm>
            <a:off x="2058988" y="3563938"/>
            <a:ext cx="66960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>
              <a:buFont typeface="Arial" charset="0"/>
              <a:buChar char="•"/>
            </a:pPr>
            <a:r>
              <a:rPr lang="it-IT" altLang="it-IT">
                <a:latin typeface="Calibri" pitchFamily="34" charset="0"/>
                <a:cs typeface="Arial" charset="0"/>
              </a:rPr>
              <a:t>Emissioni di CO</a:t>
            </a:r>
            <a:r>
              <a:rPr lang="it-IT" altLang="it-IT" baseline="-25000">
                <a:latin typeface="Calibri" pitchFamily="34" charset="0"/>
                <a:cs typeface="Arial" charset="0"/>
              </a:rPr>
              <a:t>2</a:t>
            </a:r>
            <a:r>
              <a:rPr lang="it-IT" altLang="it-IT">
                <a:latin typeface="Calibri" pitchFamily="34" charset="0"/>
                <a:cs typeface="Arial" charset="0"/>
              </a:rPr>
              <a:t> evitate (ton): </a:t>
            </a:r>
          </a:p>
        </p:txBody>
      </p:sp>
      <p:graphicFrame>
        <p:nvGraphicFramePr>
          <p:cNvPr id="21" name="Tabella 20"/>
          <p:cNvGraphicFramePr>
            <a:graphicFrameLocks noGrp="1"/>
          </p:cNvGraphicFramePr>
          <p:nvPr/>
        </p:nvGraphicFramePr>
        <p:xfrm>
          <a:off x="2058988" y="4005263"/>
          <a:ext cx="6478587" cy="1828800"/>
        </p:xfrm>
        <a:graphic>
          <a:graphicData uri="http://schemas.openxmlformats.org/drawingml/2006/table">
            <a:tbl>
              <a:tblPr/>
              <a:tblGrid>
                <a:gridCol w="1670050"/>
                <a:gridCol w="1531937"/>
                <a:gridCol w="1530350"/>
                <a:gridCol w="174625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per SETTORE: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pubblicato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di prossima pubblicazione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obiettivo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ELENA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Totale, di cui: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EDIFICI: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FV: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PI: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3.495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2.270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1.098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127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5.079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3.505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615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959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9.900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3.200</a:t>
                      </a:r>
                      <a:b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</a:b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3.200</a:t>
                      </a:r>
                      <a:b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</a:b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3.500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numero diapositiva 12"/>
          <p:cNvSpPr>
            <a:spLocks noGrp="1"/>
          </p:cNvSpPr>
          <p:nvPr>
            <p:ph type="sldNum" sz="quarter" idx="12"/>
          </p:nvPr>
        </p:nvSpPr>
        <p:spPr>
          <a:xfrm>
            <a:off x="6902450" y="6356350"/>
            <a:ext cx="2133600" cy="365125"/>
          </a:xfrm>
        </p:spPr>
        <p:txBody>
          <a:bodyPr/>
          <a:lstStyle/>
          <a:p>
            <a:pPr>
              <a:defRPr/>
            </a:pPr>
            <a:fld id="{4B23B277-9A6B-4C5C-9B43-2A071A4AC59D}" type="slidenum">
              <a:rPr lang="it-IT"/>
              <a:pPr>
                <a:defRPr/>
              </a:pPr>
              <a:t>19</a:t>
            </a:fld>
            <a:endParaRPr lang="it-IT" dirty="0"/>
          </a:p>
        </p:txBody>
      </p:sp>
      <p:sp>
        <p:nvSpPr>
          <p:cNvPr id="14" name="CasellaDiTesto 6"/>
          <p:cNvSpPr txBox="1">
            <a:spLocks noChangeArrowheads="1"/>
          </p:cNvSpPr>
          <p:nvPr/>
        </p:nvSpPr>
        <p:spPr bwMode="auto">
          <a:xfrm>
            <a:off x="-109538" y="1060450"/>
            <a:ext cx="1800226" cy="5842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buFont typeface="Wingdings" pitchFamily="2" charset="2"/>
              <a:buChar char="Ø"/>
              <a:defRPr/>
            </a:pPr>
            <a:r>
              <a:rPr lang="it-IT" alt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ADESIONE</a:t>
            </a:r>
            <a:br>
              <a:rPr lang="it-IT" alt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</a:br>
            <a:r>
              <a:rPr lang="it-IT" alt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    PPAA</a:t>
            </a:r>
            <a:endParaRPr lang="it-IT" altLang="it-IT" sz="160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sp>
        <p:nvSpPr>
          <p:cNvPr id="15" name="CasellaDiTesto 7"/>
          <p:cNvSpPr txBox="1"/>
          <p:nvPr/>
        </p:nvSpPr>
        <p:spPr>
          <a:xfrm>
            <a:off x="-107950" y="1979613"/>
            <a:ext cx="1871663" cy="338137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+mn-cs"/>
              </a:rPr>
              <a:t>EDIFICI</a:t>
            </a:r>
            <a:endParaRPr lang="it-IT" sz="1600" b="1" dirty="0">
              <a:solidFill>
                <a:schemeClr val="accent6">
                  <a:lumMod val="75000"/>
                </a:schemeClr>
              </a:solidFill>
              <a:latin typeface="+mj-lt"/>
              <a:cs typeface="+mn-cs"/>
            </a:endParaRPr>
          </a:p>
        </p:txBody>
      </p:sp>
      <p:sp>
        <p:nvSpPr>
          <p:cNvPr id="16" name="CasellaDiTesto 8"/>
          <p:cNvSpPr txBox="1"/>
          <p:nvPr/>
        </p:nvSpPr>
        <p:spPr>
          <a:xfrm>
            <a:off x="-112713" y="2852738"/>
            <a:ext cx="1803401" cy="338137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FOTOVOLTAICO</a:t>
            </a:r>
            <a:endParaRPr lang="it-IT" sz="1600" dirty="0">
              <a:solidFill>
                <a:schemeClr val="bg1">
                  <a:lumMod val="65000"/>
                </a:schemeClr>
              </a:solidFill>
              <a:latin typeface="+mj-lt"/>
              <a:cs typeface="+mn-cs"/>
            </a:endParaRPr>
          </a:p>
        </p:txBody>
      </p:sp>
      <p:sp>
        <p:nvSpPr>
          <p:cNvPr id="17" name="CasellaDiTesto 9"/>
          <p:cNvSpPr txBox="1"/>
          <p:nvPr/>
        </p:nvSpPr>
        <p:spPr>
          <a:xfrm>
            <a:off x="-107950" y="3789363"/>
            <a:ext cx="1943100" cy="58420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PUBBLICA</a:t>
            </a:r>
            <a:b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</a:b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ILLUMINAZIONE</a:t>
            </a:r>
            <a:endParaRPr lang="it-IT" sz="1600" dirty="0">
              <a:solidFill>
                <a:schemeClr val="bg1">
                  <a:lumMod val="65000"/>
                </a:schemeClr>
              </a:solidFill>
              <a:latin typeface="+mj-lt"/>
              <a:cs typeface="+mn-cs"/>
            </a:endParaRPr>
          </a:p>
        </p:txBody>
      </p:sp>
      <p:sp>
        <p:nvSpPr>
          <p:cNvPr id="40967" name="CasellaDiTesto 13"/>
          <p:cNvSpPr txBox="1">
            <a:spLocks noChangeArrowheads="1"/>
          </p:cNvSpPr>
          <p:nvPr/>
        </p:nvSpPr>
        <p:spPr bwMode="auto">
          <a:xfrm>
            <a:off x="1520825" y="0"/>
            <a:ext cx="76231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3600" b="1">
                <a:solidFill>
                  <a:srgbClr val="CC0000"/>
                </a:solidFill>
                <a:latin typeface="Calibri" pitchFamily="34" charset="0"/>
                <a:cs typeface="Arial" charset="0"/>
              </a:rPr>
              <a:t>Bandi di Gara</a:t>
            </a:r>
          </a:p>
        </p:txBody>
      </p:sp>
      <p:pic>
        <p:nvPicPr>
          <p:cNvPr id="40968" name="Immagin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8263" y="836613"/>
            <a:ext cx="3944937" cy="558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9" name="CasellaDiTesto 12"/>
          <p:cNvSpPr txBox="1">
            <a:spLocks noChangeArrowheads="1"/>
          </p:cNvSpPr>
          <p:nvPr/>
        </p:nvSpPr>
        <p:spPr bwMode="auto">
          <a:xfrm>
            <a:off x="2058988" y="1030288"/>
            <a:ext cx="4529137" cy="251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it-IT" altLang="it-IT" b="1" dirty="0">
                <a:latin typeface="Calibri" pitchFamily="34" charset="0"/>
                <a:cs typeface="Arial" charset="0"/>
              </a:rPr>
              <a:t>TIPO DI GARA:</a:t>
            </a:r>
          </a:p>
          <a:p>
            <a:pPr>
              <a:spcAft>
                <a:spcPts val="1200"/>
              </a:spcAft>
              <a:buFont typeface="Arial" charset="0"/>
              <a:buChar char="•"/>
            </a:pPr>
            <a:r>
              <a:rPr lang="it-IT" altLang="it-IT" dirty="0">
                <a:solidFill>
                  <a:srgbClr val="CC0000"/>
                </a:solidFill>
                <a:latin typeface="Calibri" pitchFamily="34" charset="0"/>
                <a:cs typeface="Arial" charset="0"/>
              </a:rPr>
              <a:t>Gara di Lavori </a:t>
            </a:r>
            <a:r>
              <a:rPr lang="it-IT" altLang="it-IT" dirty="0">
                <a:latin typeface="Calibri" pitchFamily="34" charset="0"/>
                <a:cs typeface="Arial" charset="0"/>
              </a:rPr>
              <a:t>(Centrali Termiche a biomassa legnosa, Solare termico, isolamento termico a cappotto, etc.) con/ senza cofinanziamenti (PSR, Conto termico, Fondo Rotativo etc.).</a:t>
            </a:r>
          </a:p>
          <a:p>
            <a:pPr>
              <a:spcAft>
                <a:spcPts val="1200"/>
              </a:spcAft>
              <a:buFont typeface="Arial" charset="0"/>
              <a:buChar char="•"/>
            </a:pPr>
            <a:r>
              <a:rPr lang="it-IT" altLang="it-IT" dirty="0">
                <a:solidFill>
                  <a:srgbClr val="CC0000"/>
                </a:solidFill>
                <a:latin typeface="Calibri" pitchFamily="34" charset="0"/>
                <a:cs typeface="Arial" charset="0"/>
              </a:rPr>
              <a:t>Gara di Servizio, gestione, manutenzione e risparmio energetico </a:t>
            </a:r>
            <a:r>
              <a:rPr lang="it-IT" altLang="it-IT" dirty="0">
                <a:latin typeface="Calibri" pitchFamily="34" charset="0"/>
                <a:cs typeface="Arial" charset="0"/>
              </a:rPr>
              <a:t>con/ senza fornitura di energia </a:t>
            </a:r>
            <a:r>
              <a:rPr lang="it-IT" altLang="it-IT" dirty="0" smtClean="0">
                <a:latin typeface="Calibri" pitchFamily="34" charset="0"/>
                <a:cs typeface="Arial" charset="0"/>
              </a:rPr>
              <a:t>(Servizi Energia).</a:t>
            </a:r>
            <a:endParaRPr lang="it-IT" altLang="it-IT" dirty="0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3491880" y="1772816"/>
            <a:ext cx="5040313" cy="475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ClrTx/>
              <a:buSzTx/>
              <a:buFont typeface="Wingdings" panose="05000000000000000000" pitchFamily="2" charset="2"/>
              <a:buChar char="§"/>
            </a:pPr>
            <a:r>
              <a:rPr lang="en-US" altLang="it-IT" sz="2200" dirty="0" smtClean="0">
                <a:solidFill>
                  <a:srgbClr val="330000"/>
                </a:solidFill>
                <a:cs typeface="Arial" panose="020B0604020202020204" pitchFamily="34" charset="0"/>
              </a:rPr>
              <a:t> AESS è </a:t>
            </a:r>
            <a:r>
              <a:rPr lang="en-US" altLang="it-IT" sz="2200" dirty="0" err="1" smtClean="0">
                <a:solidFill>
                  <a:srgbClr val="330000"/>
                </a:solidFill>
                <a:cs typeface="Arial" panose="020B0604020202020204" pitchFamily="34" charset="0"/>
              </a:rPr>
              <a:t>nata</a:t>
            </a:r>
            <a:r>
              <a:rPr lang="en-US" altLang="it-IT" sz="2200" dirty="0" smtClean="0">
                <a:solidFill>
                  <a:srgbClr val="330000"/>
                </a:solidFill>
                <a:cs typeface="Arial" panose="020B0604020202020204" pitchFamily="34" charset="0"/>
              </a:rPr>
              <a:t> </a:t>
            </a:r>
            <a:r>
              <a:rPr lang="en-US" altLang="it-IT" sz="2200" dirty="0" err="1" smtClean="0">
                <a:solidFill>
                  <a:srgbClr val="330000"/>
                </a:solidFill>
                <a:cs typeface="Arial" panose="020B0604020202020204" pitchFamily="34" charset="0"/>
              </a:rPr>
              <a:t>nel</a:t>
            </a:r>
            <a:r>
              <a:rPr lang="en-US" altLang="it-IT" sz="2200" dirty="0" smtClean="0">
                <a:solidFill>
                  <a:srgbClr val="330000"/>
                </a:solidFill>
                <a:cs typeface="Arial" panose="020B0604020202020204" pitchFamily="34" charset="0"/>
              </a:rPr>
              <a:t> 1999 come </a:t>
            </a:r>
            <a:r>
              <a:rPr lang="en-US" altLang="it-IT" sz="2200" dirty="0" err="1" smtClean="0">
                <a:solidFill>
                  <a:srgbClr val="330000"/>
                </a:solidFill>
                <a:cs typeface="Arial" panose="020B0604020202020204" pitchFamily="34" charset="0"/>
              </a:rPr>
              <a:t>agenzia</a:t>
            </a:r>
            <a:r>
              <a:rPr lang="en-US" altLang="it-IT" sz="2200" dirty="0" smtClean="0">
                <a:solidFill>
                  <a:srgbClr val="330000"/>
                </a:solidFill>
                <a:cs typeface="Arial" panose="020B0604020202020204" pitchFamily="34" charset="0"/>
              </a:rPr>
              <a:t> </a:t>
            </a:r>
            <a:r>
              <a:rPr lang="it-IT" altLang="it-IT" sz="2200" dirty="0" smtClean="0">
                <a:solidFill>
                  <a:srgbClr val="330000"/>
                </a:solidFill>
                <a:cs typeface="Arial" panose="020B0604020202020204" pitchFamily="34" charset="0"/>
              </a:rPr>
              <a:t>territoriale</a:t>
            </a:r>
            <a:r>
              <a:rPr lang="en-US" altLang="it-IT" sz="2200" dirty="0" smtClean="0">
                <a:solidFill>
                  <a:srgbClr val="330000"/>
                </a:solidFill>
                <a:cs typeface="Arial" panose="020B0604020202020204" pitchFamily="34" charset="0"/>
              </a:rPr>
              <a:t> per </a:t>
            </a:r>
            <a:r>
              <a:rPr lang="en-US" altLang="it-IT" sz="2200" dirty="0" err="1" smtClean="0">
                <a:solidFill>
                  <a:srgbClr val="330000"/>
                </a:solidFill>
                <a:cs typeface="Arial" panose="020B0604020202020204" pitchFamily="34" charset="0"/>
              </a:rPr>
              <a:t>l’energia</a:t>
            </a:r>
            <a:r>
              <a:rPr lang="en-US" altLang="it-IT" sz="2200" dirty="0" smtClean="0">
                <a:solidFill>
                  <a:srgbClr val="330000"/>
                </a:solidFill>
                <a:cs typeface="Arial" panose="020B0604020202020204" pitchFamily="34" charset="0"/>
              </a:rPr>
              <a:t> </a:t>
            </a:r>
            <a:r>
              <a:rPr lang="en-US" altLang="it-IT" sz="2200" dirty="0" err="1" smtClean="0">
                <a:solidFill>
                  <a:srgbClr val="330000"/>
                </a:solidFill>
                <a:cs typeface="Arial" panose="020B0604020202020204" pitchFamily="34" charset="0"/>
              </a:rPr>
              <a:t>all’interno</a:t>
            </a:r>
            <a:r>
              <a:rPr lang="en-US" altLang="it-IT" sz="2200" dirty="0" smtClean="0">
                <a:solidFill>
                  <a:srgbClr val="330000"/>
                </a:solidFill>
                <a:cs typeface="Arial" panose="020B0604020202020204" pitchFamily="34" charset="0"/>
              </a:rPr>
              <a:t> del </a:t>
            </a:r>
            <a:r>
              <a:rPr lang="en-US" altLang="it-IT" sz="2200" dirty="0" err="1" smtClean="0">
                <a:solidFill>
                  <a:srgbClr val="330000"/>
                </a:solidFill>
                <a:cs typeface="Arial" panose="020B0604020202020204" pitchFamily="34" charset="0"/>
              </a:rPr>
              <a:t>programma</a:t>
            </a:r>
            <a:r>
              <a:rPr lang="en-US" altLang="it-IT" sz="2200" dirty="0" smtClean="0">
                <a:solidFill>
                  <a:srgbClr val="330000"/>
                </a:solidFill>
                <a:cs typeface="Arial" panose="020B0604020202020204" pitchFamily="34" charset="0"/>
              </a:rPr>
              <a:t>  EC SAVE II </a:t>
            </a:r>
          </a:p>
          <a:p>
            <a:pPr>
              <a:buClrTx/>
              <a:buSzTx/>
              <a:buFont typeface="Wingdings" panose="05000000000000000000" pitchFamily="2" charset="2"/>
              <a:buNone/>
            </a:pPr>
            <a:endParaRPr lang="en-US" altLang="it-IT" sz="500" dirty="0" smtClean="0">
              <a:solidFill>
                <a:srgbClr val="330000"/>
              </a:solidFill>
              <a:cs typeface="Arial" panose="020B0604020202020204" pitchFamily="34" charset="0"/>
            </a:endParaRPr>
          </a:p>
          <a:p>
            <a:pPr>
              <a:buClrTx/>
              <a:buSzTx/>
              <a:buFont typeface="Wingdings" panose="05000000000000000000" pitchFamily="2" charset="2"/>
              <a:buChar char="§"/>
            </a:pPr>
            <a:r>
              <a:rPr lang="en-US" altLang="it-IT" sz="2200" dirty="0" smtClean="0">
                <a:solidFill>
                  <a:srgbClr val="330000"/>
                </a:solidFill>
                <a:cs typeface="Arial" panose="020B0604020202020204" pitchFamily="34" charset="0"/>
              </a:rPr>
              <a:t> è </a:t>
            </a:r>
            <a:r>
              <a:rPr lang="en-US" altLang="it-IT" sz="2200" dirty="0" err="1" smtClean="0">
                <a:solidFill>
                  <a:srgbClr val="330000"/>
                </a:solidFill>
                <a:cs typeface="Arial" panose="020B0604020202020204" pitchFamily="34" charset="0"/>
              </a:rPr>
              <a:t>composta</a:t>
            </a:r>
            <a:r>
              <a:rPr lang="en-US" altLang="it-IT" sz="2200" dirty="0" smtClean="0">
                <a:solidFill>
                  <a:srgbClr val="330000"/>
                </a:solidFill>
                <a:cs typeface="Arial" panose="020B0604020202020204" pitchFamily="34" charset="0"/>
              </a:rPr>
              <a:t> da </a:t>
            </a:r>
            <a:r>
              <a:rPr lang="en-US" altLang="it-IT" sz="2200" dirty="0" smtClean="0">
                <a:solidFill>
                  <a:srgbClr val="330000"/>
                </a:solidFill>
                <a:cs typeface="Arial" panose="020B0604020202020204" pitchFamily="34" charset="0"/>
              </a:rPr>
              <a:t>15 </a:t>
            </a:r>
            <a:r>
              <a:rPr lang="en-US" altLang="it-IT" sz="2200" dirty="0" err="1" smtClean="0">
                <a:solidFill>
                  <a:srgbClr val="330000"/>
                </a:solidFill>
                <a:cs typeface="Arial" panose="020B0604020202020204" pitchFamily="34" charset="0"/>
              </a:rPr>
              <a:t>esperti</a:t>
            </a:r>
            <a:r>
              <a:rPr lang="en-US" altLang="it-IT" sz="2200" dirty="0" smtClean="0">
                <a:solidFill>
                  <a:srgbClr val="330000"/>
                </a:solidFill>
                <a:cs typeface="Arial" panose="020B0604020202020204" pitchFamily="34" charset="0"/>
              </a:rPr>
              <a:t> </a:t>
            </a:r>
            <a:r>
              <a:rPr lang="en-US" altLang="it-IT" sz="2200" dirty="0" err="1" smtClean="0">
                <a:solidFill>
                  <a:srgbClr val="330000"/>
                </a:solidFill>
                <a:cs typeface="Arial" panose="020B0604020202020204" pitchFamily="34" charset="0"/>
              </a:rPr>
              <a:t>nel</a:t>
            </a:r>
            <a:r>
              <a:rPr lang="en-US" altLang="it-IT" sz="2200" dirty="0" smtClean="0">
                <a:solidFill>
                  <a:srgbClr val="330000"/>
                </a:solidFill>
                <a:cs typeface="Arial" panose="020B0604020202020204" pitchFamily="34" charset="0"/>
              </a:rPr>
              <a:t> </a:t>
            </a:r>
            <a:r>
              <a:rPr lang="en-US" altLang="it-IT" sz="2200" dirty="0" err="1" smtClean="0">
                <a:solidFill>
                  <a:srgbClr val="330000"/>
                </a:solidFill>
                <a:cs typeface="Arial" panose="020B0604020202020204" pitchFamily="34" charset="0"/>
              </a:rPr>
              <a:t>settore</a:t>
            </a:r>
            <a:r>
              <a:rPr lang="en-US" altLang="it-IT" sz="2200" dirty="0" smtClean="0">
                <a:solidFill>
                  <a:srgbClr val="330000"/>
                </a:solidFill>
                <a:cs typeface="Arial" panose="020B0604020202020204" pitchFamily="34" charset="0"/>
              </a:rPr>
              <a:t> </a:t>
            </a:r>
            <a:r>
              <a:rPr lang="en-US" altLang="it-IT" sz="2200" dirty="0" err="1" smtClean="0">
                <a:solidFill>
                  <a:srgbClr val="330000"/>
                </a:solidFill>
                <a:cs typeface="Arial" panose="020B0604020202020204" pitchFamily="34" charset="0"/>
              </a:rPr>
              <a:t>dell’energia</a:t>
            </a:r>
            <a:r>
              <a:rPr lang="en-US" altLang="it-IT" sz="2200" dirty="0" smtClean="0">
                <a:solidFill>
                  <a:srgbClr val="330000"/>
                </a:solidFill>
                <a:cs typeface="Arial" panose="020B0604020202020204" pitchFamily="34" charset="0"/>
              </a:rPr>
              <a:t> </a:t>
            </a:r>
          </a:p>
          <a:p>
            <a:pPr>
              <a:buClrTx/>
              <a:buSzTx/>
              <a:buFont typeface="Wingdings" panose="05000000000000000000" pitchFamily="2" charset="2"/>
              <a:buNone/>
            </a:pPr>
            <a:endParaRPr lang="en-US" altLang="it-IT" sz="500" dirty="0" smtClean="0">
              <a:solidFill>
                <a:srgbClr val="330000"/>
              </a:solidFill>
              <a:cs typeface="Arial" panose="020B0604020202020204" pitchFamily="34" charset="0"/>
            </a:endParaRPr>
          </a:p>
          <a:p>
            <a:pPr>
              <a:buClrTx/>
              <a:buSzTx/>
              <a:buFont typeface="Wingdings" panose="05000000000000000000" pitchFamily="2" charset="2"/>
              <a:buChar char="§"/>
            </a:pPr>
            <a:r>
              <a:rPr lang="en-US" altLang="it-IT" sz="2200" dirty="0" smtClean="0">
                <a:solidFill>
                  <a:srgbClr val="330000"/>
                </a:solidFill>
                <a:cs typeface="Arial" panose="020B0604020202020204" pitchFamily="34" charset="0"/>
              </a:rPr>
              <a:t> </a:t>
            </a:r>
            <a:r>
              <a:rPr lang="en-US" altLang="it-IT" sz="2200" dirty="0" err="1" smtClean="0">
                <a:solidFill>
                  <a:srgbClr val="330000"/>
                </a:solidFill>
                <a:cs typeface="Arial" panose="020B0604020202020204" pitchFamily="34" charset="0"/>
              </a:rPr>
              <a:t>all’associazione</a:t>
            </a:r>
            <a:r>
              <a:rPr lang="en-US" altLang="it-IT" sz="2200" dirty="0" smtClean="0">
                <a:solidFill>
                  <a:srgbClr val="330000"/>
                </a:solidFill>
                <a:cs typeface="Arial" panose="020B0604020202020204" pitchFamily="34" charset="0"/>
              </a:rPr>
              <a:t> </a:t>
            </a:r>
            <a:r>
              <a:rPr lang="en-US" altLang="it-IT" sz="2200" dirty="0" err="1" smtClean="0">
                <a:solidFill>
                  <a:srgbClr val="330000"/>
                </a:solidFill>
                <a:cs typeface="Arial" panose="020B0604020202020204" pitchFamily="34" charset="0"/>
              </a:rPr>
              <a:t>aderiscono</a:t>
            </a:r>
            <a:r>
              <a:rPr lang="en-US" altLang="it-IT" sz="2200" dirty="0" smtClean="0">
                <a:solidFill>
                  <a:srgbClr val="330000"/>
                </a:solidFill>
                <a:cs typeface="Arial" panose="020B0604020202020204" pitchFamily="34" charset="0"/>
              </a:rPr>
              <a:t> </a:t>
            </a:r>
            <a:r>
              <a:rPr lang="en-US" altLang="it-IT" sz="2200" dirty="0" err="1" smtClean="0">
                <a:solidFill>
                  <a:srgbClr val="330000"/>
                </a:solidFill>
                <a:cs typeface="Arial" panose="020B0604020202020204" pitchFamily="34" charset="0"/>
              </a:rPr>
              <a:t>solamente</a:t>
            </a:r>
            <a:r>
              <a:rPr lang="en-US" altLang="it-IT" sz="2200" dirty="0" smtClean="0">
                <a:solidFill>
                  <a:srgbClr val="330000"/>
                </a:solidFill>
                <a:cs typeface="Arial" panose="020B0604020202020204" pitchFamily="34" charset="0"/>
              </a:rPr>
              <a:t> </a:t>
            </a:r>
            <a:r>
              <a:rPr lang="en-US" altLang="it-IT" sz="2200" dirty="0" err="1" smtClean="0">
                <a:solidFill>
                  <a:srgbClr val="330000"/>
                </a:solidFill>
                <a:cs typeface="Arial" panose="020B0604020202020204" pitchFamily="34" charset="0"/>
              </a:rPr>
              <a:t>enti</a:t>
            </a:r>
            <a:r>
              <a:rPr lang="en-US" altLang="it-IT" sz="2200" dirty="0" smtClean="0">
                <a:solidFill>
                  <a:srgbClr val="330000"/>
                </a:solidFill>
                <a:cs typeface="Arial" panose="020B0604020202020204" pitchFamily="34" charset="0"/>
              </a:rPr>
              <a:t> </a:t>
            </a:r>
            <a:r>
              <a:rPr lang="en-US" altLang="it-IT" sz="2200" dirty="0" err="1" smtClean="0">
                <a:solidFill>
                  <a:srgbClr val="330000"/>
                </a:solidFill>
                <a:cs typeface="Arial" panose="020B0604020202020204" pitchFamily="34" charset="0"/>
              </a:rPr>
              <a:t>pubblici</a:t>
            </a:r>
            <a:r>
              <a:rPr lang="en-US" altLang="it-IT" sz="2200" dirty="0" smtClean="0">
                <a:solidFill>
                  <a:srgbClr val="330000"/>
                </a:solidFill>
                <a:cs typeface="Arial" panose="020B0604020202020204" pitchFamily="34" charset="0"/>
              </a:rPr>
              <a:t>, </a:t>
            </a:r>
            <a:r>
              <a:rPr lang="en-US" altLang="it-IT" sz="2200" dirty="0" err="1" smtClean="0">
                <a:solidFill>
                  <a:srgbClr val="330000"/>
                </a:solidFill>
                <a:cs typeface="Arial" panose="020B0604020202020204" pitchFamily="34" charset="0"/>
              </a:rPr>
              <a:t>attualmente</a:t>
            </a:r>
            <a:r>
              <a:rPr lang="en-US" altLang="it-IT" sz="2200" dirty="0" smtClean="0">
                <a:solidFill>
                  <a:srgbClr val="330000"/>
                </a:solidFill>
                <a:cs typeface="Arial" panose="020B0604020202020204" pitchFamily="34" charset="0"/>
              </a:rPr>
              <a:t> </a:t>
            </a:r>
            <a:r>
              <a:rPr lang="en-US" altLang="it-IT" sz="2200" dirty="0" err="1" smtClean="0">
                <a:solidFill>
                  <a:srgbClr val="330000"/>
                </a:solidFill>
                <a:cs typeface="Arial" panose="020B0604020202020204" pitchFamily="34" charset="0"/>
              </a:rPr>
              <a:t>i</a:t>
            </a:r>
            <a:r>
              <a:rPr lang="en-US" altLang="it-IT" sz="2200" dirty="0" smtClean="0">
                <a:solidFill>
                  <a:srgbClr val="330000"/>
                </a:solidFill>
                <a:cs typeface="Arial" panose="020B0604020202020204" pitchFamily="34" charset="0"/>
              </a:rPr>
              <a:t> </a:t>
            </a:r>
            <a:r>
              <a:rPr lang="en-US" altLang="it-IT" sz="2200" dirty="0" err="1" smtClean="0">
                <a:solidFill>
                  <a:srgbClr val="330000"/>
                </a:solidFill>
                <a:cs typeface="Arial" panose="020B0604020202020204" pitchFamily="34" charset="0"/>
              </a:rPr>
              <a:t>soci</a:t>
            </a:r>
            <a:r>
              <a:rPr lang="en-US" altLang="it-IT" sz="2200" dirty="0" smtClean="0">
                <a:solidFill>
                  <a:srgbClr val="330000"/>
                </a:solidFill>
                <a:cs typeface="Arial" panose="020B0604020202020204" pitchFamily="34" charset="0"/>
              </a:rPr>
              <a:t> </a:t>
            </a:r>
            <a:r>
              <a:rPr lang="en-US" altLang="it-IT" sz="2200" dirty="0" err="1" smtClean="0">
                <a:solidFill>
                  <a:srgbClr val="330000"/>
                </a:solidFill>
                <a:cs typeface="Arial" panose="020B0604020202020204" pitchFamily="34" charset="0"/>
              </a:rPr>
              <a:t>sono</a:t>
            </a:r>
            <a:r>
              <a:rPr lang="en-US" altLang="it-IT" sz="2200" dirty="0" smtClean="0">
                <a:solidFill>
                  <a:srgbClr val="330000"/>
                </a:solidFill>
                <a:cs typeface="Arial" panose="020B0604020202020204" pitchFamily="34" charset="0"/>
              </a:rPr>
              <a:t> 31</a:t>
            </a:r>
          </a:p>
          <a:p>
            <a:pPr>
              <a:buClrTx/>
              <a:buSzTx/>
              <a:buFont typeface="Wingdings" panose="05000000000000000000" pitchFamily="2" charset="2"/>
              <a:buNone/>
            </a:pPr>
            <a:endParaRPr lang="en-US" altLang="it-IT" sz="500" dirty="0" smtClean="0">
              <a:solidFill>
                <a:srgbClr val="330000"/>
              </a:solidFill>
              <a:cs typeface="Arial" panose="020B0604020202020204" pitchFamily="34" charset="0"/>
            </a:endParaRPr>
          </a:p>
          <a:p>
            <a:pPr>
              <a:buClrTx/>
              <a:buSzTx/>
              <a:buFont typeface="Wingdings" panose="05000000000000000000" pitchFamily="2" charset="2"/>
              <a:buChar char="§"/>
            </a:pPr>
            <a:r>
              <a:rPr lang="it-IT" altLang="it-IT" sz="2200" dirty="0" smtClean="0">
                <a:solidFill>
                  <a:srgbClr val="330000"/>
                </a:solidFill>
                <a:cs typeface="Arial" panose="020B0604020202020204" pitchFamily="34" charset="0"/>
              </a:rPr>
              <a:t> la principale area di attività è la Provincia di Modena, ma opera anche a livello regionale e nazionale</a:t>
            </a:r>
            <a:r>
              <a:rPr lang="en-US" altLang="it-IT" sz="2200" dirty="0" smtClean="0">
                <a:solidFill>
                  <a:srgbClr val="330000"/>
                </a:solidFill>
                <a:cs typeface="Arial" panose="020B0604020202020204" pitchFamily="34" charset="0"/>
              </a:rPr>
              <a:t>.</a:t>
            </a:r>
          </a:p>
          <a:p>
            <a:pPr>
              <a:buClrTx/>
              <a:buSzTx/>
              <a:buFont typeface="Wingdings" panose="05000000000000000000" pitchFamily="2" charset="2"/>
              <a:buChar char="§"/>
            </a:pPr>
            <a:r>
              <a:rPr lang="en-US" altLang="it-IT" sz="2200" dirty="0"/>
              <a:t> </a:t>
            </a:r>
            <a:r>
              <a:rPr lang="en-US" altLang="it-IT" sz="2200" dirty="0" smtClean="0"/>
              <a:t>51 </a:t>
            </a:r>
            <a:r>
              <a:rPr lang="en-US" altLang="it-IT" sz="2200" dirty="0" err="1"/>
              <a:t>sono</a:t>
            </a:r>
            <a:r>
              <a:rPr lang="en-US" altLang="it-IT" sz="2200" dirty="0"/>
              <a:t> le </a:t>
            </a:r>
            <a:r>
              <a:rPr lang="en-US" altLang="it-IT" sz="2200" dirty="0" err="1"/>
              <a:t>gare</a:t>
            </a:r>
            <a:r>
              <a:rPr lang="en-US" altLang="it-IT" sz="2200" dirty="0"/>
              <a:t> di </a:t>
            </a:r>
            <a:r>
              <a:rPr lang="en-US" altLang="it-IT" sz="2200" dirty="0" err="1"/>
              <a:t>tipo</a:t>
            </a:r>
            <a:r>
              <a:rPr lang="en-US" altLang="it-IT" sz="2200" dirty="0"/>
              <a:t> EPC </a:t>
            </a:r>
            <a:r>
              <a:rPr lang="en-US" altLang="it-IT" sz="2200" dirty="0" err="1"/>
              <a:t>sviluppate</a:t>
            </a:r>
            <a:endParaRPr lang="en-US" altLang="it-IT" sz="2200" dirty="0"/>
          </a:p>
          <a:p>
            <a:pPr>
              <a:buClrTx/>
              <a:buSzTx/>
              <a:buNone/>
            </a:pPr>
            <a:r>
              <a:rPr lang="en-US" altLang="it-IT" sz="2200" dirty="0"/>
              <a:t> da AESS </a:t>
            </a:r>
            <a:r>
              <a:rPr lang="en-US" altLang="it-IT" sz="2200" dirty="0" err="1"/>
              <a:t>fino</a:t>
            </a:r>
            <a:r>
              <a:rPr lang="en-US" altLang="it-IT" sz="2200" dirty="0"/>
              <a:t> ad </a:t>
            </a:r>
            <a:r>
              <a:rPr lang="en-US" altLang="it-IT" sz="2200" dirty="0" err="1"/>
              <a:t>oggi</a:t>
            </a:r>
            <a:r>
              <a:rPr lang="en-US" altLang="it-IT" sz="2200" dirty="0"/>
              <a:t>.</a:t>
            </a:r>
          </a:p>
          <a:p>
            <a:pPr>
              <a:buClrTx/>
              <a:buSzTx/>
              <a:buFont typeface="Wingdings" panose="05000000000000000000" pitchFamily="2" charset="2"/>
              <a:buChar char="§"/>
            </a:pPr>
            <a:endParaRPr lang="en-US" altLang="it-IT" sz="2200" dirty="0" smtClean="0">
              <a:solidFill>
                <a:srgbClr val="330000"/>
              </a:solidFill>
              <a:cs typeface="Arial" panose="020B0604020202020204" pitchFamily="34" charset="0"/>
            </a:endParaRPr>
          </a:p>
          <a:p>
            <a:pPr>
              <a:buClrTx/>
              <a:buSzTx/>
              <a:buFont typeface="Arial" panose="020B0604020202020204" pitchFamily="34" charset="0"/>
              <a:buNone/>
            </a:pPr>
            <a:endParaRPr lang="en-GB" altLang="it-IT" sz="2000" dirty="0" smtClean="0">
              <a:solidFill>
                <a:srgbClr val="5F5F5F"/>
              </a:solidFill>
              <a:cs typeface="Arial" panose="020B0604020202020204" pitchFamily="34" charset="0"/>
            </a:endParaRPr>
          </a:p>
          <a:p>
            <a:pPr>
              <a:buClrTx/>
              <a:buSzTx/>
              <a:buFont typeface="Arial" panose="020B0604020202020204" pitchFamily="34" charset="0"/>
              <a:buNone/>
            </a:pPr>
            <a:endParaRPr lang="en-GB" altLang="it-IT" sz="2400" dirty="0" smtClean="0">
              <a:solidFill>
                <a:srgbClr val="808080"/>
              </a:solidFill>
              <a:cs typeface="Arial" panose="020B0604020202020204" pitchFamily="34" charset="0"/>
            </a:endParaRPr>
          </a:p>
        </p:txBody>
      </p:sp>
      <p:sp>
        <p:nvSpPr>
          <p:cNvPr id="9219" name="Text Box 6"/>
          <p:cNvSpPr txBox="1">
            <a:spLocks noChangeArrowheads="1"/>
          </p:cNvSpPr>
          <p:nvPr/>
        </p:nvSpPr>
        <p:spPr bwMode="auto">
          <a:xfrm>
            <a:off x="3563938" y="260350"/>
            <a:ext cx="540067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 dirty="0" smtClean="0">
                <a:solidFill>
                  <a:srgbClr val="FFFFFF"/>
                </a:solidFill>
                <a:cs typeface="Arial" panose="020B0604020202020204" pitchFamily="34" charset="0"/>
              </a:rPr>
              <a:t>“AESS è una associazione no profit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 dirty="0" smtClean="0">
                <a:solidFill>
                  <a:srgbClr val="FFFFFF"/>
                </a:solidFill>
                <a:cs typeface="Arial" panose="020B0604020202020204" pitchFamily="34" charset="0"/>
              </a:rPr>
              <a:t>per lo sviluppo energetico sostenibile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 dirty="0" smtClean="0">
                <a:solidFill>
                  <a:srgbClr val="FFFFFF"/>
                </a:solidFill>
                <a:cs typeface="Arial" panose="020B0604020202020204" pitchFamily="34" charset="0"/>
              </a:rPr>
              <a:t>del territorio”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400" dirty="0" smtClean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9220" name="Oval 8"/>
          <p:cNvSpPr>
            <a:spLocks noChangeArrowheads="1"/>
          </p:cNvSpPr>
          <p:nvPr/>
        </p:nvSpPr>
        <p:spPr bwMode="auto">
          <a:xfrm>
            <a:off x="738188" y="2349500"/>
            <a:ext cx="2409825" cy="2305050"/>
          </a:xfrm>
          <a:prstGeom prst="ellipse">
            <a:avLst/>
          </a:prstGeom>
          <a:solidFill>
            <a:srgbClr val="000000"/>
          </a:solidFill>
          <a:ln w="63500" algn="ctr">
            <a:pattFill prst="pct90">
              <a:fgClr>
                <a:schemeClr val="bg1"/>
              </a:fgClr>
              <a:bgClr>
                <a:srgbClr val="777777"/>
              </a:bgClr>
            </a:patt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9600" dirty="0" smtClean="0">
                <a:solidFill>
                  <a:srgbClr val="FFFFFF"/>
                </a:solidFill>
                <a:cs typeface="Arial" panose="020B0604020202020204" pitchFamily="34" charset="0"/>
              </a:rPr>
              <a:t>16</a:t>
            </a:r>
            <a:endParaRPr lang="it-IT" altLang="it-IT" sz="9600" dirty="0" smtClean="0">
              <a:solidFill>
                <a:srgbClr val="FFFFFF"/>
              </a:solidFill>
              <a:cs typeface="Arial" panose="020B0604020202020204" pitchFamily="34" charset="0"/>
            </a:endParaRPr>
          </a:p>
          <a:p>
            <a:pPr algn="ctr">
              <a:lnSpc>
                <a:spcPct val="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dirty="0" smtClean="0">
                <a:solidFill>
                  <a:srgbClr val="FFFFFF"/>
                </a:solidFill>
                <a:cs typeface="Arial" panose="020B0604020202020204" pitchFamily="34" charset="0"/>
              </a:rPr>
              <a:t>anni</a:t>
            </a:r>
          </a:p>
        </p:txBody>
      </p:sp>
    </p:spTree>
    <p:extLst>
      <p:ext uri="{BB962C8B-B14F-4D97-AF65-F5344CB8AC3E}">
        <p14:creationId xmlns:p14="http://schemas.microsoft.com/office/powerpoint/2010/main" val="3301901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numero diapositiva 12"/>
          <p:cNvSpPr>
            <a:spLocks noGrp="1"/>
          </p:cNvSpPr>
          <p:nvPr>
            <p:ph type="sldNum" sz="quarter" idx="12"/>
          </p:nvPr>
        </p:nvSpPr>
        <p:spPr>
          <a:xfrm>
            <a:off x="6902450" y="6356350"/>
            <a:ext cx="2133600" cy="365125"/>
          </a:xfrm>
        </p:spPr>
        <p:txBody>
          <a:bodyPr/>
          <a:lstStyle/>
          <a:p>
            <a:pPr>
              <a:defRPr/>
            </a:pPr>
            <a:fld id="{EB81C8FF-1EA6-4652-BD84-006CD8D244C8}" type="slidenum">
              <a:rPr lang="it-IT"/>
              <a:pPr>
                <a:defRPr/>
              </a:pPr>
              <a:t>20</a:t>
            </a:fld>
            <a:endParaRPr lang="it-IT" dirty="0"/>
          </a:p>
        </p:txBody>
      </p:sp>
      <p:sp>
        <p:nvSpPr>
          <p:cNvPr id="14" name="CasellaDiTesto 6"/>
          <p:cNvSpPr txBox="1">
            <a:spLocks noChangeArrowheads="1"/>
          </p:cNvSpPr>
          <p:nvPr/>
        </p:nvSpPr>
        <p:spPr bwMode="auto">
          <a:xfrm>
            <a:off x="-109538" y="1060450"/>
            <a:ext cx="1800226" cy="5842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buFont typeface="Wingdings" pitchFamily="2" charset="2"/>
              <a:buChar char="Ø"/>
              <a:defRPr/>
            </a:pPr>
            <a:r>
              <a:rPr lang="it-IT" alt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ADESIONE</a:t>
            </a:r>
            <a:br>
              <a:rPr lang="it-IT" alt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</a:br>
            <a:r>
              <a:rPr lang="it-IT" alt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    PPAA</a:t>
            </a:r>
            <a:endParaRPr lang="it-IT" altLang="it-IT" sz="160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sp>
        <p:nvSpPr>
          <p:cNvPr id="15" name="CasellaDiTesto 7"/>
          <p:cNvSpPr txBox="1"/>
          <p:nvPr/>
        </p:nvSpPr>
        <p:spPr>
          <a:xfrm>
            <a:off x="-107950" y="1979613"/>
            <a:ext cx="1871663" cy="338137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+mn-cs"/>
              </a:rPr>
              <a:t>EDIFICI</a:t>
            </a:r>
            <a:endParaRPr lang="it-IT" sz="1600" b="1" dirty="0">
              <a:solidFill>
                <a:schemeClr val="accent6">
                  <a:lumMod val="75000"/>
                </a:schemeClr>
              </a:solidFill>
              <a:latin typeface="+mj-lt"/>
              <a:cs typeface="+mn-cs"/>
            </a:endParaRPr>
          </a:p>
        </p:txBody>
      </p:sp>
      <p:sp>
        <p:nvSpPr>
          <p:cNvPr id="16" name="CasellaDiTesto 8"/>
          <p:cNvSpPr txBox="1"/>
          <p:nvPr/>
        </p:nvSpPr>
        <p:spPr>
          <a:xfrm>
            <a:off x="-112713" y="2852738"/>
            <a:ext cx="1803401" cy="338137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FOTOVOLTAICO</a:t>
            </a:r>
            <a:endParaRPr lang="it-IT" sz="1600" dirty="0">
              <a:solidFill>
                <a:schemeClr val="bg1">
                  <a:lumMod val="65000"/>
                </a:schemeClr>
              </a:solidFill>
              <a:latin typeface="+mj-lt"/>
              <a:cs typeface="+mn-cs"/>
            </a:endParaRPr>
          </a:p>
        </p:txBody>
      </p:sp>
      <p:sp>
        <p:nvSpPr>
          <p:cNvPr id="17" name="CasellaDiTesto 9"/>
          <p:cNvSpPr txBox="1"/>
          <p:nvPr/>
        </p:nvSpPr>
        <p:spPr>
          <a:xfrm>
            <a:off x="-107950" y="3789363"/>
            <a:ext cx="1943100" cy="58420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PUBBLICA</a:t>
            </a:r>
            <a:b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</a:b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ILLUMINAZIONE</a:t>
            </a:r>
            <a:endParaRPr lang="it-IT" sz="1600" dirty="0">
              <a:solidFill>
                <a:schemeClr val="bg1">
                  <a:lumMod val="65000"/>
                </a:schemeClr>
              </a:solidFill>
              <a:latin typeface="+mj-lt"/>
              <a:cs typeface="+mn-cs"/>
            </a:endParaRPr>
          </a:p>
        </p:txBody>
      </p:sp>
      <p:sp>
        <p:nvSpPr>
          <p:cNvPr id="43015" name="CasellaDiTesto 13"/>
          <p:cNvSpPr txBox="1">
            <a:spLocks noChangeArrowheads="1"/>
          </p:cNvSpPr>
          <p:nvPr/>
        </p:nvSpPr>
        <p:spPr bwMode="auto">
          <a:xfrm>
            <a:off x="1520825" y="0"/>
            <a:ext cx="76231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3600" b="1">
                <a:solidFill>
                  <a:srgbClr val="CC0000"/>
                </a:solidFill>
                <a:latin typeface="Calibri" pitchFamily="34" charset="0"/>
                <a:cs typeface="Arial" charset="0"/>
              </a:rPr>
              <a:t>Bandi di Gara</a:t>
            </a:r>
          </a:p>
        </p:txBody>
      </p:sp>
      <p:graphicFrame>
        <p:nvGraphicFramePr>
          <p:cNvPr id="10" name="Tabella 9"/>
          <p:cNvGraphicFramePr>
            <a:graphicFrameLocks noGrp="1"/>
          </p:cNvGraphicFramePr>
          <p:nvPr/>
        </p:nvGraphicFramePr>
        <p:xfrm>
          <a:off x="2051050" y="2420938"/>
          <a:ext cx="6625407" cy="34137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08469"/>
                <a:gridCol w="2208469"/>
                <a:gridCol w="220846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pubblicato</a:t>
                      </a:r>
                      <a:endParaRPr lang="it-IT" b="0" dirty="0"/>
                    </a:p>
                  </a:txBody>
                  <a:tcPr marL="91447" marR="9144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di prossima pubblicazione</a:t>
                      </a:r>
                      <a:endParaRPr lang="it-IT" b="0" dirty="0"/>
                    </a:p>
                  </a:txBody>
                  <a:tcPr marL="91447" marR="9144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obiettivo ELENA</a:t>
                      </a:r>
                      <a:endParaRPr lang="it-IT" b="0" dirty="0"/>
                    </a:p>
                  </a:txBody>
                  <a:tcPr marL="91447" marR="91447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smtClean="0"/>
                        <a:t>195 edifici di cui: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it-IT" sz="1600" dirty="0" smtClean="0"/>
                        <a:t>190 edifici</a:t>
                      </a:r>
                      <a:r>
                        <a:rPr lang="it-IT" sz="1600" baseline="0" dirty="0" smtClean="0"/>
                        <a:t> efficientamento </a:t>
                      </a:r>
                      <a:r>
                        <a:rPr lang="it-IT" sz="1600" baseline="0" dirty="0" err="1" smtClean="0"/>
                        <a:t>imp</a:t>
                      </a:r>
                      <a:r>
                        <a:rPr lang="it-IT" sz="1600" baseline="0" dirty="0" smtClean="0"/>
                        <a:t>. riscaldamento;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it-IT" sz="1600" baseline="0" dirty="0" smtClean="0"/>
                        <a:t>150 kW da biomassa legnosa;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it-IT" sz="1600" baseline="0" dirty="0" smtClean="0"/>
                        <a:t>16 mq di Solare Termico;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it-IT" sz="1600" baseline="0" dirty="0" smtClean="0">
                          <a:latin typeface="Calibri" pitchFamily="34" charset="0"/>
                        </a:rPr>
                        <a:t>2.895 mq di isolamento termico pareti- coperture.</a:t>
                      </a:r>
                      <a:endParaRPr lang="it-IT" sz="1600" dirty="0" smtClean="0">
                        <a:latin typeface="Calibri" pitchFamily="34" charset="0"/>
                      </a:endParaRPr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smtClean="0"/>
                        <a:t>166 edifici di cui: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it-IT" sz="1600" dirty="0" smtClean="0"/>
                        <a:t>143 edifici</a:t>
                      </a:r>
                      <a:r>
                        <a:rPr lang="it-IT" sz="1600" baseline="0" dirty="0" smtClean="0"/>
                        <a:t> efficientamento </a:t>
                      </a:r>
                      <a:r>
                        <a:rPr lang="it-IT" sz="1600" baseline="0" dirty="0" err="1" smtClean="0"/>
                        <a:t>imp</a:t>
                      </a:r>
                      <a:r>
                        <a:rPr lang="it-IT" sz="1600" baseline="0" dirty="0" smtClean="0"/>
                        <a:t>. riscaldamento;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it-IT" sz="1600" dirty="0" smtClean="0"/>
                        <a:t>5 edifici</a:t>
                      </a:r>
                      <a:r>
                        <a:rPr lang="it-IT" sz="1600" baseline="0" dirty="0" smtClean="0"/>
                        <a:t> con 90 mq di Solare Termico.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it-IT" sz="1600" dirty="0" smtClean="0"/>
                        <a:t>10.300 mq di isolamento</a:t>
                      </a:r>
                      <a:r>
                        <a:rPr lang="it-IT" sz="1600" baseline="0" dirty="0" smtClean="0"/>
                        <a:t> termico </a:t>
                      </a:r>
                      <a:r>
                        <a:rPr lang="it-IT" sz="1600" baseline="0" dirty="0" smtClean="0">
                          <a:latin typeface="Calibri" pitchFamily="34" charset="0"/>
                        </a:rPr>
                        <a:t>pareti- coperture</a:t>
                      </a:r>
                      <a:r>
                        <a:rPr lang="it-IT" sz="1600" baseline="0" dirty="0" smtClean="0"/>
                        <a:t>.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it-IT" sz="1600" baseline="0" dirty="0" smtClean="0"/>
                        <a:t>94 kW da idroelettrico.</a:t>
                      </a:r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smtClean="0"/>
                        <a:t>180 edifici di cui: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it-IT" sz="1600" dirty="0" smtClean="0"/>
                        <a:t>2,5 MW con Biomassa;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it-IT" sz="1600" dirty="0" smtClean="0"/>
                        <a:t>1,9 MW con </a:t>
                      </a:r>
                      <a:r>
                        <a:rPr lang="it-IT" sz="1600" dirty="0" err="1" smtClean="0"/>
                        <a:t>PdC</a:t>
                      </a:r>
                      <a:r>
                        <a:rPr lang="it-IT" sz="1600" dirty="0" smtClean="0"/>
                        <a:t>-</a:t>
                      </a:r>
                      <a:r>
                        <a:rPr lang="it-IT" sz="1600" baseline="0" dirty="0" smtClean="0"/>
                        <a:t> </a:t>
                      </a:r>
                      <a:r>
                        <a:rPr lang="it-IT" sz="1600" dirty="0" smtClean="0"/>
                        <a:t>geo;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it-IT" sz="1600" dirty="0" smtClean="0"/>
                        <a:t>2.000 mq di Solare Termico;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it-IT" sz="1600" dirty="0" smtClean="0"/>
                        <a:t>Isolamento termico </a:t>
                      </a:r>
                      <a:r>
                        <a:rPr lang="it-IT" sz="1600" baseline="0" dirty="0" smtClean="0">
                          <a:latin typeface="Calibri" pitchFamily="34" charset="0"/>
                        </a:rPr>
                        <a:t>pareti- coperture</a:t>
                      </a:r>
                      <a:r>
                        <a:rPr lang="it-IT" sz="1600" dirty="0" smtClean="0"/>
                        <a:t>.</a:t>
                      </a:r>
                      <a:endParaRPr lang="it-IT" sz="1600" dirty="0" smtClean="0">
                        <a:latin typeface="Calibri" pitchFamily="34" charset="0"/>
                      </a:endParaRPr>
                    </a:p>
                  </a:txBody>
                  <a:tcPr marL="91447" marR="91447"/>
                </a:tc>
              </a:tr>
            </a:tbl>
          </a:graphicData>
        </a:graphic>
      </p:graphicFrame>
      <p:pic>
        <p:nvPicPr>
          <p:cNvPr id="43030" name="Picture 2"/>
          <p:cNvPicPr>
            <a:picLocks noChangeAspect="1" noChangeArrowheads="1"/>
          </p:cNvPicPr>
          <p:nvPr/>
        </p:nvPicPr>
        <p:blipFill>
          <a:blip r:embed="rId4"/>
          <a:srcRect l="7449" t="2528" r="3688" b="13736"/>
          <a:stretch>
            <a:fillRect/>
          </a:stretch>
        </p:blipFill>
        <p:spPr bwMode="auto">
          <a:xfrm>
            <a:off x="6294438" y="612775"/>
            <a:ext cx="2381250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numero diapositiva 12"/>
          <p:cNvSpPr>
            <a:spLocks noGrp="1"/>
          </p:cNvSpPr>
          <p:nvPr>
            <p:ph type="sldNum" sz="quarter" idx="12"/>
          </p:nvPr>
        </p:nvSpPr>
        <p:spPr>
          <a:xfrm>
            <a:off x="6902450" y="6356350"/>
            <a:ext cx="2133600" cy="365125"/>
          </a:xfrm>
        </p:spPr>
        <p:txBody>
          <a:bodyPr/>
          <a:lstStyle/>
          <a:p>
            <a:pPr>
              <a:defRPr/>
            </a:pPr>
            <a:fld id="{3CE39CCC-DDD6-4B67-90BD-4A5A4D002806}" type="slidenum">
              <a:rPr lang="it-IT"/>
              <a:pPr>
                <a:defRPr/>
              </a:pPr>
              <a:t>21</a:t>
            </a:fld>
            <a:endParaRPr lang="it-IT" dirty="0"/>
          </a:p>
        </p:txBody>
      </p:sp>
      <p:sp>
        <p:nvSpPr>
          <p:cNvPr id="14" name="CasellaDiTesto 6"/>
          <p:cNvSpPr txBox="1">
            <a:spLocks noChangeArrowheads="1"/>
          </p:cNvSpPr>
          <p:nvPr/>
        </p:nvSpPr>
        <p:spPr bwMode="auto">
          <a:xfrm>
            <a:off x="-109538" y="1060450"/>
            <a:ext cx="1800226" cy="5842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buFont typeface="Wingdings" pitchFamily="2" charset="2"/>
              <a:buChar char="Ø"/>
              <a:defRPr/>
            </a:pPr>
            <a:r>
              <a:rPr lang="it-IT" alt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ADESIONE</a:t>
            </a:r>
            <a:br>
              <a:rPr lang="it-IT" alt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</a:br>
            <a:r>
              <a:rPr lang="it-IT" alt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    PPAA</a:t>
            </a:r>
            <a:endParaRPr lang="it-IT" altLang="it-IT" sz="160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sp>
        <p:nvSpPr>
          <p:cNvPr id="15" name="CasellaDiTesto 7"/>
          <p:cNvSpPr txBox="1"/>
          <p:nvPr/>
        </p:nvSpPr>
        <p:spPr>
          <a:xfrm>
            <a:off x="-107950" y="1979613"/>
            <a:ext cx="1871663" cy="338137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EDIFICI</a:t>
            </a:r>
            <a:endParaRPr lang="it-IT" sz="1600" dirty="0">
              <a:solidFill>
                <a:schemeClr val="bg1">
                  <a:lumMod val="65000"/>
                </a:schemeClr>
              </a:solidFill>
              <a:latin typeface="+mj-lt"/>
              <a:cs typeface="+mn-cs"/>
            </a:endParaRPr>
          </a:p>
        </p:txBody>
      </p:sp>
      <p:sp>
        <p:nvSpPr>
          <p:cNvPr id="16" name="CasellaDiTesto 8"/>
          <p:cNvSpPr txBox="1"/>
          <p:nvPr/>
        </p:nvSpPr>
        <p:spPr>
          <a:xfrm>
            <a:off x="-112713" y="2852738"/>
            <a:ext cx="1803401" cy="338137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+mn-cs"/>
              </a:rPr>
              <a:t>FOTOVOLTAICO</a:t>
            </a:r>
            <a:endParaRPr lang="it-IT" sz="1600" b="1" dirty="0">
              <a:solidFill>
                <a:schemeClr val="accent6">
                  <a:lumMod val="75000"/>
                </a:schemeClr>
              </a:solidFill>
              <a:latin typeface="+mj-lt"/>
              <a:cs typeface="+mn-cs"/>
            </a:endParaRPr>
          </a:p>
        </p:txBody>
      </p:sp>
      <p:sp>
        <p:nvSpPr>
          <p:cNvPr id="17" name="CasellaDiTesto 9"/>
          <p:cNvSpPr txBox="1"/>
          <p:nvPr/>
        </p:nvSpPr>
        <p:spPr>
          <a:xfrm>
            <a:off x="-107950" y="3789363"/>
            <a:ext cx="1943100" cy="58420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PUBBLICA</a:t>
            </a:r>
            <a:b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</a:b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ILLUMINAZIONE</a:t>
            </a:r>
            <a:endParaRPr lang="it-IT" sz="1600" dirty="0">
              <a:solidFill>
                <a:schemeClr val="bg1">
                  <a:lumMod val="65000"/>
                </a:schemeClr>
              </a:solidFill>
              <a:latin typeface="+mj-lt"/>
              <a:cs typeface="+mn-cs"/>
            </a:endParaRPr>
          </a:p>
        </p:txBody>
      </p:sp>
      <p:sp>
        <p:nvSpPr>
          <p:cNvPr id="45063" name="CasellaDiTesto 13"/>
          <p:cNvSpPr txBox="1">
            <a:spLocks noChangeArrowheads="1"/>
          </p:cNvSpPr>
          <p:nvPr/>
        </p:nvSpPr>
        <p:spPr bwMode="auto">
          <a:xfrm>
            <a:off x="1520825" y="0"/>
            <a:ext cx="76231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3600" b="1">
                <a:solidFill>
                  <a:srgbClr val="CC0000"/>
                </a:solidFill>
                <a:latin typeface="Calibri" pitchFamily="34" charset="0"/>
                <a:cs typeface="Arial" charset="0"/>
              </a:rPr>
              <a:t>Bandi di Gara</a:t>
            </a:r>
          </a:p>
        </p:txBody>
      </p:sp>
      <p:pic>
        <p:nvPicPr>
          <p:cNvPr id="45064" name="Immagin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62550" y="657225"/>
            <a:ext cx="3944938" cy="558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CasellaDiTesto 17"/>
          <p:cNvSpPr txBox="1">
            <a:spLocks noChangeArrowheads="1"/>
          </p:cNvSpPr>
          <p:nvPr/>
        </p:nvSpPr>
        <p:spPr bwMode="auto">
          <a:xfrm>
            <a:off x="2263775" y="909638"/>
            <a:ext cx="4395788" cy="28162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lvl="2" indent="0" fontAlgn="auto"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  <a:defRPr/>
            </a:pPr>
            <a:r>
              <a:rPr lang="it-IT" b="1" dirty="0" smtClean="0">
                <a:latin typeface="+mn-lt"/>
              </a:rPr>
              <a:t>TIPO GARA:</a:t>
            </a:r>
          </a:p>
          <a:p>
            <a:pPr marL="285750" lvl="2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dirty="0" smtClean="0">
                <a:solidFill>
                  <a:srgbClr val="CC0000"/>
                </a:solidFill>
                <a:latin typeface="+mn-lt"/>
              </a:rPr>
              <a:t>Gara </a:t>
            </a:r>
            <a:r>
              <a:rPr lang="it-IT" dirty="0">
                <a:solidFill>
                  <a:srgbClr val="CC0000"/>
                </a:solidFill>
                <a:latin typeface="Calibri" pitchFamily="34" charset="0"/>
              </a:rPr>
              <a:t>di </a:t>
            </a:r>
            <a:r>
              <a:rPr lang="it-IT" dirty="0" smtClean="0">
                <a:solidFill>
                  <a:srgbClr val="CC0000"/>
                </a:solidFill>
                <a:latin typeface="Calibri" pitchFamily="34" charset="0"/>
              </a:rPr>
              <a:t>Lavori</a:t>
            </a:r>
            <a:r>
              <a:rPr lang="it-IT" dirty="0" smtClean="0">
                <a:latin typeface="Calibri" pitchFamily="34" charset="0"/>
              </a:rPr>
              <a:t>.</a:t>
            </a:r>
            <a:endParaRPr lang="it-IT" dirty="0">
              <a:latin typeface="Calibri" pitchFamily="34" charset="0"/>
            </a:endParaRPr>
          </a:p>
          <a:p>
            <a:pPr marL="285750" lvl="2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dirty="0">
                <a:solidFill>
                  <a:srgbClr val="CC0000"/>
                </a:solidFill>
                <a:latin typeface="Calibri" pitchFamily="34" charset="0"/>
              </a:rPr>
              <a:t>Concessione </a:t>
            </a:r>
            <a:r>
              <a:rPr lang="it-IT" dirty="0" smtClean="0">
                <a:solidFill>
                  <a:srgbClr val="CC0000"/>
                </a:solidFill>
                <a:latin typeface="+mn-lt"/>
              </a:rPr>
              <a:t>di Diritto di Superficie </a:t>
            </a:r>
            <a:r>
              <a:rPr lang="it-IT" dirty="0" smtClean="0">
                <a:latin typeface="+mn-lt"/>
              </a:rPr>
              <a:t>(DDS).</a:t>
            </a:r>
          </a:p>
          <a:p>
            <a:pPr marL="0" lvl="2" indent="0" fontAlgn="auto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defRPr/>
            </a:pPr>
            <a:endParaRPr lang="it-IT" dirty="0" smtClean="0">
              <a:latin typeface="+mn-lt"/>
            </a:endParaRPr>
          </a:p>
          <a:p>
            <a:pPr marL="0" lvl="2" indent="0" fontAlgn="auto"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  <a:defRPr/>
            </a:pPr>
            <a:r>
              <a:rPr lang="it-IT" b="1" dirty="0" smtClean="0">
                <a:latin typeface="+mn-lt"/>
              </a:rPr>
              <a:t>POTENZA MEDIA (</a:t>
            </a:r>
            <a:r>
              <a:rPr lang="it-IT" b="1" dirty="0" err="1" smtClean="0">
                <a:latin typeface="+mn-lt"/>
              </a:rPr>
              <a:t>kWp</a:t>
            </a:r>
            <a:r>
              <a:rPr lang="it-IT" b="1" dirty="0" smtClean="0">
                <a:latin typeface="+mn-lt"/>
              </a:rPr>
              <a:t>):</a:t>
            </a:r>
          </a:p>
          <a:p>
            <a:pPr marL="0" lvl="2" indent="0" fontAlgn="auto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defRPr/>
            </a:pPr>
            <a:r>
              <a:rPr lang="it-IT" dirty="0" smtClean="0">
                <a:latin typeface="+mn-lt"/>
              </a:rPr>
              <a:t>300 - 500</a:t>
            </a:r>
          </a:p>
          <a:p>
            <a:pPr marL="0" lvl="2" indent="0" fontAlgn="auto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defRPr/>
            </a:pPr>
            <a:r>
              <a:rPr lang="it-IT" dirty="0" smtClean="0">
                <a:latin typeface="+mn-lt"/>
              </a:rPr>
              <a:t> </a:t>
            </a:r>
          </a:p>
          <a:p>
            <a:pPr marL="0" lvl="2" indent="0" fontAlgn="auto"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  <a:defRPr/>
            </a:pPr>
            <a:r>
              <a:rPr lang="it-IT" b="1" dirty="0" smtClean="0">
                <a:latin typeface="+mn-lt"/>
              </a:rPr>
              <a:t>INVESTIMENTI:</a:t>
            </a:r>
          </a:p>
          <a:p>
            <a:pPr marL="0" lvl="2" indent="0" fontAlgn="auto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defRPr/>
            </a:pPr>
            <a:r>
              <a:rPr lang="it-IT" dirty="0" smtClean="0">
                <a:latin typeface="+mn-lt"/>
              </a:rPr>
              <a:t>300.000 - 1.500.000 €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numero diapositiva 12"/>
          <p:cNvSpPr>
            <a:spLocks noGrp="1"/>
          </p:cNvSpPr>
          <p:nvPr>
            <p:ph type="sldNum" sz="quarter" idx="12"/>
          </p:nvPr>
        </p:nvSpPr>
        <p:spPr>
          <a:xfrm>
            <a:off x="6902450" y="6356350"/>
            <a:ext cx="2133600" cy="365125"/>
          </a:xfrm>
        </p:spPr>
        <p:txBody>
          <a:bodyPr/>
          <a:lstStyle/>
          <a:p>
            <a:pPr>
              <a:defRPr/>
            </a:pPr>
            <a:fld id="{77E9F140-B9EC-4FEA-BB39-936365047AA0}" type="slidenum">
              <a:rPr lang="it-IT"/>
              <a:pPr>
                <a:defRPr/>
              </a:pPr>
              <a:t>22</a:t>
            </a:fld>
            <a:endParaRPr lang="it-IT" dirty="0"/>
          </a:p>
        </p:txBody>
      </p:sp>
      <p:sp>
        <p:nvSpPr>
          <p:cNvPr id="14" name="CasellaDiTesto 6"/>
          <p:cNvSpPr txBox="1">
            <a:spLocks noChangeArrowheads="1"/>
          </p:cNvSpPr>
          <p:nvPr/>
        </p:nvSpPr>
        <p:spPr bwMode="auto">
          <a:xfrm>
            <a:off x="-109538" y="1060450"/>
            <a:ext cx="1800226" cy="5842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buFont typeface="Wingdings" pitchFamily="2" charset="2"/>
              <a:buChar char="Ø"/>
              <a:defRPr/>
            </a:pPr>
            <a:r>
              <a:rPr lang="it-IT" alt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ADESIONE</a:t>
            </a:r>
            <a:br>
              <a:rPr lang="it-IT" alt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</a:br>
            <a:r>
              <a:rPr lang="it-IT" alt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    PPAA</a:t>
            </a:r>
            <a:endParaRPr lang="it-IT" altLang="it-IT" sz="160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sp>
        <p:nvSpPr>
          <p:cNvPr id="15" name="CasellaDiTesto 7"/>
          <p:cNvSpPr txBox="1"/>
          <p:nvPr/>
        </p:nvSpPr>
        <p:spPr>
          <a:xfrm>
            <a:off x="-107950" y="1979613"/>
            <a:ext cx="1871663" cy="338137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EDIFICI</a:t>
            </a:r>
            <a:endParaRPr lang="it-IT" sz="1600" dirty="0">
              <a:solidFill>
                <a:schemeClr val="bg1">
                  <a:lumMod val="65000"/>
                </a:schemeClr>
              </a:solidFill>
              <a:latin typeface="+mj-lt"/>
              <a:cs typeface="+mn-cs"/>
            </a:endParaRPr>
          </a:p>
        </p:txBody>
      </p:sp>
      <p:sp>
        <p:nvSpPr>
          <p:cNvPr id="16" name="CasellaDiTesto 8"/>
          <p:cNvSpPr txBox="1"/>
          <p:nvPr/>
        </p:nvSpPr>
        <p:spPr>
          <a:xfrm>
            <a:off x="-112713" y="2852738"/>
            <a:ext cx="1803401" cy="338137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+mn-cs"/>
              </a:rPr>
              <a:t>FOTOVOLTAICO</a:t>
            </a:r>
            <a:endParaRPr lang="it-IT" sz="1600" b="1" dirty="0">
              <a:solidFill>
                <a:schemeClr val="accent6">
                  <a:lumMod val="75000"/>
                </a:schemeClr>
              </a:solidFill>
              <a:latin typeface="+mj-lt"/>
              <a:cs typeface="+mn-cs"/>
            </a:endParaRPr>
          </a:p>
        </p:txBody>
      </p:sp>
      <p:sp>
        <p:nvSpPr>
          <p:cNvPr id="17" name="CasellaDiTesto 9"/>
          <p:cNvSpPr txBox="1"/>
          <p:nvPr/>
        </p:nvSpPr>
        <p:spPr>
          <a:xfrm>
            <a:off x="-107950" y="3789363"/>
            <a:ext cx="1943100" cy="58420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PUBBLICA</a:t>
            </a:r>
            <a:b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</a:b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ILLUMINAZIONE</a:t>
            </a:r>
            <a:endParaRPr lang="it-IT" sz="1600" dirty="0">
              <a:solidFill>
                <a:schemeClr val="bg1">
                  <a:lumMod val="65000"/>
                </a:schemeClr>
              </a:solidFill>
              <a:latin typeface="+mj-lt"/>
              <a:cs typeface="+mn-cs"/>
            </a:endParaRPr>
          </a:p>
        </p:txBody>
      </p:sp>
      <p:sp>
        <p:nvSpPr>
          <p:cNvPr id="47111" name="CasellaDiTesto 13"/>
          <p:cNvSpPr txBox="1">
            <a:spLocks noChangeArrowheads="1"/>
          </p:cNvSpPr>
          <p:nvPr/>
        </p:nvSpPr>
        <p:spPr bwMode="auto">
          <a:xfrm>
            <a:off x="1520825" y="0"/>
            <a:ext cx="76231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3600" b="1">
                <a:solidFill>
                  <a:srgbClr val="CC0000"/>
                </a:solidFill>
                <a:latin typeface="Calibri" pitchFamily="34" charset="0"/>
                <a:cs typeface="Arial" charset="0"/>
              </a:rPr>
              <a:t>Bandi di Gara</a:t>
            </a:r>
          </a:p>
        </p:txBody>
      </p:sp>
      <p:graphicFrame>
        <p:nvGraphicFramePr>
          <p:cNvPr id="10" name="Tabella 9"/>
          <p:cNvGraphicFramePr>
            <a:graphicFrameLocks noGrp="1"/>
          </p:cNvGraphicFramePr>
          <p:nvPr/>
        </p:nvGraphicFramePr>
        <p:xfrm>
          <a:off x="2051050" y="2420938"/>
          <a:ext cx="6625407" cy="155453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08469"/>
                <a:gridCol w="2208469"/>
                <a:gridCol w="2208469"/>
              </a:tblGrid>
              <a:tr h="370956"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pubblicato</a:t>
                      </a:r>
                      <a:endParaRPr lang="it-IT" sz="1800" b="0" dirty="0"/>
                    </a:p>
                  </a:txBody>
                  <a:tcPr marL="91447" marR="91447" marT="45734" marB="4573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di prossima pubblicazione</a:t>
                      </a:r>
                      <a:endParaRPr lang="it-IT" sz="1800" b="0" dirty="0"/>
                    </a:p>
                  </a:txBody>
                  <a:tcPr marL="91447" marR="91447" marT="45734" marB="4573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Obiettivo ELENA</a:t>
                      </a:r>
                      <a:endParaRPr lang="it-IT" sz="1800" b="0" dirty="0"/>
                    </a:p>
                  </a:txBody>
                  <a:tcPr marL="91447" marR="91447" marT="45734" marB="45734" anchor="ctr"/>
                </a:tc>
              </a:tr>
              <a:tr h="6402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smtClean="0"/>
                        <a:t>4.035 </a:t>
                      </a:r>
                      <a:r>
                        <a:rPr lang="it-IT" sz="1800" dirty="0" err="1" smtClean="0"/>
                        <a:t>kWp</a:t>
                      </a:r>
                      <a:endParaRPr lang="it-IT" sz="1800" dirty="0" smtClean="0">
                        <a:latin typeface="Calibri" pitchFamily="34" charset="0"/>
                      </a:endParaRPr>
                    </a:p>
                  </a:txBody>
                  <a:tcPr marL="91447" marR="91447" marT="45734" marB="45734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smtClean="0"/>
                        <a:t>921 </a:t>
                      </a:r>
                      <a:r>
                        <a:rPr lang="it-IT" sz="1800" dirty="0" err="1" smtClean="0"/>
                        <a:t>kWp</a:t>
                      </a:r>
                      <a:endParaRPr lang="it-IT" sz="1800" dirty="0" smtClean="0">
                        <a:latin typeface="Calibri" pitchFamily="34" charset="0"/>
                      </a:endParaRPr>
                    </a:p>
                  </a:txBody>
                  <a:tcPr marL="91447" marR="91447" marT="45734" marB="45734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smtClean="0"/>
                        <a:t>5,5 </a:t>
                      </a:r>
                      <a:r>
                        <a:rPr lang="it-IT" sz="1800" dirty="0" err="1" smtClean="0"/>
                        <a:t>MWp</a:t>
                      </a:r>
                      <a:r>
                        <a:rPr lang="it-IT" sz="1800" baseline="0" dirty="0" smtClean="0"/>
                        <a:t> = </a:t>
                      </a:r>
                      <a:r>
                        <a:rPr lang="it-IT" sz="1800" dirty="0" smtClean="0"/>
                        <a:t>170 edifici con potenza media 33 </a:t>
                      </a:r>
                      <a:r>
                        <a:rPr lang="it-IT" sz="1800" dirty="0" err="1" smtClean="0"/>
                        <a:t>kWp</a:t>
                      </a:r>
                      <a:r>
                        <a:rPr lang="it-IT" sz="1800" dirty="0" smtClean="0"/>
                        <a:t>.</a:t>
                      </a:r>
                      <a:endParaRPr lang="it-IT" sz="1800" b="0" dirty="0" smtClean="0">
                        <a:latin typeface="Calibri" pitchFamily="34" charset="0"/>
                      </a:endParaRPr>
                    </a:p>
                  </a:txBody>
                  <a:tcPr marL="91447" marR="91447" marT="45734" marB="45734"/>
                </a:tc>
              </a:tr>
            </a:tbl>
          </a:graphicData>
        </a:graphic>
      </p:graphicFrame>
      <p:pic>
        <p:nvPicPr>
          <p:cNvPr id="47126" name="Picture 2"/>
          <p:cNvPicPr>
            <a:picLocks noChangeAspect="1" noChangeArrowheads="1"/>
          </p:cNvPicPr>
          <p:nvPr/>
        </p:nvPicPr>
        <p:blipFill>
          <a:blip r:embed="rId4"/>
          <a:srcRect l="5264" t="4030" r="1788" b="14194"/>
          <a:stretch>
            <a:fillRect/>
          </a:stretch>
        </p:blipFill>
        <p:spPr bwMode="auto">
          <a:xfrm>
            <a:off x="6156325" y="692150"/>
            <a:ext cx="248920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numero diapositiva 12"/>
          <p:cNvSpPr>
            <a:spLocks noGrp="1"/>
          </p:cNvSpPr>
          <p:nvPr>
            <p:ph type="sldNum" sz="quarter" idx="12"/>
          </p:nvPr>
        </p:nvSpPr>
        <p:spPr>
          <a:xfrm>
            <a:off x="6902450" y="6356350"/>
            <a:ext cx="2133600" cy="365125"/>
          </a:xfrm>
        </p:spPr>
        <p:txBody>
          <a:bodyPr/>
          <a:lstStyle/>
          <a:p>
            <a:pPr>
              <a:defRPr/>
            </a:pPr>
            <a:fld id="{5B734570-7F01-491B-8214-5BA3A6B5A297}" type="slidenum">
              <a:rPr lang="it-IT"/>
              <a:pPr>
                <a:defRPr/>
              </a:pPr>
              <a:t>23</a:t>
            </a:fld>
            <a:endParaRPr lang="it-IT" dirty="0"/>
          </a:p>
        </p:txBody>
      </p:sp>
      <p:sp>
        <p:nvSpPr>
          <p:cNvPr id="14" name="CasellaDiTesto 6"/>
          <p:cNvSpPr txBox="1">
            <a:spLocks noChangeArrowheads="1"/>
          </p:cNvSpPr>
          <p:nvPr/>
        </p:nvSpPr>
        <p:spPr bwMode="auto">
          <a:xfrm>
            <a:off x="-109538" y="1060450"/>
            <a:ext cx="1800226" cy="5842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buFont typeface="Wingdings" pitchFamily="2" charset="2"/>
              <a:buChar char="Ø"/>
              <a:defRPr/>
            </a:pPr>
            <a:r>
              <a:rPr lang="it-IT" alt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ADESIONE</a:t>
            </a:r>
            <a:br>
              <a:rPr lang="it-IT" alt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</a:br>
            <a:r>
              <a:rPr lang="it-IT" alt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    PPAA</a:t>
            </a:r>
            <a:endParaRPr lang="it-IT" altLang="it-IT" sz="160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sp>
        <p:nvSpPr>
          <p:cNvPr id="15" name="CasellaDiTesto 7"/>
          <p:cNvSpPr txBox="1"/>
          <p:nvPr/>
        </p:nvSpPr>
        <p:spPr>
          <a:xfrm>
            <a:off x="-107950" y="1979613"/>
            <a:ext cx="1871663" cy="338137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EDIFICI</a:t>
            </a:r>
            <a:endParaRPr lang="it-IT" sz="1600" dirty="0">
              <a:solidFill>
                <a:schemeClr val="bg1">
                  <a:lumMod val="65000"/>
                </a:schemeClr>
              </a:solidFill>
              <a:latin typeface="+mj-lt"/>
              <a:cs typeface="+mn-cs"/>
            </a:endParaRPr>
          </a:p>
        </p:txBody>
      </p:sp>
      <p:sp>
        <p:nvSpPr>
          <p:cNvPr id="16" name="CasellaDiTesto 8"/>
          <p:cNvSpPr txBox="1"/>
          <p:nvPr/>
        </p:nvSpPr>
        <p:spPr>
          <a:xfrm>
            <a:off x="-112713" y="2852738"/>
            <a:ext cx="1803401" cy="338137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FOTOVOLTAICO</a:t>
            </a:r>
            <a:endParaRPr lang="it-IT" sz="1600" dirty="0">
              <a:solidFill>
                <a:schemeClr val="bg1">
                  <a:lumMod val="65000"/>
                </a:schemeClr>
              </a:solidFill>
              <a:latin typeface="+mj-lt"/>
              <a:cs typeface="+mn-cs"/>
            </a:endParaRPr>
          </a:p>
        </p:txBody>
      </p:sp>
      <p:sp>
        <p:nvSpPr>
          <p:cNvPr id="17" name="CasellaDiTesto 9"/>
          <p:cNvSpPr txBox="1"/>
          <p:nvPr/>
        </p:nvSpPr>
        <p:spPr>
          <a:xfrm>
            <a:off x="-107950" y="3789363"/>
            <a:ext cx="1943100" cy="58420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+mn-cs"/>
              </a:rPr>
              <a:t>PUBBLICA</a:t>
            </a:r>
            <a:br>
              <a:rPr lang="it-IT" sz="16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+mn-cs"/>
              </a:rPr>
            </a:br>
            <a:r>
              <a:rPr lang="it-IT" sz="16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+mn-cs"/>
              </a:rPr>
              <a:t>ILLUMINAZIONE</a:t>
            </a:r>
            <a:endParaRPr lang="it-IT" sz="1600" b="1" dirty="0">
              <a:solidFill>
                <a:schemeClr val="accent6">
                  <a:lumMod val="75000"/>
                </a:schemeClr>
              </a:solidFill>
              <a:latin typeface="+mj-lt"/>
              <a:cs typeface="+mn-cs"/>
            </a:endParaRPr>
          </a:p>
        </p:txBody>
      </p:sp>
      <p:sp>
        <p:nvSpPr>
          <p:cNvPr id="49159" name="CasellaDiTesto 13"/>
          <p:cNvSpPr txBox="1">
            <a:spLocks noChangeArrowheads="1"/>
          </p:cNvSpPr>
          <p:nvPr/>
        </p:nvSpPr>
        <p:spPr bwMode="auto">
          <a:xfrm>
            <a:off x="1520825" y="0"/>
            <a:ext cx="76231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3600" b="1">
                <a:solidFill>
                  <a:srgbClr val="CC0000"/>
                </a:solidFill>
                <a:latin typeface="Calibri" pitchFamily="34" charset="0"/>
                <a:cs typeface="Arial" charset="0"/>
              </a:rPr>
              <a:t>Bandi di Gara</a:t>
            </a:r>
          </a:p>
        </p:txBody>
      </p:sp>
      <p:pic>
        <p:nvPicPr>
          <p:cNvPr id="49160" name="Immagin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62550" y="765175"/>
            <a:ext cx="3944938" cy="558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CasellaDiTesto 17"/>
          <p:cNvSpPr txBox="1">
            <a:spLocks noChangeArrowheads="1"/>
          </p:cNvSpPr>
          <p:nvPr/>
        </p:nvSpPr>
        <p:spPr bwMode="auto">
          <a:xfrm>
            <a:off x="2263775" y="909638"/>
            <a:ext cx="4468813" cy="38004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lvl="2" indent="0" fontAlgn="auto"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  <a:defRPr/>
            </a:pPr>
            <a:r>
              <a:rPr lang="it-IT" b="1" dirty="0" smtClean="0">
                <a:latin typeface="+mn-lt"/>
              </a:rPr>
              <a:t>TIPO GARA:</a:t>
            </a:r>
          </a:p>
          <a:p>
            <a:pPr marL="285750" lvl="2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dirty="0" smtClean="0">
                <a:solidFill>
                  <a:srgbClr val="CC0000"/>
                </a:solidFill>
                <a:latin typeface="Calibri" pitchFamily="34" charset="0"/>
              </a:rPr>
              <a:t>Gara di Lavori</a:t>
            </a:r>
            <a:r>
              <a:rPr lang="it-IT" dirty="0" smtClean="0">
                <a:latin typeface="Calibri" pitchFamily="34" charset="0"/>
              </a:rPr>
              <a:t>.</a:t>
            </a:r>
          </a:p>
          <a:p>
            <a:pPr marL="285750" lvl="2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dirty="0" smtClean="0">
                <a:solidFill>
                  <a:srgbClr val="CC0000"/>
                </a:solidFill>
                <a:latin typeface="Calibri" pitchFamily="34" charset="0"/>
              </a:rPr>
              <a:t>Project </a:t>
            </a:r>
            <a:r>
              <a:rPr lang="it-IT" dirty="0" err="1" smtClean="0">
                <a:solidFill>
                  <a:srgbClr val="CC0000"/>
                </a:solidFill>
                <a:latin typeface="Calibri" pitchFamily="34" charset="0"/>
              </a:rPr>
              <a:t>Financing</a:t>
            </a:r>
            <a:r>
              <a:rPr lang="it-IT" dirty="0" smtClean="0">
                <a:latin typeface="Calibri" pitchFamily="34" charset="0"/>
              </a:rPr>
              <a:t>.</a:t>
            </a:r>
            <a:endParaRPr lang="it-IT" dirty="0">
              <a:latin typeface="Calibri" pitchFamily="34" charset="0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it-IT" altLang="it-IT" dirty="0">
                <a:solidFill>
                  <a:srgbClr val="CC0000"/>
                </a:solidFill>
                <a:latin typeface="Calibri" pitchFamily="34" charset="0"/>
              </a:rPr>
              <a:t>Gara di Servizio, gestione, manutenzione e risparmio energetico </a:t>
            </a:r>
            <a:r>
              <a:rPr lang="it-IT" altLang="it-IT" dirty="0">
                <a:latin typeface="Calibri" pitchFamily="34" charset="0"/>
              </a:rPr>
              <a:t>con/ senza fornitura di energia (Global Service</a:t>
            </a:r>
            <a:r>
              <a:rPr lang="it-IT" altLang="it-IT" dirty="0" smtClean="0">
                <a:latin typeface="Calibri" pitchFamily="34" charset="0"/>
              </a:rPr>
              <a:t>).</a:t>
            </a:r>
            <a:endParaRPr lang="it-IT" dirty="0"/>
          </a:p>
          <a:p>
            <a:pPr marL="0" lvl="2" indent="0" fontAlgn="auto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defRPr/>
            </a:pPr>
            <a:endParaRPr lang="it-IT" b="1" dirty="0" smtClean="0">
              <a:latin typeface="+mn-lt"/>
            </a:endParaRPr>
          </a:p>
          <a:p>
            <a:pPr marL="0" lvl="2" indent="0" fontAlgn="auto"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  <a:defRPr/>
            </a:pPr>
            <a:r>
              <a:rPr lang="it-IT" b="1" dirty="0" smtClean="0">
                <a:latin typeface="+mn-lt"/>
              </a:rPr>
              <a:t>N. MEDIO PUNTI LUCE:</a:t>
            </a:r>
          </a:p>
          <a:p>
            <a:pPr marL="0" lvl="2" indent="0" fontAlgn="auto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defRPr/>
            </a:pPr>
            <a:r>
              <a:rPr lang="it-IT" dirty="0" smtClean="0">
                <a:latin typeface="+mn-lt"/>
              </a:rPr>
              <a:t>900 - 5.500</a:t>
            </a:r>
          </a:p>
          <a:p>
            <a:pPr marL="0" lvl="2" indent="0" fontAlgn="auto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defRPr/>
            </a:pPr>
            <a:r>
              <a:rPr lang="it-IT" dirty="0" smtClean="0">
                <a:latin typeface="+mn-lt"/>
              </a:rPr>
              <a:t> </a:t>
            </a:r>
          </a:p>
          <a:p>
            <a:pPr marL="0" lvl="2" indent="0" fontAlgn="auto"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  <a:defRPr/>
            </a:pPr>
            <a:r>
              <a:rPr lang="it-IT" b="1" dirty="0" smtClean="0">
                <a:latin typeface="+mn-lt"/>
              </a:rPr>
              <a:t>INVESTIMENTI: </a:t>
            </a:r>
          </a:p>
          <a:p>
            <a:pPr marL="0" lvl="2" indent="0" fontAlgn="auto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defRPr/>
            </a:pPr>
            <a:r>
              <a:rPr lang="it-IT" dirty="0" smtClean="0">
                <a:latin typeface="+mn-lt"/>
              </a:rPr>
              <a:t>300.000 - 2.500.000 €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numero diapositiva 12"/>
          <p:cNvSpPr>
            <a:spLocks noGrp="1"/>
          </p:cNvSpPr>
          <p:nvPr>
            <p:ph type="sldNum" sz="quarter" idx="12"/>
          </p:nvPr>
        </p:nvSpPr>
        <p:spPr>
          <a:xfrm>
            <a:off x="6902450" y="6356350"/>
            <a:ext cx="2133600" cy="365125"/>
          </a:xfrm>
        </p:spPr>
        <p:txBody>
          <a:bodyPr/>
          <a:lstStyle/>
          <a:p>
            <a:pPr>
              <a:defRPr/>
            </a:pPr>
            <a:fld id="{DE2A7703-30EC-4035-8D71-3B5EB3D07B8C}" type="slidenum">
              <a:rPr lang="it-IT"/>
              <a:pPr>
                <a:defRPr/>
              </a:pPr>
              <a:t>24</a:t>
            </a:fld>
            <a:endParaRPr lang="it-IT" dirty="0"/>
          </a:p>
        </p:txBody>
      </p:sp>
      <p:sp>
        <p:nvSpPr>
          <p:cNvPr id="14" name="CasellaDiTesto 6"/>
          <p:cNvSpPr txBox="1">
            <a:spLocks noChangeArrowheads="1"/>
          </p:cNvSpPr>
          <p:nvPr/>
        </p:nvSpPr>
        <p:spPr bwMode="auto">
          <a:xfrm>
            <a:off x="-109538" y="1060450"/>
            <a:ext cx="1800226" cy="5842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buFont typeface="Wingdings" pitchFamily="2" charset="2"/>
              <a:buChar char="Ø"/>
              <a:defRPr/>
            </a:pPr>
            <a:r>
              <a:rPr lang="it-IT" alt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ADESIONE</a:t>
            </a:r>
            <a:br>
              <a:rPr lang="it-IT" alt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</a:br>
            <a:r>
              <a:rPr lang="it-IT" alt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</a:rPr>
              <a:t>    PPAA</a:t>
            </a:r>
            <a:endParaRPr lang="it-IT" altLang="it-IT" sz="160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sp>
        <p:nvSpPr>
          <p:cNvPr id="15" name="CasellaDiTesto 7"/>
          <p:cNvSpPr txBox="1"/>
          <p:nvPr/>
        </p:nvSpPr>
        <p:spPr>
          <a:xfrm>
            <a:off x="-107950" y="1979613"/>
            <a:ext cx="1871663" cy="338137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EDIFICI</a:t>
            </a:r>
            <a:endParaRPr lang="it-IT" sz="1600" dirty="0">
              <a:solidFill>
                <a:schemeClr val="bg1">
                  <a:lumMod val="65000"/>
                </a:schemeClr>
              </a:solidFill>
              <a:latin typeface="+mj-lt"/>
              <a:cs typeface="+mn-cs"/>
            </a:endParaRPr>
          </a:p>
        </p:txBody>
      </p:sp>
      <p:sp>
        <p:nvSpPr>
          <p:cNvPr id="16" name="CasellaDiTesto 8"/>
          <p:cNvSpPr txBox="1"/>
          <p:nvPr/>
        </p:nvSpPr>
        <p:spPr>
          <a:xfrm>
            <a:off x="-112713" y="2852738"/>
            <a:ext cx="1803401" cy="338137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FOTOVOLTAICO</a:t>
            </a:r>
            <a:endParaRPr lang="it-IT" sz="1600" dirty="0">
              <a:solidFill>
                <a:schemeClr val="bg1">
                  <a:lumMod val="65000"/>
                </a:schemeClr>
              </a:solidFill>
              <a:latin typeface="+mj-lt"/>
              <a:cs typeface="+mn-cs"/>
            </a:endParaRPr>
          </a:p>
        </p:txBody>
      </p:sp>
      <p:sp>
        <p:nvSpPr>
          <p:cNvPr id="17" name="CasellaDiTesto 9"/>
          <p:cNvSpPr txBox="1"/>
          <p:nvPr/>
        </p:nvSpPr>
        <p:spPr>
          <a:xfrm>
            <a:off x="-107950" y="3789363"/>
            <a:ext cx="1943100" cy="58420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+mn-cs"/>
              </a:rPr>
              <a:t>PUBBLICA</a:t>
            </a:r>
            <a:br>
              <a:rPr lang="it-IT" sz="16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+mn-cs"/>
              </a:rPr>
            </a:br>
            <a:r>
              <a:rPr lang="it-IT" sz="16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+mn-cs"/>
              </a:rPr>
              <a:t>ILLUMINAZIONE</a:t>
            </a:r>
            <a:endParaRPr lang="it-IT" sz="1600" b="1" dirty="0">
              <a:solidFill>
                <a:schemeClr val="accent6">
                  <a:lumMod val="75000"/>
                </a:schemeClr>
              </a:solidFill>
              <a:latin typeface="+mj-lt"/>
              <a:cs typeface="+mn-cs"/>
            </a:endParaRPr>
          </a:p>
        </p:txBody>
      </p:sp>
      <p:sp>
        <p:nvSpPr>
          <p:cNvPr id="51207" name="CasellaDiTesto 13"/>
          <p:cNvSpPr txBox="1">
            <a:spLocks noChangeArrowheads="1"/>
          </p:cNvSpPr>
          <p:nvPr/>
        </p:nvSpPr>
        <p:spPr bwMode="auto">
          <a:xfrm>
            <a:off x="1520825" y="0"/>
            <a:ext cx="76231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3600" b="1">
                <a:solidFill>
                  <a:srgbClr val="CC0000"/>
                </a:solidFill>
                <a:latin typeface="Calibri" pitchFamily="34" charset="0"/>
                <a:cs typeface="Arial" charset="0"/>
              </a:rPr>
              <a:t>Bandi di Gara</a:t>
            </a:r>
          </a:p>
        </p:txBody>
      </p:sp>
      <p:graphicFrame>
        <p:nvGraphicFramePr>
          <p:cNvPr id="10" name="Tabella 9"/>
          <p:cNvGraphicFramePr>
            <a:graphicFrameLocks noGrp="1"/>
          </p:cNvGraphicFramePr>
          <p:nvPr/>
        </p:nvGraphicFramePr>
        <p:xfrm>
          <a:off x="2051050" y="2420938"/>
          <a:ext cx="6749406" cy="101072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49802"/>
                <a:gridCol w="2249802"/>
                <a:gridCol w="2249802"/>
              </a:tblGrid>
              <a:tr h="370681"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pubblicato</a:t>
                      </a:r>
                      <a:endParaRPr lang="it-IT" sz="1800" b="0" dirty="0"/>
                    </a:p>
                  </a:txBody>
                  <a:tcPr marL="91447" marR="91447" marT="45700" marB="457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di prossima pubblicazione</a:t>
                      </a:r>
                      <a:endParaRPr lang="it-IT" sz="1800" b="0" dirty="0"/>
                    </a:p>
                  </a:txBody>
                  <a:tcPr marL="91447" marR="91447" marT="45700" marB="457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obiettivo ELENA</a:t>
                      </a:r>
                      <a:endParaRPr lang="it-IT" sz="1800" b="0" dirty="0"/>
                    </a:p>
                  </a:txBody>
                  <a:tcPr marL="91447" marR="91447" marT="45700" marB="45700" anchor="ctr"/>
                </a:tc>
              </a:tr>
              <a:tr h="3706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smtClean="0"/>
                        <a:t>2.961 punti luce</a:t>
                      </a:r>
                      <a:endParaRPr lang="it-IT" sz="1800" dirty="0" smtClean="0">
                        <a:latin typeface="Calibri" pitchFamily="34" charset="0"/>
                      </a:endParaRPr>
                    </a:p>
                  </a:txBody>
                  <a:tcPr marL="91447" marR="91447" marT="45700" marB="4570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smtClean="0"/>
                        <a:t>33.234 punti luce</a:t>
                      </a:r>
                      <a:endParaRPr lang="it-IT" sz="1800" dirty="0" smtClean="0">
                        <a:latin typeface="Calibri" pitchFamily="34" charset="0"/>
                      </a:endParaRPr>
                    </a:p>
                  </a:txBody>
                  <a:tcPr marL="91447" marR="91447" marT="45700" marB="4570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smtClean="0"/>
                        <a:t>27.000 punti luce</a:t>
                      </a:r>
                      <a:endParaRPr lang="it-IT" sz="1800" b="0" dirty="0" smtClean="0">
                        <a:latin typeface="Calibri" pitchFamily="34" charset="0"/>
                      </a:endParaRPr>
                    </a:p>
                  </a:txBody>
                  <a:tcPr marL="91447" marR="91447" marT="45700" marB="45700"/>
                </a:tc>
              </a:tr>
            </a:tbl>
          </a:graphicData>
        </a:graphic>
      </p:graphicFrame>
      <p:pic>
        <p:nvPicPr>
          <p:cNvPr id="51222" name="Picture 2"/>
          <p:cNvPicPr>
            <a:picLocks noChangeAspect="1" noChangeArrowheads="1"/>
          </p:cNvPicPr>
          <p:nvPr/>
        </p:nvPicPr>
        <p:blipFill>
          <a:blip r:embed="rId4"/>
          <a:srcRect l="4863" t="4880" r="3432" b="13344"/>
          <a:stretch>
            <a:fillRect/>
          </a:stretch>
        </p:blipFill>
        <p:spPr bwMode="auto">
          <a:xfrm>
            <a:off x="6286500" y="654050"/>
            <a:ext cx="245745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>
          <a:xfrm>
            <a:off x="3563938" y="188913"/>
            <a:ext cx="5122862" cy="1143000"/>
          </a:xfrm>
        </p:spPr>
        <p:txBody>
          <a:bodyPr/>
          <a:lstStyle/>
          <a:p>
            <a:pPr>
              <a:defRPr/>
            </a:pPr>
            <a:r>
              <a:rPr lang="it-IT" b="1" dirty="0" smtClean="0">
                <a:ea typeface="+mn-ea"/>
                <a:cs typeface="Arial" panose="020B0604020202020204" pitchFamily="34" charset="0"/>
              </a:rPr>
              <a:t>Il Fondo Energia della Regione Emilia Romagna</a:t>
            </a:r>
            <a:endParaRPr lang="it-IT" b="1" dirty="0">
              <a:ea typeface="+mn-ea"/>
              <a:cs typeface="Arial" panose="020B0604020202020204" pitchFamily="34" charset="0"/>
            </a:endParaRPr>
          </a:p>
        </p:txBody>
      </p:sp>
      <p:sp>
        <p:nvSpPr>
          <p:cNvPr id="43011" name="Rettangolo 1"/>
          <p:cNvSpPr>
            <a:spLocks noChangeArrowheads="1"/>
          </p:cNvSpPr>
          <p:nvPr/>
        </p:nvSpPr>
        <p:spPr bwMode="auto">
          <a:xfrm>
            <a:off x="3419475" y="1989138"/>
            <a:ext cx="5616575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smtClean="0">
                <a:solidFill>
                  <a:srgbClr val="330000"/>
                </a:solidFill>
                <a:cs typeface="Arial" panose="020B0604020202020204" pitchFamily="34" charset="0"/>
              </a:rPr>
              <a:t>Il Fondo Energia è  un fondo rotativo di finanza agevolata  a compartecipazione privata finalizzato al finanziamento della green economy. </a:t>
            </a:r>
          </a:p>
          <a:p>
            <a:pPr algn="just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smtClean="0">
                <a:solidFill>
                  <a:srgbClr val="330000"/>
                </a:solidFill>
                <a:cs typeface="Arial" panose="020B0604020202020204" pitchFamily="34" charset="0"/>
              </a:rPr>
              <a:t>Il Fondo agevola gli investimenti destinati all’efficientamento energetico, alla produzione di energia da fonti rinnovabili e alla realizzazione di impianti tecnologici che consentano la riduzione dei consumi energetici da fonti tradizionali. </a:t>
            </a:r>
          </a:p>
        </p:txBody>
      </p:sp>
      <p:sp>
        <p:nvSpPr>
          <p:cNvPr id="43012" name="Rectangle 9"/>
          <p:cNvSpPr>
            <a:spLocks noChangeArrowheads="1"/>
          </p:cNvSpPr>
          <p:nvPr/>
        </p:nvSpPr>
        <p:spPr bwMode="auto">
          <a:xfrm>
            <a:off x="611188" y="1773238"/>
            <a:ext cx="2665412" cy="317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</a:pPr>
            <a:r>
              <a:rPr lang="it-IT" altLang="it-IT" sz="2000" b="1" smtClean="0">
                <a:solidFill>
                  <a:srgbClr val="330000"/>
                </a:solidFill>
                <a:cs typeface="Arial" panose="020B0604020202020204" pitchFamily="34" charset="0"/>
              </a:rPr>
              <a:t>24 MILIONI PER FINANZIARE I PROGETTI DI SOSTENIBILITA' ENERGETICA DELLE IMPRESE EMILIANO ROMAGNOLE IN GESTIONE ALL'RTI FIDINDUSTRIA – UNIFIDI</a:t>
            </a:r>
          </a:p>
        </p:txBody>
      </p:sp>
      <p:pic>
        <p:nvPicPr>
          <p:cNvPr id="43013" name="Picture 15" descr="Costruiamo insieme il futur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475" y="6270625"/>
            <a:ext cx="1871663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20663"/>
            <a:ext cx="287972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5" name="Picture 8" descr="Fidindustria Emilia-Romagna">
            <a:hlinkClick r:id="rId5" tooltip="Fidindustria Emilia-Romagna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5557838"/>
            <a:ext cx="539750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6" name="Picture 9" descr="Unifidi - Consorzio unitario di garanzia per le imprese">
            <a:hlinkClick r:id="rId7" tooltip="Unifidi - Consorzio unitario di garanzia per le imprese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588" y="5557838"/>
            <a:ext cx="492125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7" name="Picture 10" descr="Regione Emilia-Romagna">
            <a:hlinkClick r:id="rId9" tooltip="Regione Emilia-Romagna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5594350"/>
            <a:ext cx="719138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331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>
          <a:xfrm>
            <a:off x="3563938" y="188913"/>
            <a:ext cx="5122862" cy="1143000"/>
          </a:xfrm>
        </p:spPr>
        <p:txBody>
          <a:bodyPr/>
          <a:lstStyle/>
          <a:p>
            <a:pPr>
              <a:defRPr/>
            </a:pPr>
            <a:r>
              <a:rPr lang="it-IT" b="1" dirty="0" smtClean="0">
                <a:ea typeface="+mn-ea"/>
                <a:cs typeface="Arial" panose="020B0604020202020204" pitchFamily="34" charset="0"/>
              </a:rPr>
              <a:t>Il Fondo Energia della Regione Emilia Romagna</a:t>
            </a:r>
            <a:endParaRPr lang="it-IT" b="1" dirty="0">
              <a:ea typeface="+mn-ea"/>
              <a:cs typeface="Arial" panose="020B0604020202020204" pitchFamily="34" charset="0"/>
            </a:endParaRPr>
          </a:p>
        </p:txBody>
      </p:sp>
      <p:sp>
        <p:nvSpPr>
          <p:cNvPr id="45059" name="Rettangolo 1"/>
          <p:cNvSpPr>
            <a:spLocks noChangeArrowheads="1"/>
          </p:cNvSpPr>
          <p:nvPr/>
        </p:nvSpPr>
        <p:spPr bwMode="auto">
          <a:xfrm>
            <a:off x="3419475" y="1989138"/>
            <a:ext cx="5616575" cy="317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smtClean="0">
                <a:solidFill>
                  <a:srgbClr val="330000"/>
                </a:solidFill>
                <a:cs typeface="Arial" panose="020B0604020202020204" pitchFamily="34" charset="0"/>
              </a:rPr>
              <a:t>Approvato dalla  Regione Emilia-Romagna con Deliberazioni di Giunta n. 1419/2011 e n. 65/2012, il Fondo è dotato di un plafond di risorse pari a 9,5 milioni di euro, a valere  sull’Asse 3 del Por Fesr 2007-2013 “Qualificazione energetico-ambientale e sviluppo sostenibile” (Attività III.1.3) assegnato attraverso bando di gara.</a:t>
            </a:r>
          </a:p>
          <a:p>
            <a:pPr algn="just" eaLnBrk="0" hangingPunct="0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 smtClean="0">
              <a:solidFill>
                <a:srgbClr val="330000"/>
              </a:solidFill>
              <a:cs typeface="Arial" panose="020B0604020202020204" pitchFamily="34" charset="0"/>
            </a:endParaRPr>
          </a:p>
          <a:p>
            <a:pPr algn="just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smtClean="0">
                <a:solidFill>
                  <a:srgbClr val="330000"/>
                </a:solidFill>
                <a:cs typeface="Arial" panose="020B0604020202020204" pitchFamily="34" charset="0"/>
              </a:rPr>
              <a:t>Gestori del Fondo sono i confidi regionali Unifidi e Fidindustria Emilia Romagna, costituiti in ATI.</a:t>
            </a:r>
          </a:p>
        </p:txBody>
      </p:sp>
      <p:sp>
        <p:nvSpPr>
          <p:cNvPr id="45060" name="Rectangle 9"/>
          <p:cNvSpPr>
            <a:spLocks noChangeArrowheads="1"/>
          </p:cNvSpPr>
          <p:nvPr/>
        </p:nvSpPr>
        <p:spPr bwMode="auto">
          <a:xfrm>
            <a:off x="539750" y="2403475"/>
            <a:ext cx="28082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</a:pPr>
            <a:r>
              <a:rPr lang="it-IT" altLang="it-IT" sz="2000" b="1" smtClean="0">
                <a:solidFill>
                  <a:srgbClr val="330000"/>
                </a:solidFill>
                <a:cs typeface="Arial" panose="020B0604020202020204" pitchFamily="34" charset="0"/>
              </a:rPr>
              <a:t>- Fondi pubblici 9,5 ML</a:t>
            </a:r>
          </a:p>
          <a:p>
            <a:pPr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</a:pPr>
            <a:r>
              <a:rPr lang="it-IT" altLang="it-IT" sz="2000" b="1" smtClean="0">
                <a:solidFill>
                  <a:srgbClr val="330000"/>
                </a:solidFill>
                <a:cs typeface="Arial" panose="020B0604020202020204" pitchFamily="34" charset="0"/>
              </a:rPr>
              <a:t>- Fondi privati 14,25 ML</a:t>
            </a:r>
          </a:p>
          <a:p>
            <a:pPr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</a:pPr>
            <a:r>
              <a:rPr lang="it-IT" altLang="it-IT" sz="2000" b="1" smtClean="0">
                <a:solidFill>
                  <a:srgbClr val="330000"/>
                </a:solidFill>
                <a:cs typeface="Arial" panose="020B0604020202020204" pitchFamily="34" charset="0"/>
              </a:rPr>
              <a:t>- Totali fondi 23,75 ML</a:t>
            </a:r>
          </a:p>
        </p:txBody>
      </p:sp>
      <p:pic>
        <p:nvPicPr>
          <p:cNvPr id="45061" name="Picture 15" descr="Costruiamo insieme il futur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475" y="6270625"/>
            <a:ext cx="1871663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2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20663"/>
            <a:ext cx="287972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3" name="Picture 8" descr="Fidindustria Emilia-Romagna">
            <a:hlinkClick r:id="rId5" tooltip="Fidindustria Emilia-Romagna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5557838"/>
            <a:ext cx="539750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4" name="Picture 9" descr="Unifidi - Consorzio unitario di garanzia per le imprese">
            <a:hlinkClick r:id="rId7" tooltip="Unifidi - Consorzio unitario di garanzia per le imprese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588" y="5557838"/>
            <a:ext cx="492125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5" name="Picture 10" descr="Regione Emilia-Romagna">
            <a:hlinkClick r:id="rId9" tooltip="Regione Emilia-Romagna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5594350"/>
            <a:ext cx="719138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0274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>
          <a:xfrm>
            <a:off x="3492500" y="-90488"/>
            <a:ext cx="5122863" cy="1143001"/>
          </a:xfrm>
        </p:spPr>
        <p:txBody>
          <a:bodyPr/>
          <a:lstStyle/>
          <a:p>
            <a:pPr>
              <a:defRPr/>
            </a:pPr>
            <a:r>
              <a:rPr lang="it-IT" b="1" dirty="0">
                <a:ea typeface="+mn-ea"/>
                <a:cs typeface="Arial" panose="020B0604020202020204" pitchFamily="34" charset="0"/>
              </a:rPr>
              <a:t>Progetti ed Investimenti </a:t>
            </a:r>
          </a:p>
        </p:txBody>
      </p:sp>
      <p:pic>
        <p:nvPicPr>
          <p:cNvPr id="55299" name="Picture 15" descr="Costruiamo insieme il futur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475" y="6270625"/>
            <a:ext cx="1871663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0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20663"/>
            <a:ext cx="287972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1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981075"/>
            <a:ext cx="7137400" cy="501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412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>
          <a:xfrm>
            <a:off x="3563938" y="-26988"/>
            <a:ext cx="5122862" cy="1143001"/>
          </a:xfrm>
        </p:spPr>
        <p:txBody>
          <a:bodyPr/>
          <a:lstStyle/>
          <a:p>
            <a:pPr>
              <a:defRPr/>
            </a:pPr>
            <a:r>
              <a:rPr lang="it-IT" b="1" dirty="0">
                <a:ea typeface="+mn-ea"/>
                <a:cs typeface="Arial" panose="020B0604020202020204" pitchFamily="34" charset="0"/>
              </a:rPr>
              <a:t>Progetti ed Investimenti </a:t>
            </a:r>
          </a:p>
        </p:txBody>
      </p:sp>
      <p:pic>
        <p:nvPicPr>
          <p:cNvPr id="57347" name="Picture 15" descr="Costruiamo insieme il futur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475" y="6270625"/>
            <a:ext cx="1871663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8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20663"/>
            <a:ext cx="287972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9" name="Picture 8" descr="Fidindustria Emilia-Romagna">
            <a:hlinkClick r:id="rId5" tooltip="Fidindustria Emilia-Romagna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5557838"/>
            <a:ext cx="539750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0" name="Picture 9" descr="Unifidi - Consorzio unitario di garanzia per le imprese">
            <a:hlinkClick r:id="rId7" tooltip="Unifidi - Consorzio unitario di garanzia per le imprese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588" y="5557838"/>
            <a:ext cx="492125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1" name="Picture 10" descr="Regione Emilia-Romagna">
            <a:hlinkClick r:id="rId9" tooltip="Regione Emilia-Romagna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5594350"/>
            <a:ext cx="719138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2" name="Grafico 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50" y="981075"/>
            <a:ext cx="7269163" cy="512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837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Sottotitolo 2"/>
          <p:cNvSpPr>
            <a:spLocks noGrp="1"/>
          </p:cNvSpPr>
          <p:nvPr>
            <p:ph type="subTitle" idx="4294967295"/>
          </p:nvPr>
        </p:nvSpPr>
        <p:spPr>
          <a:xfrm>
            <a:off x="1084103" y="4774097"/>
            <a:ext cx="6912768" cy="504056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26988">
              <a:buNone/>
            </a:pPr>
            <a:r>
              <a:rPr lang="it-IT" sz="1800" b="1" i="1" dirty="0">
                <a:solidFill>
                  <a:srgbClr val="00206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Progetto </a:t>
            </a:r>
            <a:r>
              <a:rPr lang="it-IT" sz="1800" b="1" i="1" dirty="0" smtClean="0">
                <a:solidFill>
                  <a:srgbClr val="00206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MARTE/IEE/13/465</a:t>
            </a:r>
            <a:endParaRPr lang="it-IT" sz="1800" b="1" i="1" dirty="0" smtClean="0">
              <a:solidFill>
                <a:srgbClr val="002060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8" name="Immagine 7" descr="co-funded-iee-horiz_e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69709" y="404664"/>
            <a:ext cx="2769908" cy="576064"/>
          </a:xfrm>
          <a:prstGeom prst="rect">
            <a:avLst/>
          </a:prstGeom>
        </p:spPr>
      </p:pic>
      <p:pic>
        <p:nvPicPr>
          <p:cNvPr id="9" name="Immagine 8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1268760"/>
            <a:ext cx="3816424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olo 10"/>
          <p:cNvSpPr>
            <a:spLocks noGrp="1"/>
          </p:cNvSpPr>
          <p:nvPr>
            <p:ph type="ctrTitle" idx="4294967295"/>
          </p:nvPr>
        </p:nvSpPr>
        <p:spPr>
          <a:xfrm>
            <a:off x="1118336" y="3760441"/>
            <a:ext cx="6984776" cy="774576"/>
          </a:xfrm>
        </p:spPr>
        <p:txBody>
          <a:bodyPr>
            <a:normAutofit fontScale="90000"/>
          </a:bodyPr>
          <a:lstStyle/>
          <a:p>
            <a:r>
              <a:rPr lang="it-IT" sz="2000" i="1" dirty="0" smtClean="0">
                <a:solidFill>
                  <a:srgbClr val="002060"/>
                </a:solidFill>
              </a:rPr>
              <a:t>Modelli di finanziamento innovativi per investimenti nell’efficienza energetica nelle strutture sanitarie</a:t>
            </a:r>
            <a:br>
              <a:rPr lang="it-IT" sz="2000" i="1" dirty="0" smtClean="0">
                <a:solidFill>
                  <a:srgbClr val="002060"/>
                </a:solidFill>
              </a:rPr>
            </a:br>
            <a:endParaRPr lang="it-IT" sz="1600" dirty="0"/>
          </a:p>
        </p:txBody>
      </p:sp>
      <p:pic>
        <p:nvPicPr>
          <p:cNvPr id="15" name="Immagine 14" descr="LogoASU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95736" y="6165304"/>
            <a:ext cx="1296144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Immagine 15" descr="logo AESS sf trasp_410kb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3928" y="6165304"/>
            <a:ext cx="1440160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Immagine 16" descr="LOGO_UNIVPM_390x154px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96136" y="6093296"/>
            <a:ext cx="1192148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Immagine 17" descr="siais-02_logo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08304" y="6165304"/>
            <a:ext cx="1181100" cy="312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Immagine 6" descr="regione marche logo.jp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7544" y="6134425"/>
            <a:ext cx="1415331" cy="606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4813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numero diapositiva 12"/>
          <p:cNvSpPr>
            <a:spLocks noGrp="1"/>
          </p:cNvSpPr>
          <p:nvPr>
            <p:ph type="sldNum" sz="quarter" idx="12"/>
          </p:nvPr>
        </p:nvSpPr>
        <p:spPr>
          <a:xfrm>
            <a:off x="6902450" y="6356350"/>
            <a:ext cx="2133600" cy="365125"/>
          </a:xfrm>
        </p:spPr>
        <p:txBody>
          <a:bodyPr/>
          <a:lstStyle/>
          <a:p>
            <a:pPr>
              <a:defRPr/>
            </a:pPr>
            <a:fld id="{0EC8597E-7EAC-4DAC-AB76-16A94967A1C4}" type="slidenum">
              <a:rPr lang="it-IT"/>
              <a:pPr>
                <a:defRPr/>
              </a:pPr>
              <a:t>3</a:t>
            </a:fld>
            <a:endParaRPr lang="it-IT" dirty="0"/>
          </a:p>
        </p:txBody>
      </p:sp>
      <p:pic>
        <p:nvPicPr>
          <p:cNvPr id="1638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92538" y="869950"/>
            <a:ext cx="4106862" cy="580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CasellaDiTesto 13"/>
          <p:cNvSpPr txBox="1">
            <a:spLocks noChangeArrowheads="1"/>
          </p:cNvSpPr>
          <p:nvPr/>
        </p:nvSpPr>
        <p:spPr bwMode="auto">
          <a:xfrm>
            <a:off x="1619250" y="115888"/>
            <a:ext cx="65516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800" b="1">
                <a:solidFill>
                  <a:srgbClr val="0070C0"/>
                </a:solidFill>
                <a:latin typeface="Calibri" pitchFamily="34" charset="0"/>
                <a:cs typeface="Arial" charset="0"/>
              </a:rPr>
              <a:t>Supporto di AESS per lo sviluppo dei SEAP</a:t>
            </a:r>
          </a:p>
        </p:txBody>
      </p:sp>
      <p:pic>
        <p:nvPicPr>
          <p:cNvPr id="16389" name="Picture 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9388" y="1268413"/>
            <a:ext cx="4067175" cy="203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11" descr="Covenant of Mayors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524750" y="4292600"/>
            <a:ext cx="12192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1" name="CasellaDiTesto 22"/>
          <p:cNvSpPr txBox="1">
            <a:spLocks noChangeArrowheads="1"/>
          </p:cNvSpPr>
          <p:nvPr/>
        </p:nvSpPr>
        <p:spPr bwMode="auto">
          <a:xfrm>
            <a:off x="547688" y="3616325"/>
            <a:ext cx="2952750" cy="229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it-IT" sz="1600" b="1">
                <a:solidFill>
                  <a:srgbClr val="0070C0"/>
                </a:solidFill>
                <a:latin typeface="Calibri" pitchFamily="34" charset="0"/>
                <a:cs typeface="Arial" charset="0"/>
              </a:rPr>
              <a:t>40</a:t>
            </a:r>
            <a:r>
              <a:rPr lang="it-IT" sz="1600">
                <a:solidFill>
                  <a:srgbClr val="0070C0"/>
                </a:solidFill>
                <a:latin typeface="Calibri" pitchFamily="34" charset="0"/>
                <a:cs typeface="Arial" charset="0"/>
              </a:rPr>
              <a:t>  Comuni Modenesi  hanno firmato il Patto dei Sindaci;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it-IT" sz="1600" b="1">
                <a:solidFill>
                  <a:srgbClr val="0070C0"/>
                </a:solidFill>
                <a:latin typeface="Calibri" pitchFamily="34" charset="0"/>
                <a:cs typeface="Arial" charset="0"/>
              </a:rPr>
              <a:t>16</a:t>
            </a:r>
            <a:r>
              <a:rPr lang="it-IT" sz="1600">
                <a:solidFill>
                  <a:srgbClr val="0070C0"/>
                </a:solidFill>
                <a:latin typeface="Calibri" pitchFamily="34" charset="0"/>
                <a:cs typeface="Arial" charset="0"/>
              </a:rPr>
              <a:t> hanno un SEAP approvato;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it-IT" sz="1600" b="1">
                <a:solidFill>
                  <a:srgbClr val="0070C0"/>
                </a:solidFill>
                <a:latin typeface="Calibri" pitchFamily="34" charset="0"/>
                <a:cs typeface="Arial" charset="0"/>
              </a:rPr>
              <a:t>5</a:t>
            </a:r>
            <a:r>
              <a:rPr lang="it-IT" sz="1600">
                <a:solidFill>
                  <a:srgbClr val="0070C0"/>
                </a:solidFill>
                <a:latin typeface="Calibri" pitchFamily="34" charset="0"/>
                <a:cs typeface="Arial" charset="0"/>
              </a:rPr>
              <a:t> hanno un SEAP in avanzamento;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it-IT" sz="1600" b="1">
                <a:solidFill>
                  <a:srgbClr val="0070C0"/>
                </a:solidFill>
                <a:latin typeface="Calibri" pitchFamily="34" charset="0"/>
                <a:cs typeface="Arial" charset="0"/>
              </a:rPr>
              <a:t>19</a:t>
            </a:r>
            <a:r>
              <a:rPr lang="it-IT" sz="1600">
                <a:solidFill>
                  <a:srgbClr val="0070C0"/>
                </a:solidFill>
                <a:latin typeface="Calibri" pitchFamily="34" charset="0"/>
                <a:cs typeface="Arial" charset="0"/>
              </a:rPr>
              <a:t> hanno ottenuto il finanziamento regioanale per predisporlo.</a:t>
            </a:r>
          </a:p>
          <a:p>
            <a:pPr marL="285750" indent="-285750">
              <a:buFont typeface="Wingdings" pitchFamily="2" charset="2"/>
              <a:buNone/>
            </a:pPr>
            <a:endParaRPr lang="it-IT" sz="1600" b="1">
              <a:solidFill>
                <a:srgbClr val="0070C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16392" name="CasellaDiTesto 13"/>
          <p:cNvSpPr txBox="1">
            <a:spLocks noChangeArrowheads="1"/>
          </p:cNvSpPr>
          <p:nvPr/>
        </p:nvSpPr>
        <p:spPr bwMode="auto">
          <a:xfrm>
            <a:off x="1692275" y="549275"/>
            <a:ext cx="97932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 b="1">
                <a:solidFill>
                  <a:srgbClr val="0070C0"/>
                </a:solidFill>
                <a:latin typeface="Calibri" pitchFamily="34" charset="0"/>
                <a:cs typeface="Arial" charset="0"/>
              </a:rPr>
              <a:t>(PIANI D’AZIONE PER L’ENERGIA SOSTENIBILE)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1C1FB0-8B6F-429B-B732-00240BD587CE}" type="slidenum">
              <a:rPr lang="it-IT" smtClean="0">
                <a:solidFill>
                  <a:srgbClr val="1F497D"/>
                </a:solidFill>
              </a:rPr>
              <a:pPr>
                <a:defRPr/>
              </a:pPr>
              <a:t>30</a:t>
            </a:fld>
            <a:endParaRPr lang="it-IT">
              <a:solidFill>
                <a:srgbClr val="1F497D"/>
              </a:solidFill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- MARTE </a:t>
            </a:r>
            <a:r>
              <a:rPr lang="it-IT" dirty="0"/>
              <a:t>è un progetto europeo finanziato dal programma </a:t>
            </a:r>
            <a:r>
              <a:rPr lang="it-IT" dirty="0" err="1"/>
              <a:t>Intelligent</a:t>
            </a:r>
            <a:r>
              <a:rPr lang="it-IT" dirty="0"/>
              <a:t> Energy Europe - IEE, nella sezione MLEI PDA (</a:t>
            </a:r>
            <a:r>
              <a:rPr lang="it-IT" dirty="0" err="1"/>
              <a:t>Mobilising</a:t>
            </a:r>
            <a:r>
              <a:rPr lang="it-IT" dirty="0"/>
              <a:t> Local Energy Investments - Project Development Assistance) finalizzata a mobilitare investimenti nel settore energetico a livello locale, dando assistenza allo sviluppo del progetto.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 </a:t>
            </a:r>
            <a:r>
              <a:rPr lang="it-IT" dirty="0" smtClean="0"/>
              <a:t>- MARTE</a:t>
            </a:r>
            <a:r>
              <a:rPr lang="it-IT" dirty="0"/>
              <a:t>, come altri progetti europei di PDA, si sviluppa a livello regionale lanciando investimenti per l’ efficienza energetica attraverso strategie innovatrici di finanziamento. Promuove contratti sul modello EPC Energy Performance </a:t>
            </a:r>
            <a:r>
              <a:rPr lang="it-IT" dirty="0" err="1"/>
              <a:t>Contracts</a:t>
            </a:r>
            <a:r>
              <a:rPr lang="it-IT" dirty="0"/>
              <a:t> (Contratti di rendimento energetico) mobilitando circa 15,5 milioni di Euro di investimenti in edifici sanitari per l’</a:t>
            </a:r>
            <a:r>
              <a:rPr lang="it-IT" dirty="0" err="1"/>
              <a:t>efficientamento</a:t>
            </a:r>
            <a:r>
              <a:rPr lang="it-IT" dirty="0"/>
              <a:t> energetico.</a:t>
            </a:r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/>
              <a:t> </a:t>
            </a:r>
            <a:r>
              <a:rPr lang="it-IT" dirty="0">
                <a:hlinkClick r:id="rId2"/>
              </a:rPr>
              <a:t>http://www.marteproject.eu/</a:t>
            </a:r>
            <a:r>
              <a:rPr lang="it-IT" dirty="0"/>
              <a:t> </a:t>
            </a:r>
          </a:p>
        </p:txBody>
      </p:sp>
      <p:sp>
        <p:nvSpPr>
          <p:cNvPr id="18" name="Rectangle 29"/>
          <p:cNvSpPr>
            <a:spLocks noChangeArrowheads="1"/>
          </p:cNvSpPr>
          <p:nvPr/>
        </p:nvSpPr>
        <p:spPr bwMode="auto">
          <a:xfrm>
            <a:off x="141636" y="764704"/>
            <a:ext cx="8934534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5289033" y="6407860"/>
            <a:ext cx="1008112" cy="241002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902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1C1FB0-8B6F-429B-B732-00240BD587CE}" type="slidenum">
              <a:rPr lang="it-IT" smtClean="0">
                <a:solidFill>
                  <a:srgbClr val="1F497D"/>
                </a:solidFill>
              </a:rPr>
              <a:pPr>
                <a:defRPr/>
              </a:pPr>
              <a:t>31</a:t>
            </a:fld>
            <a:endParaRPr lang="it-IT">
              <a:solidFill>
                <a:srgbClr val="1F497D"/>
              </a:solidFill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it-IT" dirty="0" smtClean="0"/>
              <a:t>- Nel </a:t>
            </a:r>
            <a:r>
              <a:rPr lang="it-IT" dirty="0"/>
              <a:t>quadro del progetto MARTE e dei Fondi strutturali per il periodo di programmazione 2014-2020, la Regione Marche istituirà un Fondo Energia, fondo rotativo che interesserà diversi settori tra cui quello per l’</a:t>
            </a:r>
            <a:r>
              <a:rPr lang="it-IT" dirty="0" err="1"/>
              <a:t>efficientamento</a:t>
            </a:r>
            <a:r>
              <a:rPr lang="it-IT" dirty="0"/>
              <a:t> energetico degli edifici.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- Il </a:t>
            </a:r>
            <a:r>
              <a:rPr lang="it-IT" dirty="0"/>
              <a:t>partenariato di MARTE è composto da 5 organizzazioni: Regione Marche, ASUR (Azienda Sanitaria Regionale, IT), AESS (Agenzia per l'Energia di Modena, IT), UNIVPM Università Politecnica delle Marche (Ancona, IT), SIAIS Associazione nazionale senza scopo di lucro per l'architettura e ingegneria nel settore della sanità (IT).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 La durata di MARTE è di 32 mesi, da marzo 2014 fino ad ottobre 2016.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 </a:t>
            </a:r>
          </a:p>
        </p:txBody>
      </p:sp>
      <p:sp>
        <p:nvSpPr>
          <p:cNvPr id="18" name="Rectangle 29"/>
          <p:cNvSpPr>
            <a:spLocks noChangeArrowheads="1"/>
          </p:cNvSpPr>
          <p:nvPr/>
        </p:nvSpPr>
        <p:spPr bwMode="auto">
          <a:xfrm>
            <a:off x="141636" y="764704"/>
            <a:ext cx="8934534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5289033" y="6407860"/>
            <a:ext cx="1008112" cy="241002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59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1C1FB0-8B6F-429B-B732-00240BD587CE}" type="slidenum">
              <a:rPr lang="it-IT" smtClean="0">
                <a:solidFill>
                  <a:srgbClr val="1F497D"/>
                </a:solidFill>
              </a:rPr>
              <a:pPr>
                <a:defRPr/>
              </a:pPr>
              <a:t>32</a:t>
            </a:fld>
            <a:endParaRPr lang="it-IT">
              <a:solidFill>
                <a:srgbClr val="1F497D"/>
              </a:solidFill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sz="quarter" idx="1"/>
          </p:nvPr>
        </p:nvSpPr>
        <p:spPr>
          <a:xfrm>
            <a:off x="491641" y="1219418"/>
            <a:ext cx="8229600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200" dirty="0"/>
              <a:t>Sono stati previsti due tipi di investimenti, a seconda del tipo di edificio sanitario: </a:t>
            </a:r>
          </a:p>
          <a:p>
            <a:r>
              <a:rPr lang="it-IT" sz="2200" u="sng" dirty="0"/>
              <a:t>Riqualificazione energetica degli ospedali</a:t>
            </a:r>
            <a:r>
              <a:rPr lang="it-IT" sz="2200" dirty="0"/>
              <a:t>: per i 3 ospedali di Urbino, San Benedetto del Tronto e Pergola saranno attuate strategie di alta efficienza energetica per edifici passivi e il ricorso alle energie </a:t>
            </a:r>
            <a:r>
              <a:rPr lang="it-IT" sz="2200" dirty="0" smtClean="0"/>
              <a:t>rinnovabili: </a:t>
            </a:r>
            <a:endParaRPr lang="it-IT" sz="2200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18" name="Rectangle 29"/>
          <p:cNvSpPr>
            <a:spLocks noChangeArrowheads="1"/>
          </p:cNvSpPr>
          <p:nvPr/>
        </p:nvSpPr>
        <p:spPr bwMode="auto">
          <a:xfrm>
            <a:off x="141636" y="764704"/>
            <a:ext cx="8934534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5289033" y="6407860"/>
            <a:ext cx="1008112" cy="241002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black"/>
              </a:solidFill>
            </a:endParaRPr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/>
          </p:nvPr>
        </p:nvGraphicFramePr>
        <p:xfrm>
          <a:off x="504378" y="4869160"/>
          <a:ext cx="8229600" cy="1737360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effectLst/>
                        </a:rPr>
                        <a:t>San Benedetto del Tronto </a:t>
                      </a:r>
                      <a:endParaRPr lang="it-IT" dirty="0" smtClean="0">
                        <a:effectLst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ISOLAMENTO PARETE PERIMETRALI E COPERTURE, INFISSI E ISOLAMENTO CASSONETTI,  SOSTITUZIONE GENERATORE + REGOLAZIONE+ IMPIANTO DI DISTRIBUZIONE ED EMISSIONE</a:t>
                      </a:r>
                    </a:p>
                    <a:p>
                      <a:pPr algn="ctr"/>
                      <a:endParaRPr lang="it-IT" dirty="0"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effectLst/>
                        </a:rPr>
                        <a:t>Urbino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ISOLAMENTO PARETE PERIMETRALI E COPERTURE, INFISSI E ISOLAMENTO CASSONETTI,  COGENERAZIONE</a:t>
                      </a:r>
                    </a:p>
                    <a:p>
                      <a:pPr algn="ctr"/>
                      <a:endParaRPr lang="it-IT" dirty="0"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effectLst/>
                        </a:rPr>
                        <a:t>Pergola</a:t>
                      </a:r>
                    </a:p>
                    <a:p>
                      <a:pPr algn="ctr"/>
                      <a:r>
                        <a:rPr kumimoji="0" lang="it-IT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ISOLAMENTO PARETE PERIMETRALI E COPERTURE, INFISSI E ISOLAMENTO CASSONETTI,  SOSTITUZIONE GENERATORE + REGOLAZIONE+ IMPIANTO DI DISTRIBUZIONE ED EMISSIONE</a:t>
                      </a:r>
                      <a:endParaRPr kumimoji="0" lang="it-IT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033" name="Picture 9" descr="http://www.marteproject.eu/portals/1/pergol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4685" y="3356992"/>
            <a:ext cx="1830070" cy="1369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7" descr="http://www.marteproject.eu/portals/1/sb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399" y="3384758"/>
            <a:ext cx="2015342" cy="1341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http://www.marteproject.eu/portals/1/urbin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571" y="3502447"/>
            <a:ext cx="2777748" cy="122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6382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1C1FB0-8B6F-429B-B732-00240BD587CE}" type="slidenum">
              <a:rPr lang="it-IT" smtClean="0">
                <a:solidFill>
                  <a:srgbClr val="1F497D"/>
                </a:solidFill>
              </a:rPr>
              <a:pPr>
                <a:defRPr/>
              </a:pPr>
              <a:t>33</a:t>
            </a:fld>
            <a:endParaRPr lang="it-IT">
              <a:solidFill>
                <a:srgbClr val="1F497D"/>
              </a:solidFill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sz="quarter" idx="1"/>
          </p:nvPr>
        </p:nvSpPr>
        <p:spPr>
          <a:xfrm>
            <a:off x="491641" y="1219418"/>
            <a:ext cx="8229600" cy="4937760"/>
          </a:xfrm>
        </p:spPr>
        <p:txBody>
          <a:bodyPr>
            <a:normAutofit/>
          </a:bodyPr>
          <a:lstStyle/>
          <a:p>
            <a:r>
              <a:rPr lang="it-IT" sz="2200" u="sng" smtClean="0"/>
              <a:t>Poliambulatori</a:t>
            </a:r>
            <a:r>
              <a:rPr lang="it-IT" sz="2200" smtClean="0"/>
              <a:t>:i </a:t>
            </a:r>
            <a:r>
              <a:rPr lang="it-IT" sz="2200" dirty="0"/>
              <a:t>2 edifici di San Elpidio a Mare e Petritoli saranno riqualificati principalmente per mezzo di tecnologie attive ed intelligenti</a:t>
            </a:r>
            <a:r>
              <a:rPr lang="it-IT" dirty="0"/>
              <a:t>.</a:t>
            </a:r>
          </a:p>
        </p:txBody>
      </p:sp>
      <p:sp>
        <p:nvSpPr>
          <p:cNvPr id="18" name="Rectangle 29"/>
          <p:cNvSpPr>
            <a:spLocks noChangeArrowheads="1"/>
          </p:cNvSpPr>
          <p:nvPr/>
        </p:nvSpPr>
        <p:spPr bwMode="auto">
          <a:xfrm>
            <a:off x="141636" y="764704"/>
            <a:ext cx="8934534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5289033" y="6407860"/>
            <a:ext cx="1008112" cy="241002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black"/>
              </a:solidFill>
            </a:endParaRPr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/>
          </p:nvPr>
        </p:nvGraphicFramePr>
        <p:xfrm>
          <a:off x="517114" y="4640245"/>
          <a:ext cx="7581308" cy="1414393"/>
        </p:xfrm>
        <a:graphic>
          <a:graphicData uri="http://schemas.openxmlformats.org/drawingml/2006/table">
            <a:tbl>
              <a:tblPr/>
              <a:tblGrid>
                <a:gridCol w="3790654"/>
                <a:gridCol w="3790654"/>
              </a:tblGrid>
              <a:tr h="499993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9993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effectLst/>
                        </a:rPr>
                        <a:t>Sant'Elpidio a </a:t>
                      </a:r>
                      <a:r>
                        <a:rPr lang="it-IT" dirty="0" smtClean="0">
                          <a:effectLst/>
                        </a:rPr>
                        <a:t>Mare</a:t>
                      </a:r>
                    </a:p>
                    <a:p>
                      <a:pPr algn="ctr"/>
                      <a:r>
                        <a:rPr kumimoji="0" lang="it-IT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CONDOTTA A.C.S. TRA C.T. E SOTTO-CENTRALE, SOLARE TERMICO, REGOLAZIONE, INFISSI (PARZIALE), IMPIANTO DI ILLUMINAZIONE</a:t>
                      </a:r>
                      <a:endParaRPr kumimoji="0" lang="it-IT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effectLst/>
                        </a:rPr>
                        <a:t>Petritoli</a:t>
                      </a:r>
                    </a:p>
                    <a:p>
                      <a:pPr algn="ctr"/>
                      <a:r>
                        <a:rPr lang="it-IT" sz="1200" dirty="0" smtClean="0">
                          <a:effectLst/>
                        </a:rPr>
                        <a:t>ISOLAMENTO SOTTOTETTO, SOLARE TERMICO, SOSTITUZIONE GENERATORE + REGOLAZIONE, INFISSI, IMPIANTO DI ILLUMINAZIONE</a:t>
                      </a:r>
                      <a:endParaRPr lang="it-IT" sz="1200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049" name="Picture 1" descr="http://www.marteproject.eu/portals/1/se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754623"/>
            <a:ext cx="2552180" cy="1907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www.marteproject.eu/portals/1/petritol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996952"/>
            <a:ext cx="3037049" cy="1643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681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1C1FB0-8B6F-429B-B732-00240BD587CE}" type="slidenum">
              <a:rPr lang="it-IT" smtClean="0">
                <a:solidFill>
                  <a:srgbClr val="1F497D"/>
                </a:solidFill>
              </a:rPr>
              <a:pPr>
                <a:defRPr/>
              </a:pPr>
              <a:t>34</a:t>
            </a:fld>
            <a:endParaRPr lang="it-IT">
              <a:solidFill>
                <a:srgbClr val="1F497D"/>
              </a:solidFill>
            </a:endParaRPr>
          </a:p>
        </p:txBody>
      </p:sp>
      <p:sp>
        <p:nvSpPr>
          <p:cNvPr id="18" name="Rectangle 29"/>
          <p:cNvSpPr>
            <a:spLocks noChangeArrowheads="1"/>
          </p:cNvSpPr>
          <p:nvPr/>
        </p:nvSpPr>
        <p:spPr bwMode="auto">
          <a:xfrm>
            <a:off x="141636" y="764704"/>
            <a:ext cx="8934534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30" name="AutoShape 27"/>
          <p:cNvSpPr>
            <a:spLocks noChangeArrowheads="1"/>
          </p:cNvSpPr>
          <p:nvPr/>
        </p:nvSpPr>
        <p:spPr bwMode="auto">
          <a:xfrm>
            <a:off x="4932040" y="2516854"/>
            <a:ext cx="3298416" cy="608589"/>
          </a:xfrm>
          <a:prstGeom prst="flowChartProcess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it-IT" altLang="it-IT">
                <a:solidFill>
                  <a:prstClr val="black"/>
                </a:solidFill>
              </a:rPr>
              <a:t>Ente Pubblico</a:t>
            </a:r>
          </a:p>
        </p:txBody>
      </p:sp>
      <p:sp>
        <p:nvSpPr>
          <p:cNvPr id="31" name="AutoShape 26"/>
          <p:cNvSpPr>
            <a:spLocks noChangeArrowheads="1"/>
          </p:cNvSpPr>
          <p:nvPr/>
        </p:nvSpPr>
        <p:spPr bwMode="auto">
          <a:xfrm>
            <a:off x="945545" y="2492896"/>
            <a:ext cx="3296605" cy="1144058"/>
          </a:xfrm>
          <a:prstGeom prst="flowChartProcess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it-IT" altLang="it-IT" dirty="0" smtClean="0">
                <a:solidFill>
                  <a:prstClr val="black"/>
                </a:solidFill>
              </a:rPr>
              <a:t>(</a:t>
            </a:r>
            <a:r>
              <a:rPr lang="it-IT" altLang="it-IT" b="1" dirty="0" smtClean="0">
                <a:solidFill>
                  <a:prstClr val="black"/>
                </a:solidFill>
              </a:rPr>
              <a:t>E</a:t>
            </a:r>
            <a:r>
              <a:rPr lang="it-IT" altLang="it-IT" dirty="0" smtClean="0">
                <a:solidFill>
                  <a:prstClr val="black"/>
                </a:solidFill>
              </a:rPr>
              <a:t>nergy </a:t>
            </a:r>
            <a:r>
              <a:rPr lang="it-IT" altLang="it-IT" b="1" dirty="0" smtClean="0">
                <a:solidFill>
                  <a:prstClr val="black"/>
                </a:solidFill>
              </a:rPr>
              <a:t>P</a:t>
            </a:r>
            <a:r>
              <a:rPr lang="it-IT" altLang="it-IT" dirty="0" smtClean="0">
                <a:solidFill>
                  <a:prstClr val="black"/>
                </a:solidFill>
              </a:rPr>
              <a:t>erformance </a:t>
            </a:r>
            <a:r>
              <a:rPr lang="it-IT" altLang="it-IT" b="1" dirty="0" err="1" smtClean="0">
                <a:solidFill>
                  <a:prstClr val="black"/>
                </a:solidFill>
              </a:rPr>
              <a:t>C</a:t>
            </a:r>
            <a:r>
              <a:rPr lang="it-IT" altLang="it-IT" dirty="0" err="1" smtClean="0">
                <a:solidFill>
                  <a:prstClr val="black"/>
                </a:solidFill>
              </a:rPr>
              <a:t>ontract</a:t>
            </a:r>
            <a:r>
              <a:rPr lang="it-IT" altLang="it-IT" dirty="0" smtClean="0">
                <a:solidFill>
                  <a:prstClr val="black"/>
                </a:solidFill>
              </a:rPr>
              <a:t>)</a:t>
            </a:r>
          </a:p>
          <a:p>
            <a:pPr algn="ctr"/>
            <a:r>
              <a:rPr lang="it-IT" altLang="it-IT" dirty="0" smtClean="0">
                <a:solidFill>
                  <a:prstClr val="black"/>
                </a:solidFill>
              </a:rPr>
              <a:t>Contratto </a:t>
            </a:r>
            <a:r>
              <a:rPr lang="it-IT" altLang="it-IT" dirty="0">
                <a:solidFill>
                  <a:prstClr val="black"/>
                </a:solidFill>
              </a:rPr>
              <a:t>di rendimento </a:t>
            </a:r>
            <a:r>
              <a:rPr lang="it-IT" altLang="it-IT" dirty="0" smtClean="0">
                <a:solidFill>
                  <a:prstClr val="black"/>
                </a:solidFill>
              </a:rPr>
              <a:t>energetico</a:t>
            </a:r>
            <a:endParaRPr lang="it-IT" altLang="it-IT" dirty="0">
              <a:solidFill>
                <a:prstClr val="black"/>
              </a:solidFill>
            </a:endParaRPr>
          </a:p>
        </p:txBody>
      </p:sp>
      <p:sp>
        <p:nvSpPr>
          <p:cNvPr id="32" name="AutoShape 23"/>
          <p:cNvSpPr>
            <a:spLocks noChangeArrowheads="1"/>
          </p:cNvSpPr>
          <p:nvPr/>
        </p:nvSpPr>
        <p:spPr bwMode="auto">
          <a:xfrm>
            <a:off x="2339752" y="5069531"/>
            <a:ext cx="4952153" cy="606848"/>
          </a:xfrm>
          <a:prstGeom prst="flowChartProcess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altLang="it-IT" dirty="0" smtClean="0">
              <a:solidFill>
                <a:prstClr val="black"/>
              </a:solidFill>
            </a:endParaRPr>
          </a:p>
          <a:p>
            <a:pPr algn="ctr"/>
            <a:r>
              <a:rPr lang="it-IT" altLang="it-IT" dirty="0" smtClean="0">
                <a:solidFill>
                  <a:prstClr val="black"/>
                </a:solidFill>
              </a:rPr>
              <a:t>D. </a:t>
            </a:r>
            <a:r>
              <a:rPr lang="it-IT" altLang="it-IT" dirty="0" err="1" smtClean="0">
                <a:solidFill>
                  <a:prstClr val="black"/>
                </a:solidFill>
              </a:rPr>
              <a:t>Lgs</a:t>
            </a:r>
            <a:r>
              <a:rPr lang="it-IT" altLang="it-IT" dirty="0">
                <a:solidFill>
                  <a:prstClr val="black"/>
                </a:solidFill>
              </a:rPr>
              <a:t>. 30 Maggio 2008 n.115</a:t>
            </a:r>
          </a:p>
          <a:p>
            <a:pPr algn="ctr"/>
            <a:endParaRPr lang="it-IT" altLang="it-IT" dirty="0">
              <a:solidFill>
                <a:prstClr val="black"/>
              </a:solidFill>
            </a:endParaRPr>
          </a:p>
        </p:txBody>
      </p:sp>
      <p:cxnSp>
        <p:nvCxnSpPr>
          <p:cNvPr id="34" name="Connettore 4 33"/>
          <p:cNvCxnSpPr>
            <a:stCxn id="31" idx="2"/>
            <a:endCxn id="32" idx="0"/>
          </p:cNvCxnSpPr>
          <p:nvPr/>
        </p:nvCxnSpPr>
        <p:spPr>
          <a:xfrm rot="16200000" flipH="1">
            <a:off x="2988550" y="3242251"/>
            <a:ext cx="1432577" cy="2221981"/>
          </a:xfrm>
          <a:prstGeom prst="bentConnector3">
            <a:avLst/>
          </a:prstGeom>
          <a:ln w="63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4 36"/>
          <p:cNvCxnSpPr>
            <a:stCxn id="30" idx="2"/>
            <a:endCxn id="32" idx="0"/>
          </p:cNvCxnSpPr>
          <p:nvPr/>
        </p:nvCxnSpPr>
        <p:spPr>
          <a:xfrm rot="5400000">
            <a:off x="4726495" y="3214778"/>
            <a:ext cx="1944088" cy="1765419"/>
          </a:xfrm>
          <a:prstGeom prst="bentConnector3">
            <a:avLst/>
          </a:prstGeom>
          <a:ln w="63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tangolo 8"/>
          <p:cNvSpPr/>
          <p:nvPr/>
        </p:nvSpPr>
        <p:spPr>
          <a:xfrm>
            <a:off x="5289033" y="6407860"/>
            <a:ext cx="1008112" cy="241002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black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1532705" y="1298274"/>
            <a:ext cx="5763629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900" dirty="0" smtClean="0">
                <a:solidFill>
                  <a:srgbClr val="000066"/>
                </a:solidFill>
                <a:latin typeface="Calibri"/>
                <a:ea typeface="MS PGothic" panose="020B0600070205080204" pitchFamily="34" charset="-128"/>
              </a:rPr>
              <a:t>La gara Energy Performance </a:t>
            </a:r>
            <a:r>
              <a:rPr lang="it-IT" sz="2900" dirty="0" err="1" smtClean="0">
                <a:solidFill>
                  <a:srgbClr val="000066"/>
                </a:solidFill>
                <a:latin typeface="Calibri"/>
                <a:ea typeface="MS PGothic" panose="020B0600070205080204" pitchFamily="34" charset="-128"/>
              </a:rPr>
              <a:t>Contract</a:t>
            </a:r>
            <a:endParaRPr lang="it-IT" sz="2900" dirty="0">
              <a:solidFill>
                <a:srgbClr val="000066"/>
              </a:solidFill>
              <a:latin typeface="Calibri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1922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>
          <a:xfrm>
            <a:off x="612648" y="6663640"/>
            <a:ext cx="1981200" cy="365760"/>
          </a:xfrm>
        </p:spPr>
        <p:txBody>
          <a:bodyPr/>
          <a:lstStyle/>
          <a:p>
            <a:pPr>
              <a:defRPr/>
            </a:pPr>
            <a:fld id="{4F1C1FB0-8B6F-429B-B732-00240BD587CE}" type="slidenum">
              <a:rPr lang="it-IT" smtClean="0">
                <a:solidFill>
                  <a:srgbClr val="1F497D"/>
                </a:solidFill>
              </a:rPr>
              <a:pPr>
                <a:defRPr/>
              </a:pPr>
              <a:t>35</a:t>
            </a:fld>
            <a:endParaRPr lang="it-IT">
              <a:solidFill>
                <a:srgbClr val="1F497D"/>
              </a:solidFill>
            </a:endParaRPr>
          </a:p>
        </p:txBody>
      </p:sp>
      <p:sp>
        <p:nvSpPr>
          <p:cNvPr id="18" name="Rectangle 29"/>
          <p:cNvSpPr>
            <a:spLocks noChangeArrowheads="1"/>
          </p:cNvSpPr>
          <p:nvPr/>
        </p:nvSpPr>
        <p:spPr bwMode="auto">
          <a:xfrm>
            <a:off x="141636" y="764704"/>
            <a:ext cx="8934534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2" name="Rectangle 16"/>
          <p:cNvSpPr>
            <a:spLocks noChangeArrowheads="1"/>
          </p:cNvSpPr>
          <p:nvPr/>
        </p:nvSpPr>
        <p:spPr bwMode="auto">
          <a:xfrm>
            <a:off x="251520" y="54868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25" name="AutoShape 14"/>
          <p:cNvSpPr>
            <a:spLocks noChangeArrowheads="1"/>
          </p:cNvSpPr>
          <p:nvPr/>
        </p:nvSpPr>
        <p:spPr bwMode="auto">
          <a:xfrm>
            <a:off x="368360" y="1653218"/>
            <a:ext cx="3429000" cy="605155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it-IT" altLang="it-IT" sz="1600" b="1" dirty="0" err="1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D.Lgs.</a:t>
            </a:r>
            <a:r>
              <a:rPr lang="it-IT" altLang="it-IT" sz="1600" b="1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30 Maggio 2008 n.115</a:t>
            </a:r>
            <a:endParaRPr lang="it-IT" altLang="it-IT" sz="800" dirty="0" smtClean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eaLnBrk="0" hangingPunct="0"/>
            <a:endParaRPr lang="it-IT" altLang="it-IT" dirty="0" smtClean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6" name="AutoShape 13"/>
          <p:cNvSpPr>
            <a:spLocks noChangeArrowheads="1"/>
          </p:cNvSpPr>
          <p:nvPr/>
        </p:nvSpPr>
        <p:spPr bwMode="auto">
          <a:xfrm>
            <a:off x="365820" y="3256270"/>
            <a:ext cx="3431540" cy="605790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it-IT" altLang="it-IT" sz="1400" b="1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Allegato II</a:t>
            </a:r>
            <a:endParaRPr lang="it-IT" altLang="it-IT" sz="800" dirty="0" smtClean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ctr" eaLnBrk="0" hangingPunct="0"/>
            <a:r>
              <a:rPr lang="it-IT" altLang="it-IT" sz="1400" b="1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CONTRATTO DI SERVIZIO ENERGIA</a:t>
            </a:r>
            <a:endParaRPr lang="it-IT" altLang="it-IT" sz="800" dirty="0" smtClean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eaLnBrk="0" hangingPunct="0"/>
            <a:endParaRPr lang="it-IT" altLang="it-IT" dirty="0" smtClean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8" name="AutoShape 11"/>
          <p:cNvSpPr>
            <a:spLocks noChangeArrowheads="1"/>
          </p:cNvSpPr>
          <p:nvPr/>
        </p:nvSpPr>
        <p:spPr bwMode="auto">
          <a:xfrm>
            <a:off x="4713282" y="1656070"/>
            <a:ext cx="3653538" cy="605790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it-IT" altLang="it-IT" sz="14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2. Definizioni</a:t>
            </a:r>
            <a:endParaRPr lang="it-IT" altLang="it-IT" dirty="0" smtClean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9" name="AutoShape 10"/>
          <p:cNvSpPr>
            <a:spLocks noChangeArrowheads="1"/>
          </p:cNvSpPr>
          <p:nvPr/>
        </p:nvSpPr>
        <p:spPr bwMode="auto">
          <a:xfrm>
            <a:off x="4709220" y="2684770"/>
            <a:ext cx="3657600" cy="605790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it-IT" altLang="it-IT" sz="14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3. Requisiti del Fornitore dei contratto servizio energia</a:t>
            </a:r>
            <a:endParaRPr lang="it-IT" altLang="it-IT" dirty="0" smtClean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33" name="AutoShape 9"/>
          <p:cNvSpPr>
            <a:spLocks noChangeArrowheads="1"/>
          </p:cNvSpPr>
          <p:nvPr/>
        </p:nvSpPr>
        <p:spPr bwMode="auto">
          <a:xfrm>
            <a:off x="4709220" y="3713470"/>
            <a:ext cx="3657600" cy="605790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it-IT" altLang="it-IT" sz="14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4. Requisiti e prestazione del contratto servizio energia</a:t>
            </a:r>
            <a:endParaRPr lang="it-IT" altLang="it-IT" dirty="0" smtClean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35" name="AutoShape 8"/>
          <p:cNvSpPr>
            <a:spLocks noChangeArrowheads="1"/>
          </p:cNvSpPr>
          <p:nvPr/>
        </p:nvSpPr>
        <p:spPr bwMode="auto">
          <a:xfrm>
            <a:off x="4709220" y="4742170"/>
            <a:ext cx="3657600" cy="605790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it-IT" altLang="it-IT" sz="14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5. Requisiti e prestazione del contratto servizio energia “Plus”</a:t>
            </a:r>
            <a:endParaRPr lang="it-IT" altLang="it-IT" dirty="0" smtClean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36" name="AutoShape 7"/>
          <p:cNvSpPr>
            <a:spLocks noChangeArrowheads="1"/>
          </p:cNvSpPr>
          <p:nvPr/>
        </p:nvSpPr>
        <p:spPr bwMode="auto">
          <a:xfrm>
            <a:off x="4709220" y="5770870"/>
            <a:ext cx="3657600" cy="605790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it-IT" altLang="it-IT" sz="14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6. Durata contrattuale</a:t>
            </a:r>
            <a:endParaRPr lang="it-IT" altLang="it-IT" dirty="0" smtClean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cxnSp>
        <p:nvCxnSpPr>
          <p:cNvPr id="21" name="Connettore 4 20"/>
          <p:cNvCxnSpPr>
            <a:stCxn id="25" idx="2"/>
            <a:endCxn id="26" idx="0"/>
          </p:cNvCxnSpPr>
          <p:nvPr/>
        </p:nvCxnSpPr>
        <p:spPr>
          <a:xfrm rot="5400000">
            <a:off x="1583277" y="2756686"/>
            <a:ext cx="997897" cy="1270"/>
          </a:xfrm>
          <a:prstGeom prst="bentConnector3">
            <a:avLst/>
          </a:prstGeom>
          <a:ln w="63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4 23"/>
          <p:cNvCxnSpPr>
            <a:stCxn id="26" idx="3"/>
            <a:endCxn id="28" idx="1"/>
          </p:cNvCxnSpPr>
          <p:nvPr/>
        </p:nvCxnSpPr>
        <p:spPr>
          <a:xfrm flipV="1">
            <a:off x="3797360" y="1958965"/>
            <a:ext cx="915922" cy="1600200"/>
          </a:xfrm>
          <a:prstGeom prst="bentConnector3">
            <a:avLst/>
          </a:prstGeom>
          <a:ln w="63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4 43"/>
          <p:cNvCxnSpPr>
            <a:stCxn id="26" idx="3"/>
            <a:endCxn id="29" idx="1"/>
          </p:cNvCxnSpPr>
          <p:nvPr/>
        </p:nvCxnSpPr>
        <p:spPr>
          <a:xfrm flipV="1">
            <a:off x="3797360" y="2987665"/>
            <a:ext cx="911860" cy="571500"/>
          </a:xfrm>
          <a:prstGeom prst="bentConnector3">
            <a:avLst/>
          </a:prstGeom>
          <a:ln w="63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ttore 4 46"/>
          <p:cNvCxnSpPr>
            <a:stCxn id="26" idx="3"/>
            <a:endCxn id="33" idx="1"/>
          </p:cNvCxnSpPr>
          <p:nvPr/>
        </p:nvCxnSpPr>
        <p:spPr>
          <a:xfrm>
            <a:off x="3797360" y="3559165"/>
            <a:ext cx="911860" cy="457200"/>
          </a:xfrm>
          <a:prstGeom prst="bentConnector3">
            <a:avLst/>
          </a:prstGeom>
          <a:ln w="63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ttore 4 49"/>
          <p:cNvCxnSpPr>
            <a:stCxn id="26" idx="3"/>
            <a:endCxn id="35" idx="1"/>
          </p:cNvCxnSpPr>
          <p:nvPr/>
        </p:nvCxnSpPr>
        <p:spPr>
          <a:xfrm>
            <a:off x="3797360" y="3559165"/>
            <a:ext cx="911860" cy="1485900"/>
          </a:xfrm>
          <a:prstGeom prst="bentConnector3">
            <a:avLst/>
          </a:prstGeom>
          <a:ln w="63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ttore 4 52"/>
          <p:cNvCxnSpPr>
            <a:stCxn id="26" idx="3"/>
            <a:endCxn id="36" idx="1"/>
          </p:cNvCxnSpPr>
          <p:nvPr/>
        </p:nvCxnSpPr>
        <p:spPr>
          <a:xfrm>
            <a:off x="3797360" y="3559165"/>
            <a:ext cx="911860" cy="2514600"/>
          </a:xfrm>
          <a:prstGeom prst="bentConnector3">
            <a:avLst/>
          </a:prstGeom>
          <a:ln w="63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ttangolo 18"/>
          <p:cNvSpPr/>
          <p:nvPr/>
        </p:nvSpPr>
        <p:spPr>
          <a:xfrm>
            <a:off x="5289033" y="6688618"/>
            <a:ext cx="1008112" cy="241002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black"/>
              </a:solidFill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1603248" y="1120181"/>
            <a:ext cx="5763629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900" dirty="0" smtClean="0">
                <a:solidFill>
                  <a:srgbClr val="000066"/>
                </a:solidFill>
                <a:latin typeface="Calibri"/>
                <a:ea typeface="MS PGothic" panose="020B0600070205080204" pitchFamily="34" charset="-128"/>
              </a:rPr>
              <a:t>La gara Energy Performance </a:t>
            </a:r>
            <a:r>
              <a:rPr lang="it-IT" sz="2900" dirty="0" err="1" smtClean="0">
                <a:solidFill>
                  <a:srgbClr val="000066"/>
                </a:solidFill>
                <a:latin typeface="Calibri"/>
                <a:ea typeface="MS PGothic" panose="020B0600070205080204" pitchFamily="34" charset="-128"/>
              </a:rPr>
              <a:t>Contract</a:t>
            </a:r>
            <a:endParaRPr lang="it-IT" sz="2900" dirty="0">
              <a:solidFill>
                <a:srgbClr val="000066"/>
              </a:solidFill>
              <a:latin typeface="Calibri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86384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1C1FB0-8B6F-429B-B732-00240BD587CE}" type="slidenum">
              <a:rPr lang="it-IT" smtClean="0">
                <a:solidFill>
                  <a:srgbClr val="1F497D"/>
                </a:solidFill>
              </a:rPr>
              <a:pPr>
                <a:defRPr/>
              </a:pPr>
              <a:t>36</a:t>
            </a:fld>
            <a:endParaRPr lang="it-IT">
              <a:solidFill>
                <a:srgbClr val="1F497D"/>
              </a:solidFill>
            </a:endParaRPr>
          </a:p>
        </p:txBody>
      </p:sp>
      <p:sp>
        <p:nvSpPr>
          <p:cNvPr id="18" name="Rectangle 29"/>
          <p:cNvSpPr>
            <a:spLocks noChangeArrowheads="1"/>
          </p:cNvSpPr>
          <p:nvPr/>
        </p:nvSpPr>
        <p:spPr bwMode="auto">
          <a:xfrm>
            <a:off x="141636" y="764704"/>
            <a:ext cx="8934534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2" name="Rectangle 14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>
              <a:solidFill>
                <a:prstClr val="black"/>
              </a:solidFill>
            </a:endParaRPr>
          </a:p>
        </p:txBody>
      </p:sp>
      <p:grpSp>
        <p:nvGrpSpPr>
          <p:cNvPr id="4" name="Group 1"/>
          <p:cNvGrpSpPr>
            <a:grpSpLocks noChangeAspect="1"/>
          </p:cNvGrpSpPr>
          <p:nvPr/>
        </p:nvGrpSpPr>
        <p:grpSpPr bwMode="auto">
          <a:xfrm>
            <a:off x="141636" y="1747440"/>
            <a:ext cx="8686800" cy="3804285"/>
            <a:chOff x="1314" y="2355"/>
            <a:chExt cx="13680" cy="5991"/>
          </a:xfrm>
          <a:noFill/>
        </p:grpSpPr>
        <p:sp>
          <p:nvSpPr>
            <p:cNvPr id="6" name="AutoShape 12"/>
            <p:cNvSpPr>
              <a:spLocks noChangeArrowheads="1"/>
            </p:cNvSpPr>
            <p:nvPr/>
          </p:nvSpPr>
          <p:spPr bwMode="auto">
            <a:xfrm>
              <a:off x="4014" y="2355"/>
              <a:ext cx="8280" cy="1800"/>
            </a:xfrm>
            <a:prstGeom prst="flowChartProcess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0" hangingPunct="0"/>
              <a:r>
                <a:rPr lang="it-IT" altLang="it-IT" sz="1400" i="1" dirty="0" smtClean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…</a:t>
              </a:r>
              <a:endParaRPr lang="it-IT" altLang="it-IT" sz="800" dirty="0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  <a:p>
              <a:pPr eaLnBrk="0" hangingPunct="0"/>
              <a:r>
                <a:rPr lang="it-IT" altLang="it-IT" sz="1400" i="1" dirty="0" smtClean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b) contratto servizio energia «Plus»: è un contratto servizio energia che rispetta gli ulteriori requisiti di cui al paragrafo 5 e che </a:t>
              </a:r>
              <a:r>
                <a:rPr lang="it-IT" altLang="it-IT" sz="1400" i="1" u="sng" dirty="0" smtClean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si configura come fattispecie di un </a:t>
              </a:r>
              <a:r>
                <a:rPr lang="it-IT" altLang="it-IT" sz="1400" b="1" i="1" u="sng" dirty="0" smtClean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contratto di rendimento energetico</a:t>
              </a:r>
              <a:r>
                <a:rPr lang="it-IT" altLang="it-IT" sz="1400" i="1" dirty="0" smtClean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;</a:t>
              </a:r>
              <a:endParaRPr lang="it-IT" altLang="it-IT" sz="800" dirty="0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  <a:p>
              <a:pPr eaLnBrk="0" hangingPunct="0"/>
              <a:r>
                <a:rPr lang="it-IT" altLang="it-IT" sz="1400" i="1" dirty="0" smtClean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…</a:t>
              </a:r>
              <a:endParaRPr lang="it-IT" altLang="it-IT" dirty="0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" name="AutoShape 11"/>
            <p:cNvSpPr>
              <a:spLocks noChangeArrowheads="1"/>
            </p:cNvSpPr>
            <p:nvPr/>
          </p:nvSpPr>
          <p:spPr bwMode="auto">
            <a:xfrm>
              <a:off x="5274" y="4386"/>
              <a:ext cx="5760" cy="1080"/>
            </a:xfrm>
            <a:prstGeom prst="flowChartProcess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it-IT" altLang="it-IT" smtClean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Contratto di rendimento energetico</a:t>
              </a:r>
              <a:endParaRPr lang="it-IT" altLang="it-IT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1314" y="7266"/>
              <a:ext cx="2880" cy="1080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it-IT" altLang="it-IT" sz="1400" b="1" smtClean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Fornitura</a:t>
              </a:r>
              <a:endParaRPr lang="it-IT" altLang="it-IT" sz="800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  <a:p>
              <a:pPr algn="ctr" eaLnBrk="0" hangingPunct="0"/>
              <a:r>
                <a:rPr lang="it-IT" altLang="it-IT" sz="1400" b="1" smtClean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Energia </a:t>
              </a:r>
              <a:endParaRPr lang="it-IT" altLang="it-IT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/>
          </p:nvSpPr>
          <p:spPr bwMode="auto">
            <a:xfrm>
              <a:off x="4554" y="7266"/>
              <a:ext cx="3240" cy="1080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it-IT" altLang="it-IT" sz="1200" b="1" dirty="0" smtClean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Servizio</a:t>
              </a:r>
              <a:endParaRPr lang="it-IT" altLang="it-IT" sz="1200" dirty="0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  <a:p>
              <a:pPr algn="ctr" eaLnBrk="0" hangingPunct="0"/>
              <a:r>
                <a:rPr lang="it-IT" altLang="it-IT" sz="1200" b="1" dirty="0" smtClean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Gestione/manutenzione</a:t>
              </a:r>
              <a:endParaRPr lang="it-IT" altLang="it-IT" sz="1200" dirty="0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  <a:p>
              <a:pPr algn="ctr" eaLnBrk="0" hangingPunct="0"/>
              <a:r>
                <a:rPr lang="it-IT" altLang="it-IT" sz="1200" b="1" dirty="0" smtClean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Impianti efficiente</a:t>
              </a:r>
              <a:endParaRPr lang="it-IT" altLang="it-IT" sz="1200" dirty="0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" name="Rectangle 7"/>
            <p:cNvSpPr>
              <a:spLocks noChangeArrowheads="1"/>
            </p:cNvSpPr>
            <p:nvPr/>
          </p:nvSpPr>
          <p:spPr bwMode="auto">
            <a:xfrm>
              <a:off x="8154" y="7266"/>
              <a:ext cx="3060" cy="1080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it-IT" altLang="it-IT" sz="1200" b="1" dirty="0" smtClean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Interventi strutturali di riqualificazione energetica (1° anno)</a:t>
              </a:r>
              <a:endParaRPr lang="it-IT" altLang="it-IT" sz="1200" dirty="0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" name="Rectangle 6"/>
            <p:cNvSpPr>
              <a:spLocks noChangeArrowheads="1"/>
            </p:cNvSpPr>
            <p:nvPr/>
          </p:nvSpPr>
          <p:spPr bwMode="auto">
            <a:xfrm>
              <a:off x="11754" y="7266"/>
              <a:ext cx="3240" cy="108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it-IT" altLang="it-IT" sz="1400" b="1" dirty="0" smtClean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Realizzazione dell’obiettivo di risparmio energetico</a:t>
              </a:r>
              <a:endParaRPr lang="it-IT" altLang="it-IT" dirty="0" smtClean="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3" name="AutoShape 5"/>
            <p:cNvSpPr>
              <a:spLocks noChangeShapeType="1"/>
            </p:cNvSpPr>
            <p:nvPr/>
          </p:nvSpPr>
          <p:spPr bwMode="auto">
            <a:xfrm rot="5400000">
              <a:off x="4554" y="3666"/>
              <a:ext cx="1800" cy="5400"/>
            </a:xfrm>
            <a:prstGeom prst="bentConnector3">
              <a:avLst>
                <a:gd name="adj1" fmla="val 50000"/>
              </a:avLst>
            </a:prstGeom>
            <a:grp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4" name="AutoShape 4"/>
            <p:cNvSpPr>
              <a:spLocks noChangeShapeType="1"/>
            </p:cNvSpPr>
            <p:nvPr/>
          </p:nvSpPr>
          <p:spPr bwMode="auto">
            <a:xfrm rot="5400000">
              <a:off x="6264" y="5376"/>
              <a:ext cx="1800" cy="1980"/>
            </a:xfrm>
            <a:prstGeom prst="bentConnector3">
              <a:avLst>
                <a:gd name="adj1" fmla="val 50000"/>
              </a:avLst>
            </a:prstGeom>
            <a:grp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5" name="AutoShape 3"/>
            <p:cNvSpPr>
              <a:spLocks noChangeShapeType="1"/>
            </p:cNvSpPr>
            <p:nvPr/>
          </p:nvSpPr>
          <p:spPr bwMode="auto">
            <a:xfrm rot="16200000" flipH="1">
              <a:off x="8019" y="5601"/>
              <a:ext cx="1800" cy="1530"/>
            </a:xfrm>
            <a:prstGeom prst="bentConnector3">
              <a:avLst>
                <a:gd name="adj1" fmla="val 50000"/>
              </a:avLst>
            </a:prstGeom>
            <a:grp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6" name="AutoShape 2"/>
            <p:cNvSpPr>
              <a:spLocks noChangeShapeType="1"/>
            </p:cNvSpPr>
            <p:nvPr/>
          </p:nvSpPr>
          <p:spPr bwMode="auto">
            <a:xfrm rot="16200000" flipH="1">
              <a:off x="9864" y="3756"/>
              <a:ext cx="1800" cy="5220"/>
            </a:xfrm>
            <a:prstGeom prst="bentConnector3">
              <a:avLst>
                <a:gd name="adj1" fmla="val 50000"/>
              </a:avLst>
            </a:prstGeom>
            <a:grp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solidFill>
                  <a:prstClr val="black"/>
                </a:solidFill>
              </a:endParaRPr>
            </a:p>
          </p:txBody>
        </p:sp>
      </p:grpSp>
      <p:sp>
        <p:nvSpPr>
          <p:cNvPr id="17" name="Rettangolo 16"/>
          <p:cNvSpPr/>
          <p:nvPr/>
        </p:nvSpPr>
        <p:spPr>
          <a:xfrm>
            <a:off x="5289033" y="6407860"/>
            <a:ext cx="1008112" cy="241002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black"/>
              </a:solidFill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1532705" y="1298274"/>
            <a:ext cx="5763629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900" dirty="0" smtClean="0">
                <a:solidFill>
                  <a:srgbClr val="000066"/>
                </a:solidFill>
                <a:latin typeface="Calibri"/>
                <a:ea typeface="MS PGothic" panose="020B0600070205080204" pitchFamily="34" charset="-128"/>
              </a:rPr>
              <a:t>La gara Energy Performance </a:t>
            </a:r>
            <a:r>
              <a:rPr lang="it-IT" sz="2900" dirty="0" err="1" smtClean="0">
                <a:solidFill>
                  <a:srgbClr val="000066"/>
                </a:solidFill>
                <a:latin typeface="Calibri"/>
                <a:ea typeface="MS PGothic" panose="020B0600070205080204" pitchFamily="34" charset="-128"/>
              </a:rPr>
              <a:t>Contract</a:t>
            </a:r>
            <a:endParaRPr lang="it-IT" sz="2900" dirty="0">
              <a:solidFill>
                <a:srgbClr val="000066"/>
              </a:solidFill>
              <a:latin typeface="Calibri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5908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1C1FB0-8B6F-429B-B732-00240BD587CE}" type="slidenum">
              <a:rPr lang="it-IT" smtClean="0">
                <a:solidFill>
                  <a:srgbClr val="1F497D"/>
                </a:solidFill>
              </a:rPr>
              <a:pPr>
                <a:defRPr/>
              </a:pPr>
              <a:t>37</a:t>
            </a:fld>
            <a:endParaRPr lang="it-IT">
              <a:solidFill>
                <a:srgbClr val="1F497D"/>
              </a:solidFill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sz="quarter" idx="1"/>
          </p:nvPr>
        </p:nvSpPr>
        <p:spPr>
          <a:xfrm>
            <a:off x="494028" y="1578120"/>
            <a:ext cx="8229600" cy="626744"/>
          </a:xfrm>
        </p:spPr>
        <p:txBody>
          <a:bodyPr>
            <a:normAutofit/>
          </a:bodyPr>
          <a:lstStyle/>
          <a:p>
            <a:pPr algn="ctr"/>
            <a:r>
              <a:rPr lang="it-IT" sz="1800" b="1" dirty="0" smtClean="0"/>
              <a:t>INTERVENTI </a:t>
            </a:r>
            <a:r>
              <a:rPr lang="it-IT" altLang="it-IT" sz="1800" b="1" dirty="0" smtClean="0">
                <a:ea typeface="Times New Roman" panose="02020603050405020304" pitchFamily="18" charset="0"/>
              </a:rPr>
              <a:t>RIQUALIFICAZIONE ENERGETICA</a:t>
            </a:r>
            <a:endParaRPr lang="it-IT" sz="1800" b="1" dirty="0" smtClean="0"/>
          </a:p>
        </p:txBody>
      </p:sp>
      <p:sp>
        <p:nvSpPr>
          <p:cNvPr id="5" name="Rettangolo 4"/>
          <p:cNvSpPr/>
          <p:nvPr/>
        </p:nvSpPr>
        <p:spPr>
          <a:xfrm>
            <a:off x="2420555" y="3263445"/>
            <a:ext cx="4536503" cy="504056"/>
          </a:xfrm>
          <a:prstGeom prst="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prstClr val="black"/>
                </a:solidFill>
              </a:rPr>
              <a:t>Report Energy audit (Università)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5185378" y="4312287"/>
            <a:ext cx="2303168" cy="778855"/>
          </a:xfrm>
          <a:prstGeom prst="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600" dirty="0" smtClean="0">
                <a:solidFill>
                  <a:prstClr val="black"/>
                </a:solidFill>
              </a:rPr>
              <a:t>Costo Totale Interventi</a:t>
            </a:r>
          </a:p>
        </p:txBody>
      </p:sp>
      <p:sp>
        <p:nvSpPr>
          <p:cNvPr id="8" name="Rettangolo 7"/>
          <p:cNvSpPr/>
          <p:nvPr/>
        </p:nvSpPr>
        <p:spPr>
          <a:xfrm>
            <a:off x="467544" y="1920224"/>
            <a:ext cx="1502850" cy="792088"/>
          </a:xfrm>
          <a:prstGeom prst="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prstClr val="black"/>
                </a:solidFill>
              </a:rPr>
              <a:t>Ospedale di Pergola</a:t>
            </a:r>
          </a:p>
        </p:txBody>
      </p:sp>
      <p:sp>
        <p:nvSpPr>
          <p:cNvPr id="9" name="Rettangolo 8"/>
          <p:cNvSpPr/>
          <p:nvPr/>
        </p:nvSpPr>
        <p:spPr>
          <a:xfrm>
            <a:off x="2202463" y="1920223"/>
            <a:ext cx="1502850" cy="792088"/>
          </a:xfrm>
          <a:prstGeom prst="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prstClr val="black"/>
                </a:solidFill>
              </a:rPr>
              <a:t>Ospedale di Urbino</a:t>
            </a:r>
          </a:p>
        </p:txBody>
      </p:sp>
      <p:sp>
        <p:nvSpPr>
          <p:cNvPr id="10" name="Rettangolo 9"/>
          <p:cNvSpPr/>
          <p:nvPr/>
        </p:nvSpPr>
        <p:spPr>
          <a:xfrm>
            <a:off x="3937382" y="1918528"/>
            <a:ext cx="1502850" cy="793782"/>
          </a:xfrm>
          <a:prstGeom prst="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prstClr val="black"/>
                </a:solidFill>
              </a:rPr>
              <a:t>Ospedale </a:t>
            </a:r>
            <a:endParaRPr lang="it-IT" sz="1400" dirty="0" smtClean="0">
              <a:solidFill>
                <a:prstClr val="black"/>
              </a:solidFill>
            </a:endParaRPr>
          </a:p>
          <a:p>
            <a:pPr algn="ctr"/>
            <a:r>
              <a:rPr lang="it-IT" sz="1400" dirty="0" smtClean="0">
                <a:solidFill>
                  <a:prstClr val="black"/>
                </a:solidFill>
              </a:rPr>
              <a:t>di </a:t>
            </a:r>
            <a:r>
              <a:rPr lang="it-IT" sz="1400" dirty="0">
                <a:solidFill>
                  <a:prstClr val="black"/>
                </a:solidFill>
              </a:rPr>
              <a:t>San Benedetto del Tronto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5672301" y="1916832"/>
            <a:ext cx="1502850" cy="795478"/>
          </a:xfrm>
          <a:prstGeom prst="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prstClr val="black"/>
                </a:solidFill>
              </a:rPr>
              <a:t>Poliambulatorio</a:t>
            </a:r>
          </a:p>
          <a:p>
            <a:pPr algn="ctr"/>
            <a:r>
              <a:rPr lang="it-IT" sz="1400" dirty="0" smtClean="0">
                <a:solidFill>
                  <a:prstClr val="black"/>
                </a:solidFill>
              </a:rPr>
              <a:t>Sant'Elpidio a Mare</a:t>
            </a:r>
            <a:endParaRPr lang="it-IT" sz="1400" dirty="0">
              <a:solidFill>
                <a:prstClr val="black"/>
              </a:solidFill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7407220" y="1916832"/>
            <a:ext cx="1502850" cy="795478"/>
          </a:xfrm>
          <a:prstGeom prst="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600" dirty="0" smtClean="0">
                <a:solidFill>
                  <a:prstClr val="black"/>
                </a:solidFill>
              </a:rPr>
              <a:t>Poliambulatorio </a:t>
            </a:r>
            <a:r>
              <a:rPr lang="it-IT" sz="1600" dirty="0">
                <a:solidFill>
                  <a:prstClr val="black"/>
                </a:solidFill>
              </a:rPr>
              <a:t>Petritoli</a:t>
            </a:r>
          </a:p>
        </p:txBody>
      </p:sp>
      <p:sp>
        <p:nvSpPr>
          <p:cNvPr id="18" name="Rettangolo 17"/>
          <p:cNvSpPr/>
          <p:nvPr/>
        </p:nvSpPr>
        <p:spPr>
          <a:xfrm>
            <a:off x="2051720" y="4318635"/>
            <a:ext cx="2303168" cy="772507"/>
          </a:xfrm>
          <a:prstGeom prst="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600" dirty="0" smtClean="0">
                <a:solidFill>
                  <a:prstClr val="black"/>
                </a:solidFill>
              </a:rPr>
              <a:t>Valore economico annuo</a:t>
            </a:r>
          </a:p>
          <a:p>
            <a:pPr algn="ctr"/>
            <a:r>
              <a:rPr lang="it-IT" sz="1600" dirty="0" smtClean="0">
                <a:solidFill>
                  <a:prstClr val="black"/>
                </a:solidFill>
              </a:rPr>
              <a:t>Risparmio Energetico  </a:t>
            </a:r>
          </a:p>
        </p:txBody>
      </p:sp>
      <p:sp>
        <p:nvSpPr>
          <p:cNvPr id="19" name="Rettangolo 18"/>
          <p:cNvSpPr/>
          <p:nvPr/>
        </p:nvSpPr>
        <p:spPr>
          <a:xfrm>
            <a:off x="3530873" y="5600266"/>
            <a:ext cx="2303168" cy="756084"/>
          </a:xfrm>
          <a:prstGeom prst="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600" dirty="0" smtClean="0">
                <a:solidFill>
                  <a:prstClr val="black"/>
                </a:solidFill>
              </a:rPr>
              <a:t>Tempo ritorno semplice «progetto»</a:t>
            </a:r>
          </a:p>
        </p:txBody>
      </p:sp>
      <p:cxnSp>
        <p:nvCxnSpPr>
          <p:cNvPr id="12" name="Connettore 4 11"/>
          <p:cNvCxnSpPr>
            <a:stCxn id="8" idx="2"/>
            <a:endCxn id="5" idx="0"/>
          </p:cNvCxnSpPr>
          <p:nvPr/>
        </p:nvCxnSpPr>
        <p:spPr>
          <a:xfrm rot="16200000" flipH="1">
            <a:off x="2678322" y="1252959"/>
            <a:ext cx="551133" cy="3469838"/>
          </a:xfrm>
          <a:prstGeom prst="bentConnector3">
            <a:avLst/>
          </a:prstGeom>
          <a:ln w="63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4 14"/>
          <p:cNvCxnSpPr>
            <a:stCxn id="9" idx="2"/>
            <a:endCxn id="5" idx="0"/>
          </p:cNvCxnSpPr>
          <p:nvPr/>
        </p:nvCxnSpPr>
        <p:spPr>
          <a:xfrm rot="16200000" flipH="1">
            <a:off x="3545780" y="2120418"/>
            <a:ext cx="551134" cy="1734919"/>
          </a:xfrm>
          <a:prstGeom prst="bentConnector3">
            <a:avLst/>
          </a:prstGeom>
          <a:ln w="63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4 22"/>
          <p:cNvCxnSpPr>
            <a:stCxn id="10" idx="2"/>
            <a:endCxn id="5" idx="0"/>
          </p:cNvCxnSpPr>
          <p:nvPr/>
        </p:nvCxnSpPr>
        <p:spPr>
          <a:xfrm rot="5400000">
            <a:off x="4413240" y="2987877"/>
            <a:ext cx="551135" cy="12700"/>
          </a:xfrm>
          <a:prstGeom prst="bentConnector3">
            <a:avLst/>
          </a:prstGeom>
          <a:ln w="63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4 25"/>
          <p:cNvCxnSpPr>
            <a:stCxn id="11" idx="2"/>
            <a:endCxn id="5" idx="0"/>
          </p:cNvCxnSpPr>
          <p:nvPr/>
        </p:nvCxnSpPr>
        <p:spPr>
          <a:xfrm rot="5400000">
            <a:off x="5280700" y="2120418"/>
            <a:ext cx="551135" cy="1734919"/>
          </a:xfrm>
          <a:prstGeom prst="bentConnector3">
            <a:avLst/>
          </a:prstGeom>
          <a:ln w="63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4 30"/>
          <p:cNvCxnSpPr>
            <a:stCxn id="16" idx="2"/>
            <a:endCxn id="5" idx="0"/>
          </p:cNvCxnSpPr>
          <p:nvPr/>
        </p:nvCxnSpPr>
        <p:spPr>
          <a:xfrm rot="5400000">
            <a:off x="6148159" y="1252958"/>
            <a:ext cx="551135" cy="3469838"/>
          </a:xfrm>
          <a:prstGeom prst="bentConnector3">
            <a:avLst/>
          </a:prstGeom>
          <a:ln w="63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4 34"/>
          <p:cNvCxnSpPr>
            <a:stCxn id="5" idx="2"/>
            <a:endCxn id="18" idx="0"/>
          </p:cNvCxnSpPr>
          <p:nvPr/>
        </p:nvCxnSpPr>
        <p:spPr>
          <a:xfrm rot="5400000">
            <a:off x="3670489" y="3300317"/>
            <a:ext cx="551134" cy="1485503"/>
          </a:xfrm>
          <a:prstGeom prst="bentConnector3">
            <a:avLst/>
          </a:prstGeom>
          <a:ln w="63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4 38"/>
          <p:cNvCxnSpPr>
            <a:stCxn id="5" idx="2"/>
            <a:endCxn id="6" idx="0"/>
          </p:cNvCxnSpPr>
          <p:nvPr/>
        </p:nvCxnSpPr>
        <p:spPr>
          <a:xfrm rot="16200000" flipH="1">
            <a:off x="5240491" y="3215816"/>
            <a:ext cx="544786" cy="1648155"/>
          </a:xfrm>
          <a:prstGeom prst="bentConnector3">
            <a:avLst/>
          </a:prstGeom>
          <a:ln w="63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4 42"/>
          <p:cNvCxnSpPr>
            <a:stCxn id="18" idx="2"/>
            <a:endCxn id="19" idx="1"/>
          </p:cNvCxnSpPr>
          <p:nvPr/>
        </p:nvCxnSpPr>
        <p:spPr>
          <a:xfrm rot="16200000" flipH="1">
            <a:off x="2923505" y="5370940"/>
            <a:ext cx="887166" cy="327569"/>
          </a:xfrm>
          <a:prstGeom prst="bentConnector2">
            <a:avLst/>
          </a:prstGeom>
          <a:ln w="63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4 45"/>
          <p:cNvCxnSpPr>
            <a:stCxn id="6" idx="2"/>
            <a:endCxn id="19" idx="3"/>
          </p:cNvCxnSpPr>
          <p:nvPr/>
        </p:nvCxnSpPr>
        <p:spPr>
          <a:xfrm rot="5400000">
            <a:off x="5641919" y="5283265"/>
            <a:ext cx="887166" cy="502921"/>
          </a:xfrm>
          <a:prstGeom prst="bentConnector2">
            <a:avLst/>
          </a:prstGeom>
          <a:ln w="63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ttangolo 21"/>
          <p:cNvSpPr/>
          <p:nvPr/>
        </p:nvSpPr>
        <p:spPr>
          <a:xfrm>
            <a:off x="5289033" y="6407860"/>
            <a:ext cx="1008112" cy="241002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black"/>
              </a:solidFill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1760699" y="1124744"/>
            <a:ext cx="5763629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900" dirty="0" smtClean="0">
                <a:solidFill>
                  <a:srgbClr val="000066"/>
                </a:solidFill>
                <a:latin typeface="Calibri"/>
                <a:ea typeface="MS PGothic" panose="020B0600070205080204" pitchFamily="34" charset="-128"/>
              </a:rPr>
              <a:t>La gara Energy Performance </a:t>
            </a:r>
            <a:r>
              <a:rPr lang="it-IT" sz="2900" dirty="0" err="1" smtClean="0">
                <a:solidFill>
                  <a:srgbClr val="000066"/>
                </a:solidFill>
                <a:latin typeface="Calibri"/>
                <a:ea typeface="MS PGothic" panose="020B0600070205080204" pitchFamily="34" charset="-128"/>
              </a:rPr>
              <a:t>Contract</a:t>
            </a:r>
            <a:endParaRPr lang="it-IT" sz="2900" dirty="0">
              <a:solidFill>
                <a:srgbClr val="000066"/>
              </a:solidFill>
              <a:latin typeface="Calibri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5847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1FB0-8B6F-429B-B732-00240BD587CE}" type="slidenum">
              <a:rPr lang="it-IT" smtClean="0">
                <a:solidFill>
                  <a:srgbClr val="1F497D"/>
                </a:solidFill>
              </a:rPr>
              <a:pPr/>
              <a:t>38</a:t>
            </a:fld>
            <a:endParaRPr lang="it-IT">
              <a:solidFill>
                <a:srgbClr val="1F497D"/>
              </a:solidFill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sz="quarter" idx="1"/>
          </p:nvPr>
        </p:nvSpPr>
        <p:spPr>
          <a:xfrm>
            <a:off x="494028" y="1496914"/>
            <a:ext cx="8229600" cy="4937760"/>
          </a:xfrm>
        </p:spPr>
        <p:txBody>
          <a:bodyPr/>
          <a:lstStyle/>
          <a:p>
            <a:endParaRPr lang="it-IT" dirty="0" smtClean="0"/>
          </a:p>
          <a:p>
            <a:r>
              <a:rPr lang="it-IT" dirty="0" smtClean="0"/>
              <a:t>Scenario Contratto EPC : RISORSE NECESSARIE</a:t>
            </a:r>
          </a:p>
        </p:txBody>
      </p:sp>
      <p:sp>
        <p:nvSpPr>
          <p:cNvPr id="6" name="Rettangolo 5"/>
          <p:cNvSpPr/>
          <p:nvPr/>
        </p:nvSpPr>
        <p:spPr>
          <a:xfrm>
            <a:off x="3457244" y="2700566"/>
            <a:ext cx="2303168" cy="778855"/>
          </a:xfrm>
          <a:prstGeom prst="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600" dirty="0" smtClean="0">
                <a:solidFill>
                  <a:prstClr val="black"/>
                </a:solidFill>
              </a:rPr>
              <a:t>Costo Totale Interventi</a:t>
            </a:r>
          </a:p>
          <a:p>
            <a:pPr algn="ctr"/>
            <a:endParaRPr lang="it-IT" sz="1000" dirty="0">
              <a:solidFill>
                <a:prstClr val="black"/>
              </a:solidFill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899592" y="4149330"/>
            <a:ext cx="2303168" cy="778855"/>
          </a:xfrm>
          <a:prstGeom prst="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600" b="1" dirty="0" smtClean="0">
                <a:solidFill>
                  <a:prstClr val="black"/>
                </a:solidFill>
              </a:rPr>
              <a:t>Fondo REGIONE</a:t>
            </a:r>
          </a:p>
          <a:p>
            <a:pPr algn="ctr"/>
            <a:r>
              <a:rPr lang="it-IT" sz="1600" b="1" dirty="0" smtClean="0">
                <a:solidFill>
                  <a:prstClr val="black"/>
                </a:solidFill>
              </a:rPr>
              <a:t>35%</a:t>
            </a:r>
          </a:p>
        </p:txBody>
      </p:sp>
      <p:sp>
        <p:nvSpPr>
          <p:cNvPr id="14" name="Rettangolo 13"/>
          <p:cNvSpPr/>
          <p:nvPr/>
        </p:nvSpPr>
        <p:spPr>
          <a:xfrm>
            <a:off x="3458837" y="4149330"/>
            <a:ext cx="2303168" cy="778855"/>
          </a:xfrm>
          <a:prstGeom prst="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600" b="1" dirty="0" smtClean="0">
                <a:solidFill>
                  <a:prstClr val="black"/>
                </a:solidFill>
              </a:rPr>
              <a:t>Fondo Rotazione</a:t>
            </a:r>
          </a:p>
          <a:p>
            <a:pPr algn="ctr"/>
            <a:r>
              <a:rPr lang="it-IT" sz="1600" b="1" dirty="0" smtClean="0">
                <a:solidFill>
                  <a:prstClr val="black"/>
                </a:solidFill>
              </a:rPr>
              <a:t>45%</a:t>
            </a:r>
          </a:p>
        </p:txBody>
      </p:sp>
      <p:sp>
        <p:nvSpPr>
          <p:cNvPr id="15" name="Rettangolo 14"/>
          <p:cNvSpPr/>
          <p:nvPr/>
        </p:nvSpPr>
        <p:spPr>
          <a:xfrm>
            <a:off x="6018082" y="4149330"/>
            <a:ext cx="2303168" cy="778855"/>
          </a:xfrm>
          <a:prstGeom prst="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600" b="1" dirty="0" smtClean="0">
                <a:solidFill>
                  <a:prstClr val="black"/>
                </a:solidFill>
              </a:rPr>
              <a:t>Finanziamento «</a:t>
            </a:r>
            <a:r>
              <a:rPr lang="it-IT" sz="1600" b="1" dirty="0" err="1" smtClean="0">
                <a:solidFill>
                  <a:prstClr val="black"/>
                </a:solidFill>
              </a:rPr>
              <a:t>ESCo</a:t>
            </a:r>
            <a:r>
              <a:rPr lang="it-IT" sz="1600" b="1" dirty="0" smtClean="0">
                <a:solidFill>
                  <a:prstClr val="black"/>
                </a:solidFill>
              </a:rPr>
              <a:t>»</a:t>
            </a:r>
          </a:p>
          <a:p>
            <a:pPr algn="ctr"/>
            <a:r>
              <a:rPr lang="it-IT" sz="1600" b="1" dirty="0" smtClean="0">
                <a:solidFill>
                  <a:prstClr val="black"/>
                </a:solidFill>
              </a:rPr>
              <a:t>2</a:t>
            </a:r>
            <a:r>
              <a:rPr lang="it-IT" sz="1600" b="1" dirty="0">
                <a:solidFill>
                  <a:prstClr val="black"/>
                </a:solidFill>
              </a:rPr>
              <a:t>0</a:t>
            </a:r>
            <a:r>
              <a:rPr lang="it-IT" sz="1600" b="1" dirty="0" smtClean="0">
                <a:solidFill>
                  <a:prstClr val="black"/>
                </a:solidFill>
              </a:rPr>
              <a:t>%</a:t>
            </a:r>
          </a:p>
        </p:txBody>
      </p:sp>
      <p:cxnSp>
        <p:nvCxnSpPr>
          <p:cNvPr id="5" name="Connettore 4 4"/>
          <p:cNvCxnSpPr>
            <a:stCxn id="6" idx="2"/>
            <a:endCxn id="13" idx="0"/>
          </p:cNvCxnSpPr>
          <p:nvPr/>
        </p:nvCxnSpPr>
        <p:spPr>
          <a:xfrm rot="5400000">
            <a:off x="2995048" y="2535549"/>
            <a:ext cx="669909" cy="2557652"/>
          </a:xfrm>
          <a:prstGeom prst="bentConnector3">
            <a:avLst/>
          </a:prstGeom>
          <a:ln w="63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4 8"/>
          <p:cNvCxnSpPr>
            <a:stCxn id="6" idx="2"/>
            <a:endCxn id="14" idx="0"/>
          </p:cNvCxnSpPr>
          <p:nvPr/>
        </p:nvCxnSpPr>
        <p:spPr>
          <a:xfrm rot="16200000" flipH="1">
            <a:off x="4274670" y="3813578"/>
            <a:ext cx="669909" cy="1593"/>
          </a:xfrm>
          <a:prstGeom prst="bentConnector3">
            <a:avLst/>
          </a:prstGeom>
          <a:ln w="63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4 10"/>
          <p:cNvCxnSpPr>
            <a:stCxn id="6" idx="2"/>
            <a:endCxn id="15" idx="0"/>
          </p:cNvCxnSpPr>
          <p:nvPr/>
        </p:nvCxnSpPr>
        <p:spPr>
          <a:xfrm rot="16200000" flipH="1">
            <a:off x="5554293" y="2533956"/>
            <a:ext cx="669909" cy="2560838"/>
          </a:xfrm>
          <a:prstGeom prst="bentConnector3">
            <a:avLst/>
          </a:prstGeom>
          <a:ln w="63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tangolo 1"/>
          <p:cNvSpPr/>
          <p:nvPr/>
        </p:nvSpPr>
        <p:spPr>
          <a:xfrm>
            <a:off x="865323" y="5127575"/>
            <a:ext cx="23685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i="1" dirty="0" smtClean="0">
                <a:solidFill>
                  <a:prstClr val="white">
                    <a:lumMod val="75000"/>
                  </a:prstClr>
                </a:solidFill>
              </a:rPr>
              <a:t>Pagato alla </a:t>
            </a:r>
            <a:r>
              <a:rPr lang="it-IT" sz="1200" i="1" dirty="0" err="1" smtClean="0">
                <a:solidFill>
                  <a:prstClr val="white">
                    <a:lumMod val="75000"/>
                  </a:prstClr>
                </a:solidFill>
              </a:rPr>
              <a:t>ESCo</a:t>
            </a:r>
            <a:r>
              <a:rPr lang="it-IT" sz="1200" i="1" dirty="0" smtClean="0">
                <a:solidFill>
                  <a:prstClr val="white">
                    <a:lumMod val="75000"/>
                  </a:prstClr>
                </a:solidFill>
              </a:rPr>
              <a:t> alla fine del 1° anno («fine lavori»)</a:t>
            </a:r>
            <a:endParaRPr lang="it-IT" sz="1200" i="1" dirty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3336111" y="5113087"/>
            <a:ext cx="236852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i="1" dirty="0">
                <a:solidFill>
                  <a:prstClr val="white">
                    <a:lumMod val="75000"/>
                  </a:prstClr>
                </a:solidFill>
              </a:rPr>
              <a:t>Q</a:t>
            </a:r>
            <a:r>
              <a:rPr lang="it-IT" sz="1200" i="1" dirty="0" smtClean="0">
                <a:solidFill>
                  <a:prstClr val="white">
                    <a:lumMod val="75000"/>
                  </a:prstClr>
                </a:solidFill>
              </a:rPr>
              <a:t>uote annuali dal 2° anno</a:t>
            </a:r>
            <a:endParaRPr lang="it-IT" sz="1200" i="1" dirty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6029121" y="5113087"/>
            <a:ext cx="236852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i="1" dirty="0" smtClean="0">
                <a:solidFill>
                  <a:prstClr val="white">
                    <a:lumMod val="75000"/>
                  </a:prstClr>
                </a:solidFill>
              </a:rPr>
              <a:t>Quote annuali dal 2° anno</a:t>
            </a:r>
            <a:endParaRPr lang="it-IT" sz="1200" i="1" dirty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5289033" y="6407860"/>
            <a:ext cx="1008112" cy="241002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black"/>
              </a:solidFill>
            </a:endParaRPr>
          </a:p>
        </p:txBody>
      </p:sp>
      <p:sp>
        <p:nvSpPr>
          <p:cNvPr id="22" name="Rettangolo 21"/>
          <p:cNvSpPr/>
          <p:nvPr/>
        </p:nvSpPr>
        <p:spPr>
          <a:xfrm>
            <a:off x="1688691" y="1124744"/>
            <a:ext cx="5763629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900" dirty="0" smtClean="0">
                <a:solidFill>
                  <a:srgbClr val="000066"/>
                </a:solidFill>
                <a:latin typeface="Calibri"/>
                <a:ea typeface="MS PGothic" panose="020B0600070205080204" pitchFamily="34" charset="-128"/>
              </a:rPr>
              <a:t>La gara Energy Performance </a:t>
            </a:r>
            <a:r>
              <a:rPr lang="it-IT" sz="2900" dirty="0" err="1" smtClean="0">
                <a:solidFill>
                  <a:srgbClr val="000066"/>
                </a:solidFill>
                <a:latin typeface="Calibri"/>
                <a:ea typeface="MS PGothic" panose="020B0600070205080204" pitchFamily="34" charset="-128"/>
              </a:rPr>
              <a:t>Contract</a:t>
            </a:r>
            <a:endParaRPr lang="it-IT" sz="2900" dirty="0">
              <a:solidFill>
                <a:srgbClr val="000066"/>
              </a:solidFill>
              <a:latin typeface="Calibri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73053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1C1FB0-8B6F-429B-B732-00240BD587CE}" type="slidenum">
              <a:rPr lang="it-IT" smtClean="0">
                <a:solidFill>
                  <a:srgbClr val="1F497D"/>
                </a:solidFill>
              </a:rPr>
              <a:pPr>
                <a:defRPr/>
              </a:pPr>
              <a:t>39</a:t>
            </a:fld>
            <a:endParaRPr lang="it-IT">
              <a:solidFill>
                <a:srgbClr val="1F497D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403648" y="4149080"/>
            <a:ext cx="1296144" cy="504056"/>
          </a:xfrm>
          <a:prstGeom prst="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prstClr val="black"/>
                </a:solidFill>
              </a:rPr>
              <a:t>Lotto 1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4040734" y="4149080"/>
            <a:ext cx="1323353" cy="504056"/>
          </a:xfrm>
          <a:prstGeom prst="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prstClr val="black"/>
                </a:solidFill>
              </a:rPr>
              <a:t>Lotto 2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6759148" y="4149080"/>
            <a:ext cx="1296144" cy="504056"/>
          </a:xfrm>
          <a:prstGeom prst="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prstClr val="black"/>
                </a:solidFill>
              </a:rPr>
              <a:t>Lotto 1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467544" y="2348880"/>
            <a:ext cx="1502850" cy="792088"/>
          </a:xfrm>
          <a:prstGeom prst="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prstClr val="black"/>
                </a:solidFill>
              </a:rPr>
              <a:t>Ospedale di Pergola</a:t>
            </a:r>
          </a:p>
        </p:txBody>
      </p:sp>
      <p:sp>
        <p:nvSpPr>
          <p:cNvPr id="9" name="Rettangolo 8"/>
          <p:cNvSpPr/>
          <p:nvPr/>
        </p:nvSpPr>
        <p:spPr>
          <a:xfrm>
            <a:off x="2202463" y="2348879"/>
            <a:ext cx="1502850" cy="792088"/>
          </a:xfrm>
          <a:prstGeom prst="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prstClr val="black"/>
                </a:solidFill>
              </a:rPr>
              <a:t>Ospedale di Urbino</a:t>
            </a:r>
          </a:p>
        </p:txBody>
      </p:sp>
      <p:sp>
        <p:nvSpPr>
          <p:cNvPr id="10" name="Rettangolo 9"/>
          <p:cNvSpPr/>
          <p:nvPr/>
        </p:nvSpPr>
        <p:spPr>
          <a:xfrm>
            <a:off x="3937382" y="2347184"/>
            <a:ext cx="1502850" cy="793782"/>
          </a:xfrm>
          <a:prstGeom prst="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prstClr val="black"/>
                </a:solidFill>
              </a:rPr>
              <a:t>Ospedale </a:t>
            </a:r>
            <a:endParaRPr lang="it-IT" sz="1400" dirty="0" smtClean="0">
              <a:solidFill>
                <a:prstClr val="black"/>
              </a:solidFill>
            </a:endParaRPr>
          </a:p>
          <a:p>
            <a:pPr algn="ctr"/>
            <a:r>
              <a:rPr lang="it-IT" sz="1400" dirty="0" smtClean="0">
                <a:solidFill>
                  <a:prstClr val="black"/>
                </a:solidFill>
              </a:rPr>
              <a:t>di </a:t>
            </a:r>
            <a:r>
              <a:rPr lang="it-IT" sz="1400" dirty="0">
                <a:solidFill>
                  <a:prstClr val="black"/>
                </a:solidFill>
              </a:rPr>
              <a:t>San Benedetto del Tronto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5672301" y="2345488"/>
            <a:ext cx="1502850" cy="795478"/>
          </a:xfrm>
          <a:prstGeom prst="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prstClr val="black"/>
                </a:solidFill>
              </a:rPr>
              <a:t>Poliambulatorio</a:t>
            </a:r>
          </a:p>
          <a:p>
            <a:pPr algn="ctr"/>
            <a:r>
              <a:rPr lang="it-IT" sz="1400" dirty="0" smtClean="0">
                <a:solidFill>
                  <a:prstClr val="black"/>
                </a:solidFill>
              </a:rPr>
              <a:t>Sant'Elpidio a Mare</a:t>
            </a:r>
            <a:endParaRPr lang="it-IT" sz="1400" dirty="0">
              <a:solidFill>
                <a:prstClr val="black"/>
              </a:solidFill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7407220" y="2345488"/>
            <a:ext cx="1502850" cy="795478"/>
          </a:xfrm>
          <a:prstGeom prst="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600" dirty="0" smtClean="0">
                <a:solidFill>
                  <a:prstClr val="black"/>
                </a:solidFill>
              </a:rPr>
              <a:t>Poliambulatorio </a:t>
            </a:r>
            <a:r>
              <a:rPr lang="it-IT" sz="1600" dirty="0">
                <a:solidFill>
                  <a:prstClr val="black"/>
                </a:solidFill>
              </a:rPr>
              <a:t>Petritoli</a:t>
            </a:r>
          </a:p>
        </p:txBody>
      </p:sp>
      <p:cxnSp>
        <p:nvCxnSpPr>
          <p:cNvPr id="17" name="Connettore 4 16"/>
          <p:cNvCxnSpPr>
            <a:stCxn id="8" idx="2"/>
            <a:endCxn id="5" idx="0"/>
          </p:cNvCxnSpPr>
          <p:nvPr/>
        </p:nvCxnSpPr>
        <p:spPr>
          <a:xfrm rot="16200000" flipH="1">
            <a:off x="1131288" y="3228648"/>
            <a:ext cx="1008112" cy="832751"/>
          </a:xfrm>
          <a:prstGeom prst="bentConnector3">
            <a:avLst/>
          </a:prstGeom>
          <a:ln w="63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4 19"/>
          <p:cNvCxnSpPr>
            <a:stCxn id="9" idx="2"/>
            <a:endCxn id="5" idx="0"/>
          </p:cNvCxnSpPr>
          <p:nvPr/>
        </p:nvCxnSpPr>
        <p:spPr>
          <a:xfrm rot="5400000">
            <a:off x="1998748" y="3193939"/>
            <a:ext cx="1008113" cy="902168"/>
          </a:xfrm>
          <a:prstGeom prst="bentConnector3">
            <a:avLst/>
          </a:prstGeom>
          <a:ln w="63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4 28"/>
          <p:cNvCxnSpPr>
            <a:stCxn id="10" idx="2"/>
            <a:endCxn id="6" idx="0"/>
          </p:cNvCxnSpPr>
          <p:nvPr/>
        </p:nvCxnSpPr>
        <p:spPr>
          <a:xfrm rot="16200000" flipH="1">
            <a:off x="4191552" y="3638221"/>
            <a:ext cx="1008114" cy="13604"/>
          </a:xfrm>
          <a:prstGeom prst="bentConnector3">
            <a:avLst/>
          </a:prstGeom>
          <a:ln w="63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4 33"/>
          <p:cNvCxnSpPr>
            <a:stCxn id="11" idx="2"/>
            <a:endCxn id="7" idx="0"/>
          </p:cNvCxnSpPr>
          <p:nvPr/>
        </p:nvCxnSpPr>
        <p:spPr>
          <a:xfrm rot="16200000" flipH="1">
            <a:off x="6411416" y="3153276"/>
            <a:ext cx="1008114" cy="983494"/>
          </a:xfrm>
          <a:prstGeom prst="bentConnector3">
            <a:avLst/>
          </a:prstGeom>
          <a:ln w="63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4 36"/>
          <p:cNvCxnSpPr>
            <a:stCxn id="16" idx="2"/>
            <a:endCxn id="7" idx="0"/>
          </p:cNvCxnSpPr>
          <p:nvPr/>
        </p:nvCxnSpPr>
        <p:spPr>
          <a:xfrm rot="5400000">
            <a:off x="7278876" y="3269311"/>
            <a:ext cx="1008114" cy="751425"/>
          </a:xfrm>
          <a:prstGeom prst="bentConnector3">
            <a:avLst/>
          </a:prstGeom>
          <a:ln w="63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ttangolo 17"/>
          <p:cNvSpPr/>
          <p:nvPr/>
        </p:nvSpPr>
        <p:spPr>
          <a:xfrm>
            <a:off x="5289033" y="6407860"/>
            <a:ext cx="1008112" cy="241002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black"/>
              </a:solidFill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1532705" y="1298274"/>
            <a:ext cx="5763629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900" dirty="0" smtClean="0">
                <a:solidFill>
                  <a:srgbClr val="000066"/>
                </a:solidFill>
                <a:latin typeface="Calibri"/>
                <a:ea typeface="MS PGothic" panose="020B0600070205080204" pitchFamily="34" charset="-128"/>
              </a:rPr>
              <a:t>La gara Energy Performance </a:t>
            </a:r>
            <a:r>
              <a:rPr lang="it-IT" sz="2900" dirty="0" err="1" smtClean="0">
                <a:solidFill>
                  <a:srgbClr val="000066"/>
                </a:solidFill>
                <a:latin typeface="Calibri"/>
                <a:ea typeface="MS PGothic" panose="020B0600070205080204" pitchFamily="34" charset="-128"/>
              </a:rPr>
              <a:t>Contract</a:t>
            </a:r>
            <a:endParaRPr lang="it-IT" sz="2900" dirty="0">
              <a:solidFill>
                <a:srgbClr val="000066"/>
              </a:solidFill>
              <a:latin typeface="Calibri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56723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3348038" y="0"/>
            <a:ext cx="5795962" cy="6858000"/>
          </a:xfrm>
          <a:prstGeom prst="rect">
            <a:avLst/>
          </a:prstGeom>
          <a:solidFill>
            <a:srgbClr val="C0C0C0">
              <a:alpha val="6117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3348038" y="0"/>
            <a:ext cx="5795962" cy="169862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sz="4400">
              <a:latin typeface="Calibri" panose="020F0502020204030204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3563938" y="260350"/>
            <a:ext cx="54006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r>
              <a:rPr lang="it-IT" dirty="0" smtClean="0">
                <a:solidFill>
                  <a:schemeClr val="tx2"/>
                </a:solidFill>
                <a:latin typeface="Calibri" panose="020F0502020204030204" pitchFamily="34" charset="0"/>
              </a:rPr>
              <a:t>Project </a:t>
            </a:r>
            <a:r>
              <a:rPr lang="it-IT" dirty="0" err="1" smtClean="0">
                <a:solidFill>
                  <a:schemeClr val="tx2"/>
                </a:solidFill>
                <a:latin typeface="Calibri" panose="020F0502020204030204" pitchFamily="34" charset="0"/>
              </a:rPr>
              <a:t>development</a:t>
            </a:r>
            <a:r>
              <a:rPr lang="it-IT" dirty="0" smtClean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it-IT" dirty="0" err="1" smtClean="0">
                <a:solidFill>
                  <a:schemeClr val="tx2"/>
                </a:solidFill>
                <a:latin typeface="Calibri" panose="020F0502020204030204" pitchFamily="34" charset="0"/>
              </a:rPr>
              <a:t>assistance</a:t>
            </a:r>
            <a:endParaRPr lang="it-IT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algn="l" eaLnBrk="1" hangingPunct="1"/>
            <a:endParaRPr lang="it-IT" dirty="0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pic>
        <p:nvPicPr>
          <p:cNvPr id="2050" name="Picture 2" descr="P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687435"/>
            <a:ext cx="5795962" cy="6170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50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1C1FB0-8B6F-429B-B732-00240BD587CE}" type="slidenum">
              <a:rPr lang="it-IT" smtClean="0">
                <a:solidFill>
                  <a:srgbClr val="1F497D"/>
                </a:solidFill>
              </a:rPr>
              <a:pPr>
                <a:defRPr/>
              </a:pPr>
              <a:t>40</a:t>
            </a:fld>
            <a:endParaRPr lang="it-IT">
              <a:solidFill>
                <a:srgbClr val="1F497D"/>
              </a:solidFill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5289033" y="6407860"/>
            <a:ext cx="1008112" cy="241002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black"/>
              </a:solidFill>
            </a:endParaRPr>
          </a:p>
        </p:txBody>
      </p:sp>
      <p:graphicFrame>
        <p:nvGraphicFramePr>
          <p:cNvPr id="19" name="Tabella 18"/>
          <p:cNvGraphicFramePr>
            <a:graphicFrameLocks noGrp="1"/>
          </p:cNvGraphicFramePr>
          <p:nvPr>
            <p:extLst/>
          </p:nvPr>
        </p:nvGraphicFramePr>
        <p:xfrm>
          <a:off x="395536" y="1988840"/>
          <a:ext cx="8280920" cy="39258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37911"/>
                <a:gridCol w="1253646"/>
                <a:gridCol w="2789363"/>
              </a:tblGrid>
              <a:tr h="8412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200" b="1" dirty="0">
                          <a:effectLst/>
                          <a:latin typeface="+mn-lt"/>
                        </a:rPr>
                        <a:t>Asse</a:t>
                      </a:r>
                      <a:endParaRPr lang="it-IT" sz="2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200" b="1" dirty="0">
                          <a:effectLst/>
                          <a:latin typeface="+mn-lt"/>
                        </a:rPr>
                        <a:t>% risorse</a:t>
                      </a:r>
                      <a:endParaRPr lang="it-IT" sz="2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200" b="1" dirty="0">
                          <a:effectLst/>
                          <a:latin typeface="+mn-lt"/>
                        </a:rPr>
                        <a:t>Dotazione (UE + Stato + Regione) (€)</a:t>
                      </a:r>
                      <a:endParaRPr lang="it-IT" sz="2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</a:tr>
              <a:tr h="280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200" b="1">
                          <a:effectLst/>
                          <a:latin typeface="+mn-lt"/>
                        </a:rPr>
                        <a:t>OT 1 Ricerca e innovazione</a:t>
                      </a:r>
                      <a:endParaRPr lang="it-IT" sz="2200" b="1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32%</a:t>
                      </a:r>
                      <a:endParaRPr lang="it-IT" sz="2200" b="1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109.387.373,76</a:t>
                      </a:r>
                      <a:endParaRPr lang="it-IT" sz="2200" b="1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</a:tr>
              <a:tr h="280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200" b="1" dirty="0">
                          <a:effectLst/>
                          <a:latin typeface="+mn-lt"/>
                        </a:rPr>
                        <a:t>OT 2 ICT</a:t>
                      </a:r>
                      <a:endParaRPr lang="it-IT" sz="2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7%</a:t>
                      </a:r>
                      <a:endParaRPr lang="it-IT" sz="2200" b="1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22.837.474,75</a:t>
                      </a:r>
                      <a:endParaRPr lang="it-IT" sz="2200" b="1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</a:tr>
              <a:tr h="280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200" b="1">
                          <a:effectLst/>
                          <a:latin typeface="+mn-lt"/>
                        </a:rPr>
                        <a:t>OT 3 Competitività PMI</a:t>
                      </a:r>
                      <a:endParaRPr lang="it-IT" sz="2200" b="1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200" b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19%</a:t>
                      </a:r>
                      <a:endParaRPr lang="it-IT" sz="2200" b="1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65.512.424,26</a:t>
                      </a:r>
                      <a:endParaRPr lang="it-IT" sz="2200" b="1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</a:tr>
              <a:tr h="280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200" b="1" dirty="0">
                          <a:effectLst/>
                          <a:latin typeface="+mn-lt"/>
                        </a:rPr>
                        <a:t>OT4  Energia</a:t>
                      </a:r>
                      <a:endParaRPr lang="it-IT" sz="2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200" b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19%</a:t>
                      </a:r>
                      <a:endParaRPr lang="it-IT" sz="2200" b="1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65.449.927,86</a:t>
                      </a:r>
                      <a:endParaRPr lang="it-IT" sz="2200" b="1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</a:tr>
              <a:tr h="280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200" b="1">
                          <a:effectLst/>
                          <a:latin typeface="+mn-lt"/>
                        </a:rPr>
                        <a:t>OT 5 Rischi</a:t>
                      </a:r>
                      <a:endParaRPr lang="it-IT" sz="2200" b="1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200" b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7%</a:t>
                      </a:r>
                      <a:endParaRPr lang="it-IT" sz="2200" b="1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22.837.474,75</a:t>
                      </a:r>
                      <a:endParaRPr lang="it-IT" sz="2200" b="1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</a:tr>
              <a:tr h="280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200" b="1">
                          <a:effectLst/>
                          <a:latin typeface="+mn-lt"/>
                        </a:rPr>
                        <a:t>OT 6 Tutela patrimonio</a:t>
                      </a:r>
                      <a:endParaRPr lang="it-IT" sz="2200" b="1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200" b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12%</a:t>
                      </a:r>
                      <a:endParaRPr lang="it-IT" sz="2200" b="1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41.224.963,93</a:t>
                      </a:r>
                      <a:endParaRPr lang="it-IT" sz="2200" b="1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</a:tr>
              <a:tr h="280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200" b="1">
                          <a:effectLst/>
                          <a:latin typeface="+mn-lt"/>
                        </a:rPr>
                        <a:t>Assistenza tecnica</a:t>
                      </a:r>
                      <a:endParaRPr lang="it-IT" sz="2200" b="1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200" b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3%</a:t>
                      </a:r>
                      <a:endParaRPr lang="it-IT" sz="2200" b="1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10.133.648,48</a:t>
                      </a:r>
                      <a:endParaRPr lang="it-IT" sz="2200" b="1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200" b="1">
                          <a:effectLst/>
                          <a:latin typeface="+mn-lt"/>
                        </a:rPr>
                        <a:t>TOTALE</a:t>
                      </a:r>
                      <a:endParaRPr lang="it-IT" sz="2200" b="1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200" b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100%</a:t>
                      </a:r>
                      <a:endParaRPr lang="it-IT" sz="2200" b="1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337.383.287,79</a:t>
                      </a:r>
                      <a:endParaRPr lang="it-IT" sz="2200" b="1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</a:tr>
            </a:tbl>
          </a:graphicData>
        </a:graphic>
      </p:graphicFrame>
      <p:sp>
        <p:nvSpPr>
          <p:cNvPr id="21" name="Rettangolo 20"/>
          <p:cNvSpPr/>
          <p:nvPr/>
        </p:nvSpPr>
        <p:spPr>
          <a:xfrm>
            <a:off x="2915816" y="1268760"/>
            <a:ext cx="3173176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900" dirty="0">
                <a:solidFill>
                  <a:srgbClr val="000066"/>
                </a:solidFill>
                <a:latin typeface="Calibri"/>
                <a:ea typeface="MS PGothic" panose="020B0600070205080204" pitchFamily="34" charset="-128"/>
              </a:rPr>
              <a:t>FESR Marche 2014+</a:t>
            </a:r>
          </a:p>
        </p:txBody>
      </p:sp>
    </p:spTree>
    <p:extLst>
      <p:ext uri="{BB962C8B-B14F-4D97-AF65-F5344CB8AC3E}">
        <p14:creationId xmlns:p14="http://schemas.microsoft.com/office/powerpoint/2010/main" val="206309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2"/>
          <p:cNvSpPr txBox="1">
            <a:spLocks/>
          </p:cNvSpPr>
          <p:nvPr/>
        </p:nvSpPr>
        <p:spPr>
          <a:xfrm>
            <a:off x="457200" y="1124744"/>
            <a:ext cx="8229600" cy="895350"/>
          </a:xfrm>
          <a:prstGeom prst="rect">
            <a:avLst/>
          </a:prstGeom>
          <a:ln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anchor="b" anchorCtr="0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336947" fontAlgn="auto">
              <a:lnSpc>
                <a:spcPct val="80000"/>
              </a:lnSpc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r>
              <a:rPr lang="it-IT" sz="2900" dirty="0" smtClean="0">
                <a:solidFill>
                  <a:srgbClr val="000066"/>
                </a:solidFill>
                <a:ea typeface="MS PGothic" panose="020B0600070205080204" pitchFamily="34" charset="-128"/>
              </a:rPr>
              <a:t>Il </a:t>
            </a:r>
            <a:r>
              <a:rPr lang="it-IT" sz="2900" dirty="0">
                <a:solidFill>
                  <a:srgbClr val="000066"/>
                </a:solidFill>
                <a:ea typeface="MS PGothic" panose="020B0600070205080204" pitchFamily="34" charset="-128"/>
              </a:rPr>
              <a:t>nuovo PEAR della R.M.</a:t>
            </a:r>
          </a:p>
        </p:txBody>
      </p:sp>
      <p:sp>
        <p:nvSpPr>
          <p:cNvPr id="11" name="Rettangolo 3"/>
          <p:cNvSpPr>
            <a:spLocks noChangeArrowheads="1"/>
          </p:cNvSpPr>
          <p:nvPr/>
        </p:nvSpPr>
        <p:spPr bwMode="auto">
          <a:xfrm>
            <a:off x="361950" y="2020094"/>
            <a:ext cx="8496300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defTabSz="342900">
              <a:defRPr/>
            </a:pPr>
            <a:r>
              <a:rPr lang="it-IT" sz="2200" b="1" dirty="0" smtClean="0">
                <a:solidFill>
                  <a:srgbClr val="8064A2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→</a:t>
            </a:r>
            <a:r>
              <a:rPr lang="it-IT" sz="2200" dirty="0" smtClean="0">
                <a:solidFill>
                  <a:srgbClr val="8064A2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it-IT" sz="2200" dirty="0" smtClean="0">
                <a:solidFill>
                  <a:srgbClr val="595959"/>
                </a:solidFill>
                <a:latin typeface="Calibri"/>
              </a:rPr>
              <a:t>(</a:t>
            </a:r>
            <a:r>
              <a:rPr lang="it-IT" altLang="it-IT" sz="2200" dirty="0" smtClean="0">
                <a:solidFill>
                  <a:srgbClr val="595959"/>
                </a:solidFill>
                <a:latin typeface="Calibri"/>
              </a:rPr>
              <a:t>In prevalenza) Politiche mirate al risparmio e all’efficienza energetica e allo sviluppo delle rinnovabili per conseguire l’obiettivo cogente determinato dal DM “</a:t>
            </a:r>
            <a:r>
              <a:rPr lang="it-IT" altLang="it-IT" sz="2200" dirty="0" err="1" smtClean="0">
                <a:solidFill>
                  <a:srgbClr val="595959"/>
                </a:solidFill>
                <a:latin typeface="Calibri"/>
              </a:rPr>
              <a:t>burden</a:t>
            </a:r>
            <a:r>
              <a:rPr lang="it-IT" altLang="it-IT" sz="2200" dirty="0" smtClean="0">
                <a:solidFill>
                  <a:srgbClr val="595959"/>
                </a:solidFill>
                <a:latin typeface="Calibri"/>
              </a:rPr>
              <a:t> </a:t>
            </a:r>
            <a:r>
              <a:rPr lang="it-IT" altLang="it-IT" sz="2200" dirty="0" err="1" smtClean="0">
                <a:solidFill>
                  <a:srgbClr val="595959"/>
                </a:solidFill>
                <a:latin typeface="Calibri"/>
              </a:rPr>
              <a:t>sharing</a:t>
            </a:r>
            <a:r>
              <a:rPr lang="it-IT" altLang="it-IT" sz="2200" dirty="0" smtClean="0">
                <a:solidFill>
                  <a:srgbClr val="595959"/>
                </a:solidFill>
                <a:latin typeface="Calibri"/>
              </a:rPr>
              <a:t>” al 2020</a:t>
            </a:r>
          </a:p>
          <a:p>
            <a:pPr algn="just" defTabSz="342900">
              <a:defRPr/>
            </a:pPr>
            <a:r>
              <a:rPr lang="it-IT" sz="2200" b="1" dirty="0" smtClean="0">
                <a:solidFill>
                  <a:srgbClr val="8064A2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→</a:t>
            </a:r>
            <a:r>
              <a:rPr lang="it-IT" sz="2200" dirty="0" smtClean="0">
                <a:solidFill>
                  <a:srgbClr val="8064A2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it-IT" altLang="it-IT" sz="2200" dirty="0" smtClean="0">
                <a:solidFill>
                  <a:srgbClr val="595959"/>
                </a:solidFill>
                <a:latin typeface="Calibri"/>
              </a:rPr>
              <a:t>Privilegiare il più possibile le ristrutturazioni rispetto alle nuove edificazioni</a:t>
            </a:r>
          </a:p>
          <a:p>
            <a:pPr algn="just" defTabSz="342900">
              <a:defRPr/>
            </a:pPr>
            <a:r>
              <a:rPr lang="it-IT" sz="2200" b="1" dirty="0" smtClean="0">
                <a:solidFill>
                  <a:srgbClr val="8064A2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→</a:t>
            </a:r>
            <a:r>
              <a:rPr lang="it-IT" sz="2200" dirty="0" smtClean="0">
                <a:solidFill>
                  <a:srgbClr val="8064A2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it-IT" altLang="it-IT" sz="2200" dirty="0" smtClean="0">
                <a:solidFill>
                  <a:srgbClr val="595959"/>
                </a:solidFill>
                <a:latin typeface="Calibri"/>
              </a:rPr>
              <a:t>Incrementare lo standard di efficienza richiesto agli edifici ristrutturati, portandolo il più possibile vicino alle nuove edificazioni</a:t>
            </a:r>
          </a:p>
          <a:p>
            <a:pPr algn="just" defTabSz="342900">
              <a:defRPr/>
            </a:pPr>
            <a:r>
              <a:rPr lang="it-IT" sz="2200" b="1" dirty="0" smtClean="0">
                <a:solidFill>
                  <a:srgbClr val="8064A2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→</a:t>
            </a:r>
            <a:r>
              <a:rPr lang="it-IT" sz="2200" dirty="0" smtClean="0">
                <a:solidFill>
                  <a:srgbClr val="8064A2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it-IT" altLang="it-IT" sz="2200" dirty="0" smtClean="0">
                <a:solidFill>
                  <a:srgbClr val="595959"/>
                </a:solidFill>
                <a:latin typeface="Calibri"/>
              </a:rPr>
              <a:t>Favorire l’installazione del fotovoltaico integrato agli edifici</a:t>
            </a:r>
          </a:p>
          <a:p>
            <a:pPr algn="just" defTabSz="342900">
              <a:defRPr/>
            </a:pPr>
            <a:r>
              <a:rPr lang="it-IT" sz="2200" b="1" dirty="0" smtClean="0">
                <a:solidFill>
                  <a:srgbClr val="8064A2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→</a:t>
            </a:r>
            <a:r>
              <a:rPr lang="it-IT" sz="2200" dirty="0" smtClean="0">
                <a:solidFill>
                  <a:srgbClr val="8064A2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it-IT" altLang="it-IT" sz="2200" dirty="0" smtClean="0">
                <a:solidFill>
                  <a:srgbClr val="595959"/>
                </a:solidFill>
                <a:latin typeface="Calibri"/>
              </a:rPr>
              <a:t>Sviluppare solare termico e pompe di calore con priorità nell’ambito degli interventi </a:t>
            </a:r>
            <a:r>
              <a:rPr lang="it-IT" altLang="it-IT" sz="2200" dirty="0" err="1" smtClean="0">
                <a:solidFill>
                  <a:srgbClr val="595959"/>
                </a:solidFill>
                <a:latin typeface="Calibri"/>
              </a:rPr>
              <a:t>efficientamento</a:t>
            </a:r>
            <a:r>
              <a:rPr lang="it-IT" altLang="it-IT" sz="2200" dirty="0" smtClean="0">
                <a:solidFill>
                  <a:srgbClr val="595959"/>
                </a:solidFill>
                <a:latin typeface="Calibri"/>
              </a:rPr>
              <a:t> energetico degli edifici</a:t>
            </a:r>
          </a:p>
        </p:txBody>
      </p:sp>
    </p:spTree>
    <p:extLst>
      <p:ext uri="{BB962C8B-B14F-4D97-AF65-F5344CB8AC3E}">
        <p14:creationId xmlns:p14="http://schemas.microsoft.com/office/powerpoint/2010/main" val="2308461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1"/>
          <p:cNvSpPr txBox="1">
            <a:spLocks/>
          </p:cNvSpPr>
          <p:nvPr/>
        </p:nvSpPr>
        <p:spPr>
          <a:xfrm>
            <a:off x="828675" y="1207385"/>
            <a:ext cx="7850188" cy="754062"/>
          </a:xfrm>
          <a:prstGeom prst="rect">
            <a:avLst/>
          </a:prstGeom>
          <a:ln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68580" tIns="34290" rIns="68580" bIns="34290" anchor="b" anchorCtr="0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336947" fontAlgn="auto">
              <a:lnSpc>
                <a:spcPct val="80000"/>
              </a:lnSpc>
              <a:spcAft>
                <a:spcPts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it-IT" sz="3000" dirty="0" smtClean="0">
                <a:solidFill>
                  <a:srgbClr val="000066"/>
                </a:solidFill>
                <a:ea typeface="MS PGothic" panose="020B0600070205080204" pitchFamily="34" charset="-128"/>
              </a:rPr>
              <a:t>Il «Fondo Energia» nelle Marche FESR 14-20</a:t>
            </a:r>
            <a:endParaRPr lang="it-IT" sz="3000" dirty="0">
              <a:solidFill>
                <a:srgbClr val="000066"/>
              </a:solidFill>
              <a:ea typeface="MS PGothic" panose="020B0600070205080204" pitchFamily="34" charset="-128"/>
            </a:endParaRPr>
          </a:p>
        </p:txBody>
      </p:sp>
      <p:graphicFrame>
        <p:nvGraphicFramePr>
          <p:cNvPr id="16" name="Diagramma 15"/>
          <p:cNvGraphicFramePr/>
          <p:nvPr>
            <p:extLst/>
          </p:nvPr>
        </p:nvGraphicFramePr>
        <p:xfrm>
          <a:off x="525295" y="2588266"/>
          <a:ext cx="8152824" cy="40090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Rettangolo 16"/>
          <p:cNvSpPr/>
          <p:nvPr/>
        </p:nvSpPr>
        <p:spPr>
          <a:xfrm>
            <a:off x="1579563" y="2126547"/>
            <a:ext cx="6767512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342900">
              <a:defRPr/>
            </a:pPr>
            <a:r>
              <a:rPr lang="en-US" sz="1200" dirty="0" err="1">
                <a:solidFill>
                  <a:srgbClr val="7A0000"/>
                </a:solidFill>
                <a:latin typeface="Calibri"/>
              </a:rPr>
              <a:t>Strumento</a:t>
            </a:r>
            <a:r>
              <a:rPr lang="en-US" sz="1200" dirty="0">
                <a:solidFill>
                  <a:srgbClr val="7A0000"/>
                </a:solidFill>
                <a:latin typeface="Calibri"/>
              </a:rPr>
              <a:t> </a:t>
            </a:r>
            <a:r>
              <a:rPr lang="en-US" sz="1200" dirty="0" err="1">
                <a:solidFill>
                  <a:srgbClr val="7A0000"/>
                </a:solidFill>
                <a:latin typeface="Calibri"/>
              </a:rPr>
              <a:t>finanziario</a:t>
            </a:r>
            <a:r>
              <a:rPr lang="en-US" sz="1200" dirty="0">
                <a:solidFill>
                  <a:srgbClr val="7A0000"/>
                </a:solidFill>
                <a:latin typeface="Calibri"/>
              </a:rPr>
              <a:t> con </a:t>
            </a:r>
            <a:r>
              <a:rPr lang="en-US" sz="1200" dirty="0" err="1">
                <a:solidFill>
                  <a:srgbClr val="7A0000"/>
                </a:solidFill>
                <a:latin typeface="Calibri"/>
              </a:rPr>
              <a:t>una</a:t>
            </a:r>
            <a:r>
              <a:rPr lang="en-US" sz="1200" dirty="0">
                <a:solidFill>
                  <a:srgbClr val="7A0000"/>
                </a:solidFill>
                <a:latin typeface="Calibri"/>
              </a:rPr>
              <a:t> </a:t>
            </a:r>
            <a:r>
              <a:rPr lang="en-US" sz="1200" dirty="0" err="1">
                <a:solidFill>
                  <a:srgbClr val="7A0000"/>
                </a:solidFill>
                <a:latin typeface="Calibri"/>
              </a:rPr>
              <a:t>significativa</a:t>
            </a:r>
            <a:r>
              <a:rPr lang="en-US" sz="1200" dirty="0">
                <a:solidFill>
                  <a:srgbClr val="7A0000"/>
                </a:solidFill>
                <a:latin typeface="Calibri"/>
              </a:rPr>
              <a:t> </a:t>
            </a:r>
            <a:r>
              <a:rPr lang="en-US" sz="1200" dirty="0" err="1">
                <a:solidFill>
                  <a:srgbClr val="7A0000"/>
                </a:solidFill>
                <a:latin typeface="Calibri"/>
              </a:rPr>
              <a:t>dotazione</a:t>
            </a:r>
            <a:r>
              <a:rPr lang="en-US" sz="1200" dirty="0">
                <a:solidFill>
                  <a:srgbClr val="7A0000"/>
                </a:solidFill>
                <a:latin typeface="Calibri"/>
              </a:rPr>
              <a:t> di Risorse (</a:t>
            </a:r>
            <a:r>
              <a:rPr lang="en-US" sz="1200" dirty="0" err="1">
                <a:solidFill>
                  <a:srgbClr val="7A0000"/>
                </a:solidFill>
                <a:latin typeface="Calibri"/>
              </a:rPr>
              <a:t>almeno</a:t>
            </a:r>
            <a:r>
              <a:rPr lang="en-US" sz="1200" dirty="0">
                <a:solidFill>
                  <a:srgbClr val="7A0000"/>
                </a:solidFill>
                <a:latin typeface="Calibri"/>
              </a:rPr>
              <a:t> 25-30 €</a:t>
            </a:r>
            <a:r>
              <a:rPr lang="en-US" sz="1200" dirty="0" err="1">
                <a:solidFill>
                  <a:srgbClr val="7A0000"/>
                </a:solidFill>
                <a:latin typeface="Calibri"/>
              </a:rPr>
              <a:t>mln</a:t>
            </a:r>
            <a:r>
              <a:rPr lang="en-US" sz="1200" dirty="0">
                <a:solidFill>
                  <a:srgbClr val="7A0000"/>
                </a:solidFill>
                <a:latin typeface="Calibri"/>
              </a:rPr>
              <a:t>) in </a:t>
            </a:r>
            <a:r>
              <a:rPr lang="en-US" sz="1200" dirty="0" err="1">
                <a:solidFill>
                  <a:srgbClr val="7A0000"/>
                </a:solidFill>
                <a:latin typeface="Calibri"/>
              </a:rPr>
              <a:t>grado</a:t>
            </a:r>
            <a:r>
              <a:rPr lang="en-US" sz="1200" dirty="0">
                <a:solidFill>
                  <a:srgbClr val="7A0000"/>
                </a:solidFill>
                <a:latin typeface="Calibri"/>
              </a:rPr>
              <a:t> di </a:t>
            </a:r>
            <a:r>
              <a:rPr lang="en-US" sz="1200" dirty="0" err="1">
                <a:solidFill>
                  <a:srgbClr val="7A0000"/>
                </a:solidFill>
                <a:latin typeface="Calibri"/>
              </a:rPr>
              <a:t>produrre</a:t>
            </a:r>
            <a:r>
              <a:rPr lang="en-US" sz="1200" dirty="0">
                <a:solidFill>
                  <a:srgbClr val="7A0000"/>
                </a:solidFill>
                <a:latin typeface="Calibri"/>
              </a:rPr>
              <a:t> </a:t>
            </a:r>
            <a:r>
              <a:rPr lang="en-US" sz="1200" dirty="0" err="1">
                <a:solidFill>
                  <a:srgbClr val="7A0000"/>
                </a:solidFill>
                <a:latin typeface="Calibri"/>
              </a:rPr>
              <a:t>effetto</a:t>
            </a:r>
            <a:r>
              <a:rPr lang="en-US" sz="1200" dirty="0">
                <a:solidFill>
                  <a:srgbClr val="7A0000"/>
                </a:solidFill>
                <a:latin typeface="Calibri"/>
              </a:rPr>
              <a:t> leva per </a:t>
            </a:r>
            <a:r>
              <a:rPr lang="en-US" sz="1200" dirty="0" err="1">
                <a:solidFill>
                  <a:srgbClr val="7A0000"/>
                </a:solidFill>
                <a:latin typeface="Calibri"/>
              </a:rPr>
              <a:t>capitali</a:t>
            </a:r>
            <a:r>
              <a:rPr lang="en-US" sz="1200" dirty="0">
                <a:solidFill>
                  <a:srgbClr val="7A0000"/>
                </a:solidFill>
                <a:latin typeface="Calibri"/>
              </a:rPr>
              <a:t> </a:t>
            </a:r>
            <a:r>
              <a:rPr lang="en-US" sz="1200" dirty="0" err="1">
                <a:solidFill>
                  <a:srgbClr val="7A0000"/>
                </a:solidFill>
                <a:latin typeface="Calibri"/>
              </a:rPr>
              <a:t>privati</a:t>
            </a:r>
            <a:endParaRPr lang="it-IT" sz="1200" dirty="0">
              <a:solidFill>
                <a:srgbClr val="7A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68335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olo 1"/>
          <p:cNvSpPr>
            <a:spLocks noGrp="1"/>
          </p:cNvSpPr>
          <p:nvPr/>
        </p:nvSpPr>
        <p:spPr bwMode="auto">
          <a:xfrm>
            <a:off x="1619672" y="3933056"/>
            <a:ext cx="7199313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it-IT" altLang="it-IT" sz="3600" b="1" dirty="0">
                <a:latin typeface="Calibri" pitchFamily="34" charset="0"/>
              </a:rPr>
              <a:t>Sito AESS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>
          <a:xfrm>
            <a:off x="6902450" y="6356350"/>
            <a:ext cx="2133600" cy="365125"/>
          </a:xfrm>
        </p:spPr>
        <p:txBody>
          <a:bodyPr/>
          <a:lstStyle/>
          <a:p>
            <a:pPr>
              <a:defRPr/>
            </a:pPr>
            <a:fld id="{541FB09F-B41D-40CA-9985-C551969BD65E}" type="slidenum">
              <a:rPr lang="it-IT"/>
              <a:pPr>
                <a:defRPr/>
              </a:pPr>
              <a:t>43</a:t>
            </a:fld>
            <a:endParaRPr lang="it-IT" dirty="0"/>
          </a:p>
        </p:txBody>
      </p:sp>
      <p:grpSp>
        <p:nvGrpSpPr>
          <p:cNvPr id="53252" name="Gruppo 3"/>
          <p:cNvGrpSpPr>
            <a:grpSpLocks/>
          </p:cNvGrpSpPr>
          <p:nvPr/>
        </p:nvGrpSpPr>
        <p:grpSpPr bwMode="auto">
          <a:xfrm>
            <a:off x="2830513" y="-30163"/>
            <a:ext cx="5829300" cy="6858001"/>
            <a:chOff x="2773362" y="-30460"/>
            <a:chExt cx="5829300" cy="6858000"/>
          </a:xfrm>
        </p:grpSpPr>
        <p:pic>
          <p:nvPicPr>
            <p:cNvPr id="53254" name="Immagine 5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711443" y="-30460"/>
              <a:ext cx="4891219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Ovale 6"/>
            <p:cNvSpPr/>
            <p:nvPr/>
          </p:nvSpPr>
          <p:spPr bwMode="auto">
            <a:xfrm>
              <a:off x="5005387" y="734716"/>
              <a:ext cx="719137" cy="17462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it-IT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it-IT"/>
            </a:p>
          </p:txBody>
        </p:sp>
        <p:cxnSp>
          <p:nvCxnSpPr>
            <p:cNvPr id="8" name="Connettore 2 7"/>
            <p:cNvCxnSpPr/>
            <p:nvPr/>
          </p:nvCxnSpPr>
          <p:spPr bwMode="auto">
            <a:xfrm flipV="1">
              <a:off x="2773362" y="877591"/>
              <a:ext cx="2232025" cy="433387"/>
            </a:xfrm>
            <a:prstGeom prst="straightConnector1">
              <a:avLst/>
            </a:prstGeom>
            <a:ln w="28575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ttore 2 8"/>
            <p:cNvCxnSpPr/>
            <p:nvPr/>
          </p:nvCxnSpPr>
          <p:spPr bwMode="auto">
            <a:xfrm flipV="1">
              <a:off x="2916237" y="1125241"/>
              <a:ext cx="792162" cy="142875"/>
            </a:xfrm>
            <a:prstGeom prst="straightConnector1">
              <a:avLst/>
            </a:prstGeom>
            <a:ln w="28575">
              <a:solidFill>
                <a:srgbClr val="CC0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CasellaDiTesto 10"/>
          <p:cNvSpPr txBox="1"/>
          <p:nvPr/>
        </p:nvSpPr>
        <p:spPr>
          <a:xfrm>
            <a:off x="900113" y="5300663"/>
            <a:ext cx="5097462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it-IT" dirty="0">
                <a:latin typeface="+mn-lt"/>
                <a:hlinkClick r:id="rId5"/>
              </a:rPr>
              <a:t>http://www.aess-modena.it/it/progetti/elena.html</a:t>
            </a:r>
            <a:r>
              <a:rPr lang="it-IT" dirty="0">
                <a:latin typeface="+mn-lt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3384550" y="13732"/>
            <a:ext cx="5795962" cy="6858000"/>
          </a:xfrm>
          <a:prstGeom prst="rect">
            <a:avLst/>
          </a:prstGeom>
          <a:solidFill>
            <a:srgbClr val="C0C0C0">
              <a:alpha val="6117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3348038" y="0"/>
            <a:ext cx="5795962" cy="169862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sz="4400">
              <a:latin typeface="Calibri" panose="020F0502020204030204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3563938" y="260350"/>
            <a:ext cx="54006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r>
              <a:rPr lang="it-IT" dirty="0" smtClean="0">
                <a:solidFill>
                  <a:schemeClr val="tx2"/>
                </a:solidFill>
                <a:latin typeface="Calibri" panose="020F0502020204030204" pitchFamily="34" charset="0"/>
              </a:rPr>
              <a:t>Project </a:t>
            </a:r>
            <a:r>
              <a:rPr lang="it-IT" dirty="0" err="1" smtClean="0">
                <a:solidFill>
                  <a:schemeClr val="tx2"/>
                </a:solidFill>
                <a:latin typeface="Calibri" panose="020F0502020204030204" pitchFamily="34" charset="0"/>
              </a:rPr>
              <a:t>development</a:t>
            </a:r>
            <a:r>
              <a:rPr lang="it-IT" dirty="0" smtClean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it-IT" dirty="0" err="1" smtClean="0">
                <a:solidFill>
                  <a:schemeClr val="tx2"/>
                </a:solidFill>
                <a:latin typeface="Calibri" panose="020F0502020204030204" pitchFamily="34" charset="0"/>
              </a:rPr>
              <a:t>assistance</a:t>
            </a:r>
            <a:endParaRPr lang="it-IT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algn="l" eaLnBrk="1" hangingPunct="1"/>
            <a:endParaRPr lang="it-IT" dirty="0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pic>
        <p:nvPicPr>
          <p:cNvPr id="63490" name="Picture 2" descr="PDA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27252"/>
            <a:ext cx="8460432" cy="6130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216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BF58E-F454-41F1-BCF6-EFDF9B01BF31}" type="datetime1">
              <a:rPr lang="it-IT"/>
              <a:pPr/>
              <a:t>21/05/2015</a:t>
            </a:fld>
            <a:endParaRPr lang="it-IT" dirty="0"/>
          </a:p>
        </p:txBody>
      </p:sp>
      <p:grpSp>
        <p:nvGrpSpPr>
          <p:cNvPr id="5" name="Gruppo 4"/>
          <p:cNvGrpSpPr/>
          <p:nvPr/>
        </p:nvGrpSpPr>
        <p:grpSpPr>
          <a:xfrm>
            <a:off x="3348038" y="0"/>
            <a:ext cx="5795962" cy="6858000"/>
            <a:chOff x="3348038" y="0"/>
            <a:chExt cx="5795962" cy="6858000"/>
          </a:xfrm>
        </p:grpSpPr>
        <p:sp>
          <p:nvSpPr>
            <p:cNvPr id="6" name="Rectangle 2"/>
            <p:cNvSpPr>
              <a:spLocks noChangeArrowheads="1"/>
            </p:cNvSpPr>
            <p:nvPr/>
          </p:nvSpPr>
          <p:spPr bwMode="auto">
            <a:xfrm>
              <a:off x="3348038" y="0"/>
              <a:ext cx="5795962" cy="6858000"/>
            </a:xfrm>
            <a:prstGeom prst="rect">
              <a:avLst/>
            </a:prstGeom>
            <a:solidFill>
              <a:srgbClr val="C0C0C0">
                <a:alpha val="6117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7" name="Rectangle 3"/>
            <p:cNvSpPr>
              <a:spLocks noChangeArrowheads="1"/>
            </p:cNvSpPr>
            <p:nvPr/>
          </p:nvSpPr>
          <p:spPr bwMode="auto">
            <a:xfrm>
              <a:off x="5991768" y="0"/>
              <a:ext cx="3152231" cy="1698625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sz="4400">
                <a:latin typeface="Calibri" panose="020F0502020204030204" pitchFamily="34" charset="0"/>
              </a:endParaRPr>
            </a:p>
          </p:txBody>
        </p:sp>
      </p:grpSp>
      <p:sp>
        <p:nvSpPr>
          <p:cNvPr id="363523" name="Rectangle 3"/>
          <p:cNvSpPr>
            <a:spLocks noGrp="1" noChangeArrowheads="1"/>
          </p:cNvSpPr>
          <p:nvPr>
            <p:ph type="title"/>
          </p:nvPr>
        </p:nvSpPr>
        <p:spPr>
          <a:xfrm>
            <a:off x="6084168" y="692150"/>
            <a:ext cx="2809006" cy="633413"/>
          </a:xfrm>
          <a:noFill/>
          <a:ln/>
        </p:spPr>
        <p:txBody>
          <a:bodyPr/>
          <a:lstStyle/>
          <a:p>
            <a:r>
              <a:rPr lang="es-ES" sz="2400" kern="1200" dirty="0" smtClean="0"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List of ELENA projects  financed</a:t>
            </a:r>
            <a:endParaRPr lang="es-ES" sz="2400" kern="1200" dirty="0"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88" y="0"/>
            <a:ext cx="5977581" cy="6858000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6084167" y="2390775"/>
            <a:ext cx="30354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>
                <a:solidFill>
                  <a:srgbClr val="00B0F0"/>
                </a:solidFill>
                <a:latin typeface="Calibri" panose="020F0502020204030204" pitchFamily="34" charset="0"/>
                <a:hlinkClick r:id="rId4"/>
              </a:rPr>
              <a:t>http://</a:t>
            </a:r>
            <a:r>
              <a:rPr lang="it-IT" sz="1600" dirty="0" smtClean="0">
                <a:solidFill>
                  <a:srgbClr val="00B0F0"/>
                </a:solidFill>
                <a:latin typeface="Calibri" panose="020F0502020204030204" pitchFamily="34" charset="0"/>
                <a:hlinkClick r:id="rId4"/>
              </a:rPr>
              <a:t>www.eib.org/products/elena/index.htm</a:t>
            </a:r>
            <a:r>
              <a:rPr lang="it-IT" sz="1600" dirty="0" smtClean="0">
                <a:solidFill>
                  <a:srgbClr val="00B0F0"/>
                </a:solidFill>
                <a:latin typeface="Calibri" panose="020F0502020204030204" pitchFamily="34" charset="0"/>
              </a:rPr>
              <a:t> </a:t>
            </a:r>
            <a:endParaRPr lang="it-IT" sz="1600" dirty="0">
              <a:solidFill>
                <a:srgbClr val="00B0F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19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numero diapositiva 12"/>
          <p:cNvSpPr>
            <a:spLocks noGrp="1"/>
          </p:cNvSpPr>
          <p:nvPr>
            <p:ph type="sldNum" sz="quarter" idx="12"/>
          </p:nvPr>
        </p:nvSpPr>
        <p:spPr>
          <a:xfrm>
            <a:off x="6902450" y="6356350"/>
            <a:ext cx="2133600" cy="365125"/>
          </a:xfrm>
        </p:spPr>
        <p:txBody>
          <a:bodyPr/>
          <a:lstStyle/>
          <a:p>
            <a:pPr>
              <a:defRPr/>
            </a:pPr>
            <a:fld id="{781BD341-C796-4C90-8A9C-5E10C59904BE}" type="slidenum">
              <a:rPr lang="it-IT"/>
              <a:pPr>
                <a:defRPr/>
              </a:pPr>
              <a:t>7</a:t>
            </a:fld>
            <a:endParaRPr lang="it-IT" dirty="0"/>
          </a:p>
        </p:txBody>
      </p:sp>
      <p:sp>
        <p:nvSpPr>
          <p:cNvPr id="14" name="CasellaDiTesto 6"/>
          <p:cNvSpPr txBox="1">
            <a:spLocks noChangeArrowheads="1"/>
          </p:cNvSpPr>
          <p:nvPr/>
        </p:nvSpPr>
        <p:spPr bwMode="auto">
          <a:xfrm>
            <a:off x="-109538" y="1060450"/>
            <a:ext cx="1800226" cy="33813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buFont typeface="Wingdings" pitchFamily="2" charset="2"/>
              <a:buChar char="Ø"/>
              <a:defRPr/>
            </a:pPr>
            <a:r>
              <a:rPr lang="it-IT" altLang="it-IT" sz="16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COS’È ELENA</a:t>
            </a:r>
          </a:p>
        </p:txBody>
      </p:sp>
      <p:sp>
        <p:nvSpPr>
          <p:cNvPr id="15" name="CasellaDiTesto 7"/>
          <p:cNvSpPr txBox="1"/>
          <p:nvPr/>
        </p:nvSpPr>
        <p:spPr>
          <a:xfrm>
            <a:off x="-107950" y="1720850"/>
            <a:ext cx="1871663" cy="830263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dirty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SCOPO ed </a:t>
            </a: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/>
            </a:r>
            <a:b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</a:b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AMBITI </a:t>
            </a:r>
            <a:r>
              <a:rPr lang="it-IT" sz="1600" dirty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DI APPLICAZIONE</a:t>
            </a:r>
          </a:p>
        </p:txBody>
      </p:sp>
      <p:sp>
        <p:nvSpPr>
          <p:cNvPr id="16" name="CasellaDiTesto 8"/>
          <p:cNvSpPr txBox="1"/>
          <p:nvPr/>
        </p:nvSpPr>
        <p:spPr>
          <a:xfrm>
            <a:off x="-112713" y="2852738"/>
            <a:ext cx="1803401" cy="83185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dirty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SOGGETTI COINVOLTI E RUOLI</a:t>
            </a:r>
          </a:p>
        </p:txBody>
      </p:sp>
      <p:sp>
        <p:nvSpPr>
          <p:cNvPr id="17" name="CasellaDiTesto 9"/>
          <p:cNvSpPr txBox="1"/>
          <p:nvPr/>
        </p:nvSpPr>
        <p:spPr>
          <a:xfrm>
            <a:off x="-107950" y="4089400"/>
            <a:ext cx="1943100" cy="830263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DURATA ed</a:t>
            </a:r>
            <a:b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</a:b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ENTITÀ </a:t>
            </a:r>
            <a:r>
              <a:rPr lang="it-IT" sz="1600" dirty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DEGLI INVESTIMENTI</a:t>
            </a:r>
          </a:p>
        </p:txBody>
      </p:sp>
      <p:sp>
        <p:nvSpPr>
          <p:cNvPr id="18" name="CasellaDiTesto 11"/>
          <p:cNvSpPr txBox="1"/>
          <p:nvPr/>
        </p:nvSpPr>
        <p:spPr>
          <a:xfrm>
            <a:off x="-109538" y="5314950"/>
            <a:ext cx="1657351" cy="830263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dirty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PERCHÉ IL SUPPORTO DI ELENA</a:t>
            </a:r>
          </a:p>
        </p:txBody>
      </p:sp>
      <p:sp>
        <p:nvSpPr>
          <p:cNvPr id="18440" name="CasellaDiTesto 12"/>
          <p:cNvSpPr txBox="1">
            <a:spLocks noChangeArrowheads="1"/>
          </p:cNvSpPr>
          <p:nvPr/>
        </p:nvSpPr>
        <p:spPr bwMode="auto">
          <a:xfrm>
            <a:off x="2051050" y="1049338"/>
            <a:ext cx="6624638" cy="317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1200"/>
              </a:spcAft>
            </a:pPr>
            <a:r>
              <a:rPr lang="it-IT" altLang="it-IT">
                <a:latin typeface="Calibri" pitchFamily="34" charset="0"/>
                <a:cs typeface="Arial" charset="0"/>
              </a:rPr>
              <a:t>(</a:t>
            </a:r>
            <a:r>
              <a:rPr lang="it-IT" altLang="it-IT" b="1" i="1">
                <a:solidFill>
                  <a:srgbClr val="CC0000"/>
                </a:solidFill>
                <a:latin typeface="Calibri" pitchFamily="34" charset="0"/>
                <a:cs typeface="Arial" charset="0"/>
              </a:rPr>
              <a:t>E</a:t>
            </a:r>
            <a:r>
              <a:rPr lang="it-IT" altLang="it-IT" i="1">
                <a:latin typeface="Calibri" pitchFamily="34" charset="0"/>
                <a:cs typeface="Arial" charset="0"/>
              </a:rPr>
              <a:t>uropean </a:t>
            </a:r>
            <a:r>
              <a:rPr lang="it-IT" altLang="it-IT" b="1" i="1">
                <a:solidFill>
                  <a:srgbClr val="CC0000"/>
                </a:solidFill>
                <a:latin typeface="Calibri" pitchFamily="34" charset="0"/>
                <a:cs typeface="Arial" charset="0"/>
              </a:rPr>
              <a:t>L</a:t>
            </a:r>
            <a:r>
              <a:rPr lang="it-IT" altLang="it-IT" i="1">
                <a:latin typeface="Calibri" pitchFamily="34" charset="0"/>
                <a:cs typeface="Arial" charset="0"/>
              </a:rPr>
              <a:t>ocal </a:t>
            </a:r>
            <a:r>
              <a:rPr lang="it-IT" altLang="it-IT" b="1" i="1">
                <a:solidFill>
                  <a:srgbClr val="CC0000"/>
                </a:solidFill>
                <a:latin typeface="Calibri" pitchFamily="34" charset="0"/>
                <a:cs typeface="Arial" charset="0"/>
              </a:rPr>
              <a:t>EN</a:t>
            </a:r>
            <a:r>
              <a:rPr lang="it-IT" altLang="it-IT" i="1">
                <a:latin typeface="Calibri" pitchFamily="34" charset="0"/>
                <a:cs typeface="Arial" charset="0"/>
              </a:rPr>
              <a:t>ergy </a:t>
            </a:r>
            <a:r>
              <a:rPr lang="it-IT" altLang="it-IT" b="1" i="1">
                <a:solidFill>
                  <a:srgbClr val="CC0000"/>
                </a:solidFill>
                <a:latin typeface="Calibri" pitchFamily="34" charset="0"/>
                <a:cs typeface="Arial" charset="0"/>
              </a:rPr>
              <a:t>A</a:t>
            </a:r>
            <a:r>
              <a:rPr lang="it-IT" altLang="it-IT" i="1">
                <a:latin typeface="Calibri" pitchFamily="34" charset="0"/>
                <a:cs typeface="Arial" charset="0"/>
              </a:rPr>
              <a:t>ssistance</a:t>
            </a:r>
            <a:r>
              <a:rPr lang="it-IT" altLang="it-IT">
                <a:latin typeface="Calibri" pitchFamily="34" charset="0"/>
                <a:cs typeface="Arial" charset="0"/>
              </a:rPr>
              <a:t>)</a:t>
            </a:r>
          </a:p>
          <a:p>
            <a:pPr algn="just">
              <a:spcAft>
                <a:spcPts val="1200"/>
              </a:spcAft>
            </a:pPr>
            <a:r>
              <a:rPr lang="it-IT" altLang="it-IT">
                <a:latin typeface="Calibri" pitchFamily="34" charset="0"/>
                <a:cs typeface="Arial" charset="0"/>
              </a:rPr>
              <a:t>È uno </a:t>
            </a:r>
            <a:r>
              <a:rPr lang="it-IT" altLang="it-IT" b="1">
                <a:latin typeface="Calibri" pitchFamily="34" charset="0"/>
                <a:cs typeface="Arial" charset="0"/>
              </a:rPr>
              <a:t>strumento finanziario per l’assistenza tecnica agli investimenti energetici </a:t>
            </a:r>
            <a:r>
              <a:rPr lang="it-IT" altLang="it-IT">
                <a:latin typeface="Calibri" pitchFamily="34" charset="0"/>
                <a:cs typeface="Arial" charset="0"/>
              </a:rPr>
              <a:t>destinata ad aiutare </a:t>
            </a:r>
            <a:r>
              <a:rPr lang="it-IT" altLang="it-IT" b="1">
                <a:latin typeface="Calibri" pitchFamily="34" charset="0"/>
                <a:cs typeface="Arial" charset="0"/>
              </a:rPr>
              <a:t>le Autorità Locali </a:t>
            </a:r>
            <a:r>
              <a:rPr lang="it-IT" altLang="it-IT">
                <a:latin typeface="Calibri" pitchFamily="34" charset="0"/>
                <a:cs typeface="Arial" charset="0"/>
              </a:rPr>
              <a:t>a raggiungere gli obiettivi del “20-20-20”, come sottoscritto dal Patto dei Sindaci e presentato nel PAES (</a:t>
            </a:r>
            <a:r>
              <a:rPr lang="it-IT" altLang="it-IT" i="1">
                <a:latin typeface="Calibri" pitchFamily="34" charset="0"/>
                <a:cs typeface="Arial" charset="0"/>
              </a:rPr>
              <a:t>Piano di Azione per l’Energia Sostenibile</a:t>
            </a:r>
            <a:r>
              <a:rPr lang="it-IT" altLang="it-IT">
                <a:latin typeface="Calibri" pitchFamily="34" charset="0"/>
                <a:cs typeface="Arial" charset="0"/>
              </a:rPr>
              <a:t>).</a:t>
            </a:r>
          </a:p>
          <a:p>
            <a:pPr algn="just">
              <a:spcAft>
                <a:spcPts val="1200"/>
              </a:spcAft>
            </a:pPr>
            <a:r>
              <a:rPr lang="it-IT" altLang="it-IT">
                <a:latin typeface="Calibri" pitchFamily="34" charset="0"/>
                <a:cs typeface="Arial" charset="0"/>
              </a:rPr>
              <a:t>È gestito dalla BEI (</a:t>
            </a:r>
            <a:r>
              <a:rPr lang="it-IT" altLang="it-IT" i="1">
                <a:latin typeface="Calibri" pitchFamily="34" charset="0"/>
                <a:cs typeface="Arial" charset="0"/>
              </a:rPr>
              <a:t>European Investment Bank</a:t>
            </a:r>
            <a:r>
              <a:rPr lang="it-IT" altLang="it-IT">
                <a:latin typeface="Calibri" pitchFamily="34" charset="0"/>
                <a:cs typeface="Arial" charset="0"/>
              </a:rPr>
              <a:t>) e finanziato per il 90% da budget europeo (programma CIP/EIE) e per il restante 10% dalla Provincia di Modena. Tale fondo perduto va a coprire i costi dell’assistenza tecnica necessaria a preparare i progetti e la pubblicazione di Bandi di Gara per l’assegnazione di lavori e servizi.</a:t>
            </a:r>
          </a:p>
        </p:txBody>
      </p:sp>
      <p:sp>
        <p:nvSpPr>
          <p:cNvPr id="18441" name="CasellaDiTesto 13"/>
          <p:cNvSpPr txBox="1">
            <a:spLocks noChangeArrowheads="1"/>
          </p:cNvSpPr>
          <p:nvPr/>
        </p:nvSpPr>
        <p:spPr bwMode="auto">
          <a:xfrm>
            <a:off x="1520825" y="0"/>
            <a:ext cx="76231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3600" b="1">
                <a:solidFill>
                  <a:srgbClr val="CC0000"/>
                </a:solidFill>
                <a:latin typeface="Calibri" pitchFamily="34" charset="0"/>
                <a:cs typeface="Arial" charset="0"/>
              </a:rPr>
              <a:t>Progetto ELENA-Modena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numero diapositiva 12"/>
          <p:cNvSpPr>
            <a:spLocks noGrp="1"/>
          </p:cNvSpPr>
          <p:nvPr>
            <p:ph type="sldNum" sz="quarter" idx="12"/>
          </p:nvPr>
        </p:nvSpPr>
        <p:spPr>
          <a:xfrm>
            <a:off x="6902450" y="6356350"/>
            <a:ext cx="2133600" cy="365125"/>
          </a:xfrm>
        </p:spPr>
        <p:txBody>
          <a:bodyPr/>
          <a:lstStyle/>
          <a:p>
            <a:pPr>
              <a:defRPr/>
            </a:pPr>
            <a:fld id="{57E877B1-3AC9-4FB4-B2F2-C5059D764BE4}" type="slidenum">
              <a:rPr lang="it-IT"/>
              <a:pPr>
                <a:defRPr/>
              </a:pPr>
              <a:t>8</a:t>
            </a:fld>
            <a:endParaRPr lang="it-IT" dirty="0"/>
          </a:p>
        </p:txBody>
      </p:sp>
      <p:sp>
        <p:nvSpPr>
          <p:cNvPr id="20483" name="CasellaDiTesto 13"/>
          <p:cNvSpPr txBox="1">
            <a:spLocks noChangeArrowheads="1"/>
          </p:cNvSpPr>
          <p:nvPr/>
        </p:nvSpPr>
        <p:spPr bwMode="auto">
          <a:xfrm>
            <a:off x="1520825" y="0"/>
            <a:ext cx="76231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3600" b="1">
                <a:solidFill>
                  <a:srgbClr val="CC0000"/>
                </a:solidFill>
                <a:latin typeface="Calibri" pitchFamily="34" charset="0"/>
                <a:cs typeface="Arial" charset="0"/>
              </a:rPr>
              <a:t>Progetto ELENA-Modena</a:t>
            </a:r>
          </a:p>
        </p:txBody>
      </p:sp>
      <p:sp>
        <p:nvSpPr>
          <p:cNvPr id="10" name="CasellaDiTesto 12"/>
          <p:cNvSpPr txBox="1"/>
          <p:nvPr/>
        </p:nvSpPr>
        <p:spPr>
          <a:xfrm>
            <a:off x="2051050" y="1728788"/>
            <a:ext cx="6624638" cy="221615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just" fontAlgn="auto">
              <a:spcBef>
                <a:spcPts val="0"/>
              </a:spcBef>
              <a:spcAft>
                <a:spcPts val="1200"/>
              </a:spcAft>
              <a:defRPr/>
            </a:pPr>
            <a:r>
              <a:rPr lang="it-IT" dirty="0">
                <a:latin typeface="+mn-lt"/>
                <a:cs typeface="+mn-cs"/>
              </a:rPr>
              <a:t>Le </a:t>
            </a:r>
            <a:r>
              <a:rPr lang="it-IT" b="1" dirty="0">
                <a:latin typeface="+mn-lt"/>
                <a:cs typeface="+mn-cs"/>
              </a:rPr>
              <a:t>applicazioni</a:t>
            </a:r>
            <a:r>
              <a:rPr lang="it-IT" dirty="0">
                <a:latin typeface="+mn-lt"/>
                <a:cs typeface="+mn-cs"/>
              </a:rPr>
              <a:t> sono </a:t>
            </a:r>
            <a:r>
              <a:rPr lang="it-IT" b="1" dirty="0">
                <a:latin typeface="+mn-lt"/>
                <a:cs typeface="+mn-cs"/>
              </a:rPr>
              <a:t>limitate all’efficienza energetica</a:t>
            </a:r>
            <a:r>
              <a:rPr lang="it-IT" dirty="0">
                <a:latin typeface="+mn-lt"/>
                <a:cs typeface="+mn-cs"/>
              </a:rPr>
              <a:t>, ovvero a quei interventi che generino risparmio in termini economici ed ambientali nei seguenti ambiti:</a:t>
            </a:r>
          </a:p>
          <a:p>
            <a:pPr marL="342900" indent="-342900" fontAlgn="auto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defRPr/>
            </a:pPr>
            <a:r>
              <a:rPr lang="it-IT" b="1" dirty="0">
                <a:solidFill>
                  <a:srgbClr val="CC0000"/>
                </a:solidFill>
                <a:latin typeface="+mn-lt"/>
                <a:cs typeface="+mn-cs"/>
              </a:rPr>
              <a:t>Fotovoltaico</a:t>
            </a:r>
            <a:r>
              <a:rPr lang="it-IT" dirty="0">
                <a:solidFill>
                  <a:srgbClr val="CC0000"/>
                </a:solidFill>
                <a:latin typeface="+mn-lt"/>
                <a:cs typeface="+mn-cs"/>
              </a:rPr>
              <a:t> </a:t>
            </a:r>
            <a:r>
              <a:rPr lang="it-IT" dirty="0">
                <a:latin typeface="+mn-lt"/>
                <a:cs typeface="+mn-cs"/>
              </a:rPr>
              <a:t>su copertura di edifici pubblici</a:t>
            </a:r>
          </a:p>
          <a:p>
            <a:pPr marL="342900" indent="-342900" fontAlgn="auto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tabLst>
                <a:tab pos="628650" algn="l"/>
              </a:tabLst>
              <a:defRPr/>
            </a:pPr>
            <a:r>
              <a:rPr lang="it-IT" dirty="0">
                <a:latin typeface="+mn-lt"/>
                <a:cs typeface="+mn-cs"/>
              </a:rPr>
              <a:t>Miglioramento dell’efficienza energetica degli </a:t>
            </a:r>
            <a:r>
              <a:rPr lang="it-IT" b="1" dirty="0">
                <a:solidFill>
                  <a:srgbClr val="CC0000"/>
                </a:solidFill>
                <a:latin typeface="+mn-lt"/>
                <a:cs typeface="+mn-cs"/>
              </a:rPr>
              <a:t>edifici</a:t>
            </a:r>
            <a:r>
              <a:rPr lang="it-IT" dirty="0">
                <a:solidFill>
                  <a:srgbClr val="CC0000"/>
                </a:solidFill>
                <a:latin typeface="+mn-lt"/>
                <a:cs typeface="+mn-cs"/>
              </a:rPr>
              <a:t> </a:t>
            </a:r>
            <a:r>
              <a:rPr lang="it-IT" b="1" dirty="0" smtClean="0">
                <a:solidFill>
                  <a:srgbClr val="CC0000"/>
                </a:solidFill>
                <a:latin typeface="+mn-lt"/>
                <a:cs typeface="+mn-cs"/>
              </a:rPr>
              <a:t>pubblici</a:t>
            </a:r>
            <a:endParaRPr lang="it-IT" dirty="0" smtClean="0"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tabLst>
                <a:tab pos="628650" algn="l"/>
              </a:tabLst>
              <a:defRPr/>
            </a:pPr>
            <a:r>
              <a:rPr lang="it-IT" dirty="0" smtClean="0">
                <a:latin typeface="+mn-lt"/>
                <a:cs typeface="+mn-cs"/>
              </a:rPr>
              <a:t>Risparmio </a:t>
            </a:r>
            <a:r>
              <a:rPr lang="it-IT" dirty="0">
                <a:latin typeface="+mn-lt"/>
                <a:cs typeface="+mn-cs"/>
              </a:rPr>
              <a:t>energetico della rete di </a:t>
            </a:r>
            <a:r>
              <a:rPr lang="it-IT" b="1" dirty="0">
                <a:solidFill>
                  <a:srgbClr val="CC0000"/>
                </a:solidFill>
                <a:latin typeface="+mn-lt"/>
                <a:cs typeface="+mn-cs"/>
              </a:rPr>
              <a:t>Pubblica </a:t>
            </a:r>
            <a:r>
              <a:rPr lang="it-IT" b="1" dirty="0" smtClean="0">
                <a:solidFill>
                  <a:srgbClr val="CC0000"/>
                </a:solidFill>
                <a:latin typeface="+mn-lt"/>
                <a:cs typeface="+mn-cs"/>
              </a:rPr>
              <a:t>Illuminazione</a:t>
            </a:r>
            <a:endParaRPr lang="it-IT" sz="1400" dirty="0">
              <a:latin typeface="+mn-lt"/>
              <a:cs typeface="+mn-cs"/>
            </a:endParaRPr>
          </a:p>
        </p:txBody>
      </p:sp>
      <p:sp>
        <p:nvSpPr>
          <p:cNvPr id="11" name="CasellaDiTesto 6"/>
          <p:cNvSpPr txBox="1">
            <a:spLocks noChangeArrowheads="1"/>
          </p:cNvSpPr>
          <p:nvPr/>
        </p:nvSpPr>
        <p:spPr bwMode="auto">
          <a:xfrm>
            <a:off x="-109538" y="1060450"/>
            <a:ext cx="1800226" cy="33813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buFont typeface="Wingdings" pitchFamily="2" charset="2"/>
              <a:buChar char="Ø"/>
              <a:defRPr/>
            </a:pPr>
            <a:r>
              <a:rPr lang="it-IT" altLang="it-IT" sz="16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COS’È ELENA</a:t>
            </a:r>
          </a:p>
        </p:txBody>
      </p:sp>
      <p:sp>
        <p:nvSpPr>
          <p:cNvPr id="12" name="CasellaDiTesto 7"/>
          <p:cNvSpPr txBox="1"/>
          <p:nvPr/>
        </p:nvSpPr>
        <p:spPr>
          <a:xfrm>
            <a:off x="-107950" y="1720850"/>
            <a:ext cx="1871663" cy="830263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b="1" dirty="0">
                <a:solidFill>
                  <a:schemeClr val="accent6">
                    <a:lumMod val="75000"/>
                  </a:schemeClr>
                </a:solidFill>
                <a:latin typeface="+mj-lt"/>
                <a:cs typeface="+mn-cs"/>
              </a:rPr>
              <a:t>SCOPO ed </a:t>
            </a:r>
            <a:r>
              <a:rPr lang="it-IT" sz="16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+mn-cs"/>
              </a:rPr>
              <a:t/>
            </a:r>
            <a:br>
              <a:rPr lang="it-IT" sz="16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+mn-cs"/>
              </a:rPr>
            </a:br>
            <a:r>
              <a:rPr lang="it-IT" sz="16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+mn-cs"/>
              </a:rPr>
              <a:t>AMBITI </a:t>
            </a:r>
            <a:r>
              <a:rPr lang="it-IT" sz="1600" b="1" dirty="0">
                <a:solidFill>
                  <a:schemeClr val="accent6">
                    <a:lumMod val="75000"/>
                  </a:schemeClr>
                </a:solidFill>
                <a:latin typeface="+mj-lt"/>
                <a:cs typeface="+mn-cs"/>
              </a:rPr>
              <a:t>DI APPLICAZIONE</a:t>
            </a:r>
          </a:p>
        </p:txBody>
      </p:sp>
      <p:sp>
        <p:nvSpPr>
          <p:cNvPr id="19" name="CasellaDiTesto 8"/>
          <p:cNvSpPr txBox="1"/>
          <p:nvPr/>
        </p:nvSpPr>
        <p:spPr>
          <a:xfrm>
            <a:off x="-112713" y="2852738"/>
            <a:ext cx="1803401" cy="83185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dirty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SOGGETTI COINVOLTI E RUOLI</a:t>
            </a:r>
          </a:p>
        </p:txBody>
      </p:sp>
      <p:sp>
        <p:nvSpPr>
          <p:cNvPr id="21" name="CasellaDiTesto 9"/>
          <p:cNvSpPr txBox="1"/>
          <p:nvPr/>
        </p:nvSpPr>
        <p:spPr>
          <a:xfrm>
            <a:off x="-107950" y="4089400"/>
            <a:ext cx="1943100" cy="830263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DURATA ed</a:t>
            </a:r>
            <a:b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</a:b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ENTITÀ </a:t>
            </a:r>
            <a:r>
              <a:rPr lang="it-IT" sz="1600" dirty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DEGLI INVESTIMENTI</a:t>
            </a:r>
          </a:p>
        </p:txBody>
      </p:sp>
      <p:sp>
        <p:nvSpPr>
          <p:cNvPr id="22" name="CasellaDiTesto 11"/>
          <p:cNvSpPr txBox="1"/>
          <p:nvPr/>
        </p:nvSpPr>
        <p:spPr>
          <a:xfrm>
            <a:off x="-109538" y="5314950"/>
            <a:ext cx="1657351" cy="830263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dirty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PERCHÉ IL SUPPORTO DI ELENA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numero diapositiva 12"/>
          <p:cNvSpPr>
            <a:spLocks noGrp="1"/>
          </p:cNvSpPr>
          <p:nvPr>
            <p:ph type="sldNum" sz="quarter" idx="12"/>
          </p:nvPr>
        </p:nvSpPr>
        <p:spPr>
          <a:xfrm>
            <a:off x="6902450" y="6356350"/>
            <a:ext cx="2133600" cy="365125"/>
          </a:xfrm>
        </p:spPr>
        <p:txBody>
          <a:bodyPr/>
          <a:lstStyle/>
          <a:p>
            <a:pPr>
              <a:defRPr/>
            </a:pPr>
            <a:fld id="{0CAF69FE-5106-44B5-9A91-8BF941A98EC0}" type="slidenum">
              <a:rPr lang="it-IT"/>
              <a:pPr>
                <a:defRPr/>
              </a:pPr>
              <a:t>9</a:t>
            </a:fld>
            <a:endParaRPr lang="it-IT" dirty="0"/>
          </a:p>
        </p:txBody>
      </p:sp>
      <p:sp>
        <p:nvSpPr>
          <p:cNvPr id="22531" name="CasellaDiTesto 13"/>
          <p:cNvSpPr txBox="1">
            <a:spLocks noChangeArrowheads="1"/>
          </p:cNvSpPr>
          <p:nvPr/>
        </p:nvSpPr>
        <p:spPr bwMode="auto">
          <a:xfrm>
            <a:off x="1520825" y="0"/>
            <a:ext cx="76231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3600" b="1">
                <a:solidFill>
                  <a:srgbClr val="CC0000"/>
                </a:solidFill>
                <a:latin typeface="Calibri" pitchFamily="34" charset="0"/>
                <a:cs typeface="Arial" charset="0"/>
              </a:rPr>
              <a:t>Progetto ELENA-Modena</a:t>
            </a:r>
          </a:p>
        </p:txBody>
      </p:sp>
      <p:sp>
        <p:nvSpPr>
          <p:cNvPr id="22532" name="CasellaDiTesto 12"/>
          <p:cNvSpPr txBox="1">
            <a:spLocks noChangeArrowheads="1"/>
          </p:cNvSpPr>
          <p:nvPr/>
        </p:nvSpPr>
        <p:spPr bwMode="auto">
          <a:xfrm>
            <a:off x="2051050" y="1244600"/>
            <a:ext cx="6623050" cy="434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1200"/>
              </a:spcAft>
            </a:pPr>
            <a:r>
              <a:rPr lang="it-IT" altLang="it-IT" b="1">
                <a:latin typeface="Calibri" pitchFamily="34" charset="0"/>
                <a:cs typeface="Arial" charset="0"/>
              </a:rPr>
              <a:t>BEI</a:t>
            </a:r>
            <a:r>
              <a:rPr lang="it-IT" altLang="it-IT">
                <a:latin typeface="Calibri" pitchFamily="34" charset="0"/>
                <a:cs typeface="Arial" charset="0"/>
              </a:rPr>
              <a:t>: Gestore del finanziamento europeo.</a:t>
            </a:r>
          </a:p>
          <a:p>
            <a:pPr algn="just">
              <a:spcAft>
                <a:spcPts val="1200"/>
              </a:spcAft>
            </a:pPr>
            <a:r>
              <a:rPr lang="it-IT" altLang="it-IT" b="1">
                <a:latin typeface="Calibri" pitchFamily="34" charset="0"/>
                <a:cs typeface="Arial" charset="0"/>
              </a:rPr>
              <a:t>AESS</a:t>
            </a:r>
            <a:r>
              <a:rPr lang="it-IT" altLang="it-IT">
                <a:latin typeface="Calibri" pitchFamily="34" charset="0"/>
                <a:cs typeface="Arial" charset="0"/>
              </a:rPr>
              <a:t>: Agenzia a cui è stata approvata la candidatura al progetto ELENA e del quale ne effettua il coordinamento tecnico.</a:t>
            </a:r>
          </a:p>
          <a:p>
            <a:pPr algn="just">
              <a:spcAft>
                <a:spcPts val="1200"/>
              </a:spcAft>
            </a:pPr>
            <a:r>
              <a:rPr lang="it-IT" altLang="it-IT" b="1">
                <a:latin typeface="Calibri" pitchFamily="34" charset="0"/>
                <a:cs typeface="Arial" charset="0"/>
              </a:rPr>
              <a:t>Consulenti tecnici</a:t>
            </a:r>
            <a:r>
              <a:rPr lang="it-IT" altLang="it-IT">
                <a:latin typeface="Calibri" pitchFamily="34" charset="0"/>
                <a:cs typeface="Arial" charset="0"/>
              </a:rPr>
              <a:t>: offrono assistenza tecnica per la redazione degli allegati tecnici ai Bandi di Gara sviluppati dall’AESS.</a:t>
            </a:r>
          </a:p>
          <a:p>
            <a:pPr algn="just">
              <a:spcAft>
                <a:spcPts val="1200"/>
              </a:spcAft>
            </a:pPr>
            <a:r>
              <a:rPr lang="it-IT" altLang="it-IT" b="1">
                <a:latin typeface="Calibri" pitchFamily="34" charset="0"/>
                <a:cs typeface="Arial" charset="0"/>
              </a:rPr>
              <a:t>Consulenti legali</a:t>
            </a:r>
            <a:r>
              <a:rPr lang="it-IT" altLang="it-IT">
                <a:latin typeface="Calibri" pitchFamily="34" charset="0"/>
                <a:cs typeface="Arial" charset="0"/>
              </a:rPr>
              <a:t>: offrono assistenza legale nella redazione dei Bandi di Gara sviluppati dall’AESS.</a:t>
            </a:r>
          </a:p>
          <a:p>
            <a:pPr algn="just">
              <a:spcAft>
                <a:spcPts val="1200"/>
              </a:spcAft>
            </a:pPr>
            <a:r>
              <a:rPr lang="it-IT" altLang="it-IT" b="1">
                <a:latin typeface="Calibri" pitchFamily="34" charset="0"/>
                <a:cs typeface="Arial" charset="0"/>
              </a:rPr>
              <a:t>Comuni modenesi</a:t>
            </a:r>
            <a:r>
              <a:rPr lang="it-IT" altLang="it-IT">
                <a:latin typeface="Calibri" pitchFamily="34" charset="0"/>
                <a:cs typeface="Arial" charset="0"/>
              </a:rPr>
              <a:t>: si avvalgono di AESS per la pubblicazione di Bandi di Gara.</a:t>
            </a:r>
          </a:p>
          <a:p>
            <a:pPr algn="just">
              <a:spcAft>
                <a:spcPts val="1200"/>
              </a:spcAft>
            </a:pPr>
            <a:r>
              <a:rPr lang="it-IT" altLang="it-IT" b="1">
                <a:latin typeface="Calibri" pitchFamily="34" charset="0"/>
                <a:cs typeface="Arial" charset="0"/>
              </a:rPr>
              <a:t>Provincia di Modena</a:t>
            </a:r>
            <a:r>
              <a:rPr lang="it-IT" altLang="it-IT">
                <a:latin typeface="Calibri" pitchFamily="34" charset="0"/>
                <a:cs typeface="Arial" charset="0"/>
              </a:rPr>
              <a:t>: beneficiaria di ELENA in qualità di struttura di supporto al Patto dei Sindaci.</a:t>
            </a:r>
          </a:p>
          <a:p>
            <a:pPr algn="just">
              <a:spcAft>
                <a:spcPts val="1200"/>
              </a:spcAft>
            </a:pPr>
            <a:r>
              <a:rPr lang="it-IT" altLang="it-IT" b="1">
                <a:latin typeface="Calibri" pitchFamily="34" charset="0"/>
                <a:cs typeface="Arial" charset="0"/>
              </a:rPr>
              <a:t>Aggiudicatario</a:t>
            </a:r>
            <a:r>
              <a:rPr lang="it-IT" altLang="it-IT">
                <a:latin typeface="Calibri" pitchFamily="34" charset="0"/>
                <a:cs typeface="Arial" charset="0"/>
              </a:rPr>
              <a:t>: impresa vincitrice del Bando di Gara.</a:t>
            </a:r>
          </a:p>
        </p:txBody>
      </p:sp>
      <p:sp>
        <p:nvSpPr>
          <p:cNvPr id="23" name="CasellaDiTesto 6"/>
          <p:cNvSpPr txBox="1">
            <a:spLocks noChangeArrowheads="1"/>
          </p:cNvSpPr>
          <p:nvPr/>
        </p:nvSpPr>
        <p:spPr bwMode="auto">
          <a:xfrm>
            <a:off x="-109538" y="1060450"/>
            <a:ext cx="1800226" cy="33813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buFont typeface="Wingdings" pitchFamily="2" charset="2"/>
              <a:buChar char="Ø"/>
              <a:defRPr/>
            </a:pPr>
            <a:r>
              <a:rPr lang="it-IT" altLang="it-IT" sz="16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COS’È ELENA</a:t>
            </a:r>
          </a:p>
        </p:txBody>
      </p:sp>
      <p:sp>
        <p:nvSpPr>
          <p:cNvPr id="24" name="CasellaDiTesto 7"/>
          <p:cNvSpPr txBox="1"/>
          <p:nvPr/>
        </p:nvSpPr>
        <p:spPr>
          <a:xfrm>
            <a:off x="-107950" y="1720850"/>
            <a:ext cx="1871663" cy="830263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dirty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SCOPO ed </a:t>
            </a: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/>
            </a:r>
            <a:b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</a:b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AMBITI </a:t>
            </a:r>
            <a:r>
              <a:rPr lang="it-IT" sz="1600" dirty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DI APPLICAZIONE</a:t>
            </a:r>
          </a:p>
        </p:txBody>
      </p:sp>
      <p:sp>
        <p:nvSpPr>
          <p:cNvPr id="25" name="CasellaDiTesto 8"/>
          <p:cNvSpPr txBox="1"/>
          <p:nvPr/>
        </p:nvSpPr>
        <p:spPr>
          <a:xfrm>
            <a:off x="-112713" y="2852738"/>
            <a:ext cx="1803401" cy="83185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b="1" dirty="0">
                <a:solidFill>
                  <a:schemeClr val="accent6">
                    <a:lumMod val="75000"/>
                  </a:schemeClr>
                </a:solidFill>
                <a:latin typeface="+mj-lt"/>
                <a:cs typeface="+mn-cs"/>
              </a:rPr>
              <a:t>SOGGETTI COINVOLTI E RUOLI</a:t>
            </a:r>
          </a:p>
        </p:txBody>
      </p:sp>
      <p:sp>
        <p:nvSpPr>
          <p:cNvPr id="26" name="CasellaDiTesto 9"/>
          <p:cNvSpPr txBox="1"/>
          <p:nvPr/>
        </p:nvSpPr>
        <p:spPr>
          <a:xfrm>
            <a:off x="-107950" y="4089400"/>
            <a:ext cx="1943100" cy="830263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DURATA ed</a:t>
            </a:r>
            <a:b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</a:br>
            <a:r>
              <a:rPr lang="it-IT" sz="1600" dirty="0" smtClean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ENTITÀ </a:t>
            </a:r>
            <a:r>
              <a:rPr lang="it-IT" sz="1600" dirty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DEGLI INVESTIMENTI</a:t>
            </a:r>
          </a:p>
        </p:txBody>
      </p:sp>
      <p:sp>
        <p:nvSpPr>
          <p:cNvPr id="27" name="CasellaDiTesto 11"/>
          <p:cNvSpPr txBox="1"/>
          <p:nvPr/>
        </p:nvSpPr>
        <p:spPr>
          <a:xfrm>
            <a:off x="-109538" y="5314950"/>
            <a:ext cx="1657351" cy="830263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177800" indent="-1778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sz="1600" dirty="0">
                <a:solidFill>
                  <a:schemeClr val="bg1">
                    <a:lumMod val="65000"/>
                  </a:schemeClr>
                </a:solidFill>
                <a:latin typeface="+mj-lt"/>
                <a:cs typeface="+mn-cs"/>
              </a:rPr>
              <a:t>PERCHÉ IL SUPPORTO DI ELENA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trati">
  <a:themeElements>
    <a:clrScheme name="Strati 5">
      <a:dk1>
        <a:srgbClr val="330000"/>
      </a:dk1>
      <a:lt1>
        <a:srgbClr val="FF9900"/>
      </a:lt1>
      <a:dk2>
        <a:srgbClr val="FFFFFF"/>
      </a:dk2>
      <a:lt2>
        <a:srgbClr val="8B3111"/>
      </a:lt2>
      <a:accent1>
        <a:srgbClr val="DD6D07"/>
      </a:accent1>
      <a:accent2>
        <a:srgbClr val="CC9900"/>
      </a:accent2>
      <a:accent3>
        <a:srgbClr val="FFCAAA"/>
      </a:accent3>
      <a:accent4>
        <a:srgbClr val="2A0000"/>
      </a:accent4>
      <a:accent5>
        <a:srgbClr val="EBBAAA"/>
      </a:accent5>
      <a:accent6>
        <a:srgbClr val="B98A00"/>
      </a:accent6>
      <a:hlink>
        <a:srgbClr val="CC3300"/>
      </a:hlink>
      <a:folHlink>
        <a:srgbClr val="CCCC66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Strati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ti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ti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ti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ti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ti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ti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ti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ti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ti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Strati">
  <a:themeElements>
    <a:clrScheme name="Strati 5">
      <a:dk1>
        <a:srgbClr val="330000"/>
      </a:dk1>
      <a:lt1>
        <a:srgbClr val="FF9900"/>
      </a:lt1>
      <a:dk2>
        <a:srgbClr val="FFFFFF"/>
      </a:dk2>
      <a:lt2>
        <a:srgbClr val="8B3111"/>
      </a:lt2>
      <a:accent1>
        <a:srgbClr val="DD6D07"/>
      </a:accent1>
      <a:accent2>
        <a:srgbClr val="CC9900"/>
      </a:accent2>
      <a:accent3>
        <a:srgbClr val="FFCAAA"/>
      </a:accent3>
      <a:accent4>
        <a:srgbClr val="2A0000"/>
      </a:accent4>
      <a:accent5>
        <a:srgbClr val="EBBAAA"/>
      </a:accent5>
      <a:accent6>
        <a:srgbClr val="B98A00"/>
      </a:accent6>
      <a:hlink>
        <a:srgbClr val="CC3300"/>
      </a:hlink>
      <a:folHlink>
        <a:srgbClr val="CCCC66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Strati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ti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ti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ti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ti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ti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ti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ti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ti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ti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Satelli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Satellit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spDef>
      <a:spPr>
        <a:ln w="6350"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a:style>
    </a:spDef>
    <a:lnDef>
      <a:spPr>
        <a:ln w="6350">
          <a:solidFill>
            <a:schemeClr val="tx1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545</TotalTime>
  <Words>2281</Words>
  <Application>Microsoft Office PowerPoint</Application>
  <PresentationFormat>Presentazione su schermo (4:3)</PresentationFormat>
  <Paragraphs>481</Paragraphs>
  <Slides>43</Slides>
  <Notes>30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4</vt:i4>
      </vt:variant>
      <vt:variant>
        <vt:lpstr>Titoli diapositive</vt:lpstr>
      </vt:variant>
      <vt:variant>
        <vt:i4>43</vt:i4>
      </vt:variant>
    </vt:vector>
  </HeadingPairs>
  <TitlesOfParts>
    <vt:vector size="55" baseType="lpstr">
      <vt:lpstr>MS PGothic</vt:lpstr>
      <vt:lpstr>NexaBold</vt:lpstr>
      <vt:lpstr>Arial</vt:lpstr>
      <vt:lpstr>Calibri</vt:lpstr>
      <vt:lpstr>Century Gothic</vt:lpstr>
      <vt:lpstr>Times New Roman</vt:lpstr>
      <vt:lpstr>Wingdings</vt:lpstr>
      <vt:lpstr>Wingdings 3</vt:lpstr>
      <vt:lpstr>Tema di Office</vt:lpstr>
      <vt:lpstr>Strati</vt:lpstr>
      <vt:lpstr>2_Strati</vt:lpstr>
      <vt:lpstr>Satellite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List of ELENA projects  financed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Il Fondo Energia della Regione Emilia Romagna</vt:lpstr>
      <vt:lpstr>Il Fondo Energia della Regione Emilia Romagna</vt:lpstr>
      <vt:lpstr>Progetti ed Investimenti </vt:lpstr>
      <vt:lpstr>Progetti ed Investimenti </vt:lpstr>
      <vt:lpstr>Modelli di finanziamento innovativi per investimenti nell’efficienza energetica nelle strutture sanitarie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AESS</dc:creator>
  <cp:lastModifiedBy>g.andreoli</cp:lastModifiedBy>
  <cp:revision>76</cp:revision>
  <dcterms:created xsi:type="dcterms:W3CDTF">2014-02-06T11:35:09Z</dcterms:created>
  <dcterms:modified xsi:type="dcterms:W3CDTF">2015-05-21T21:19:36Z</dcterms:modified>
</cp:coreProperties>
</file>