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9" r:id="rId4"/>
    <p:sldId id="271" r:id="rId5"/>
    <p:sldId id="272" r:id="rId6"/>
    <p:sldId id="273" r:id="rId7"/>
    <p:sldId id="280" r:id="rId8"/>
    <p:sldId id="274" r:id="rId9"/>
    <p:sldId id="275" r:id="rId10"/>
    <p:sldId id="276" r:id="rId11"/>
    <p:sldId id="277" r:id="rId12"/>
    <p:sldId id="281" r:id="rId13"/>
    <p:sldId id="282" r:id="rId14"/>
    <p:sldId id="283" r:id="rId15"/>
    <p:sldId id="284" r:id="rId16"/>
    <p:sldId id="285" r:id="rId17"/>
    <p:sldId id="286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46" autoAdjust="0"/>
    <p:restoredTop sz="94660"/>
  </p:normalViewPr>
  <p:slideViewPr>
    <p:cSldViewPr>
      <p:cViewPr>
        <p:scale>
          <a:sx n="100" d="100"/>
          <a:sy n="100" d="100"/>
        </p:scale>
        <p:origin x="-1662" y="-9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65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091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903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21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24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992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48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67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49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75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69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15F7F-F01A-4F7B-8CFD-3D7DA31C016B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E6F55-5B66-495E-A8FA-4E0F2E73F7C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28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acea.ec.europa.eu/" TargetMode="External"/><Relationship Id="rId2" Type="http://schemas.openxmlformats.org/officeDocument/2006/relationships/hyperlink" Target="http://ec.europa.eu/education/erasmus-for-all/index_en.htm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programmallp.it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ctrTitle"/>
          </p:nvPr>
        </p:nvSpPr>
        <p:spPr>
          <a:xfrm>
            <a:off x="755576" y="2708920"/>
            <a:ext cx="7772400" cy="1902073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Progettare per cultura, </a:t>
            </a:r>
            <a:r>
              <a:rPr lang="it-IT" alt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it-IT" alt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it-IT" alt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giovani </a:t>
            </a:r>
            <a:r>
              <a:rPr lang="it-IT" alt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 </a:t>
            </a:r>
            <a:r>
              <a:rPr lang="it-IT" alt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sport</a:t>
            </a:r>
            <a:br>
              <a:rPr lang="it-IT" alt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it-IT" altLang="it-IT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it-IT" altLang="it-IT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it-IT" altLang="it-IT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Il Programma </a:t>
            </a:r>
            <a:r>
              <a:rPr lang="it-IT" altLang="it-IT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ERASMUS+</a:t>
            </a:r>
            <a:endParaRPr lang="it-IT" altLang="it-IT" sz="2800" b="1" i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86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AZIONE 1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027849" cy="441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1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AZIONE 2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56878"/>
            <a:ext cx="6984851" cy="4476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1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OPPORTUNITA’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1"/>
          <a:stretch/>
        </p:blipFill>
        <p:spPr bwMode="auto">
          <a:xfrm>
            <a:off x="905789" y="1556792"/>
            <a:ext cx="7263532" cy="433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12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AZIONE 3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7980759" cy="4032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12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4139953" y="115888"/>
            <a:ext cx="4672260" cy="1008856"/>
          </a:xfrm>
        </p:spPr>
        <p:txBody>
          <a:bodyPr>
            <a:normAutofit fontScale="90000"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ERASMUS E L’IMPRESA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756" y="1556791"/>
            <a:ext cx="6808789" cy="433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12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JEAN MONNET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48892"/>
            <a:ext cx="7776896" cy="423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12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SPORT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733506" cy="434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12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1547664" y="115888"/>
            <a:ext cx="7264549" cy="1008856"/>
          </a:xfrm>
        </p:spPr>
        <p:txBody>
          <a:bodyPr>
            <a:normAutofit fontScale="90000"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DOVE REPERIRE LA DOCUMENTAZIONE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1043608" y="1166843"/>
            <a:ext cx="7704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Commissione Europea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b="1" u="heavy" dirty="0">
                <a:hlinkClick r:id="rId2"/>
              </a:rPr>
              <a:t>http://ec.europa.eu/education/erasmus-for-all/index_en.htm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Agenzia Esecutiva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b="1" u="heavy" dirty="0">
                <a:hlinkClick r:id="rId3"/>
              </a:rPr>
              <a:t>http://eacea.ec.europa.eu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Agenzie nazionali LLP – INDIRE - ISFOL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b="1" u="heavy" dirty="0">
                <a:hlinkClick r:id="rId4"/>
              </a:rPr>
              <a:t>www.programmallp.it</a:t>
            </a:r>
            <a:endParaRPr lang="it-IT" dirty="0"/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4512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 fontScale="90000"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IL PROGRAMMA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115616" y="227687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41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2843808" y="115888"/>
            <a:ext cx="5968405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FONDAMENTI ED OBIETTIVI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2776"/>
            <a:ext cx="3208412" cy="916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95536" y="3989963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Ridurre l’abbandono 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scolastico &lt;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% tra i giovani nella fascia 18-24</a:t>
            </a:r>
          </a:p>
          <a:p>
            <a:pPr marL="342900" indent="-342900" algn="just">
              <a:buFont typeface="+mj-lt"/>
              <a:buAutoNum type="arabicPeriod"/>
            </a:pPr>
            <a:endParaRPr lang="it-IT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Livello di istruzione 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terziaria per almeno il 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% della popolazione</a:t>
            </a:r>
          </a:p>
          <a:p>
            <a:pPr marL="342900" indent="-342900" algn="just">
              <a:buFont typeface="+mj-lt"/>
              <a:buAutoNum type="arabicPeriod"/>
            </a:pPr>
            <a:endParaRPr lang="it-IT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Occupabilità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82% dei laureati (età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20-34) con occupazione dopo tre anni dal conseguimento del titolo di 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studio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331640" y="2464257"/>
            <a:ext cx="3024336" cy="120032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 </a:t>
            </a: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Programma unico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 l’istruzione, la formazione, la gioventù e lo sport </a:t>
            </a:r>
          </a:p>
          <a:p>
            <a:pPr algn="ctr"/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(2014 – 2020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493718" y="2636912"/>
            <a:ext cx="3024336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Strategia </a:t>
            </a: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Europa </a:t>
            </a: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2020 </a:t>
            </a:r>
            <a:r>
              <a:rPr lang="it-IT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Education</a:t>
            </a: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Training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crescita intelligente, inclusiva e 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sostenibile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75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2843808" y="115888"/>
            <a:ext cx="5968405" cy="1008856"/>
          </a:xfrm>
        </p:spPr>
        <p:txBody>
          <a:bodyPr>
            <a:normAutofit fontScale="90000"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OBIETTIVI DEL PROGRAMMA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95536" y="1484784"/>
            <a:ext cx="8352928" cy="4655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Rethinking</a:t>
            </a:r>
            <a:r>
              <a:rPr lang="it-IT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Education</a:t>
            </a:r>
            <a:endParaRPr lang="it-IT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Ripensare l’istruzione, investire nelle abilità per migliori risultati socio-economici</a:t>
            </a:r>
            <a:endParaRPr lang="it-IT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it-IT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algn="just"/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«La missione generale dell'istruzione e della formazione comprende obiettivi quali la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cittadinanza attiva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lo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sviluppo personale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il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benessere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Benché questi obiettivi siano indissociabili dalla necessità di migliorare le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abilità funzionali all'</a:t>
            </a:r>
            <a:r>
              <a:rPr lang="it-IT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occupabilità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è certo che le sfide più urgenti che gli Stati membri devono affrontare riguardano le esigenze dell'economia e la ricerca di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soluzioni alla disoccupazione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giovanile in rapido aumento.»</a:t>
            </a:r>
          </a:p>
          <a:p>
            <a:pPr algn="just"/>
            <a:r>
              <a:rPr lang="it-IT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it-IT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COMUNICAZIONE DELLA COMMISSIONE AL PARLAMENTO </a:t>
            </a:r>
            <a:r>
              <a:rPr lang="it-IT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EUROPEO, AL CONSIGLIO, AL COMITATO ECONOMICO E</a:t>
            </a:r>
            <a:r>
              <a:rPr lang="it-IT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SOCIALE EUROPEO E AL COMITATO DELLE REGIONI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Ripensare l'istruzione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investire nelle abilità in vista di migliori risultati socioeconomici /* COM/2012/0669 </a:t>
            </a:r>
            <a:r>
              <a:rPr lang="it-IT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final</a:t>
            </a: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245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PRIORITA’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95536" y="1484784"/>
            <a:ext cx="83529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 priorità per gli Stati Membri</a:t>
            </a:r>
            <a:endParaRPr lang="it-IT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it-IT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tabLst>
                <a:tab pos="361950" algn="l"/>
              </a:tabLs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	Promuovere </a:t>
            </a:r>
            <a:r>
              <a:rPr lang="it-IT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l’eccellenza nell’Istruzione e formazione professionale</a:t>
            </a: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tabLst>
                <a:tab pos="361950" algn="l"/>
              </a:tabLs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	Migliorare le </a:t>
            </a:r>
            <a:r>
              <a:rPr lang="it-IT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performance di studenti a rischio di abbandono scolastico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con basse qualifiche di base</a:t>
            </a:r>
          </a:p>
          <a:p>
            <a:pPr algn="just">
              <a:tabLst>
                <a:tab pos="361950" algn="l"/>
              </a:tabLs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	Rafforzare le </a:t>
            </a:r>
            <a:r>
              <a:rPr lang="it-IT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competenze trasversali per </a:t>
            </a:r>
            <a:r>
              <a:rPr lang="it-IT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l’</a:t>
            </a:r>
            <a:r>
              <a:rPr lang="it-IT" sz="20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occupabilità</a:t>
            </a:r>
            <a:r>
              <a:rPr lang="it-IT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(spirito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 iniziativa, </a:t>
            </a:r>
            <a:r>
              <a:rPr lang="it-IT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compe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-tenze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digitali e linguistiche)</a:t>
            </a:r>
          </a:p>
          <a:p>
            <a:pPr algn="just">
              <a:tabLst>
                <a:tab pos="361950" algn="l"/>
              </a:tabLs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	Ridurre il </a:t>
            </a:r>
            <a:r>
              <a:rPr lang="it-IT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numero di adulti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 basse 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qualifiche</a:t>
            </a: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tabLst>
                <a:tab pos="361950" algn="l"/>
              </a:tabLs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	Sfruttare appieno le </a:t>
            </a:r>
            <a:r>
              <a:rPr lang="it-IT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ICT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ampliare l'accesso e uso 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 risorse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educative aperte in tutto il percorso dell’istruzione.</a:t>
            </a:r>
          </a:p>
          <a:p>
            <a:pPr algn="just">
              <a:tabLst>
                <a:tab pos="361950" algn="l"/>
              </a:tabLs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	Rafforzare il profilo professionale di tutti i ruoli di insegnamento.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266578" y="4869160"/>
            <a:ext cx="489654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Partnership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 pubblico e privato </a:t>
            </a:r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Sinergie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 scuole, mondo universitario e </a:t>
            </a:r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imprese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Alta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qualità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VET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based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learning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214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 fontScale="90000"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PAESI ELEGGIBILI 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98" y="1556792"/>
            <a:ext cx="84582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1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2987824" y="115888"/>
            <a:ext cx="5824389" cy="1008856"/>
          </a:xfrm>
        </p:spPr>
        <p:txBody>
          <a:bodyPr>
            <a:normAutofit fontScale="90000"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VALORE AGGIUNTO EUROPEO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95536" y="1628800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Aiutare 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cittadini ad acquisire </a:t>
            </a:r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maggiori 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migliori abilità</a:t>
            </a:r>
          </a:p>
          <a:p>
            <a:pPr algn="just"/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algn="just"/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Accrescere 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qualità dell’insegnamento 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negli istituti di istruzione sia nell’UE che altrove</a:t>
            </a:r>
          </a:p>
          <a:p>
            <a:pPr algn="just"/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algn="just"/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Sostenere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gli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Stati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membri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Paesi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partner extra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UE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nella </a:t>
            </a:r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modernizzazione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dei propri </a:t>
            </a:r>
            <a:r>
              <a:rPr lang="it-IT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sistemi</a:t>
            </a:r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 istruzione e formazione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rendendoli maggiormente innovativi</a:t>
            </a:r>
          </a:p>
          <a:p>
            <a:pPr algn="just"/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 </a:t>
            </a:r>
          </a:p>
          <a:p>
            <a:pPr algn="just"/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Promuovere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it-IT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partecipazione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giovani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alla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società e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costruzione</a:t>
            </a: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 una dimensione europea degli sport di base</a:t>
            </a:r>
          </a:p>
        </p:txBody>
      </p:sp>
    </p:spTree>
    <p:extLst>
      <p:ext uri="{BB962C8B-B14F-4D97-AF65-F5344CB8AC3E}">
        <p14:creationId xmlns:p14="http://schemas.microsoft.com/office/powerpoint/2010/main" val="8141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2339752" y="115888"/>
            <a:ext cx="6472461" cy="1008856"/>
          </a:xfrm>
        </p:spPr>
        <p:txBody>
          <a:bodyPr>
            <a:normAutofit fontScale="90000"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OBIETTIVI ISTRUZIONE E FORMAZIONE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251520" y="1412776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just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Migliorare</a:t>
            </a: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livello delle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competenze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abilità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fondamentali (cooperazione 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forte tra istruzione, formazione e lavoro)</a:t>
            </a:r>
          </a:p>
          <a:p>
            <a:pPr marL="180975" indent="-180975" algn="just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Promuovere </a:t>
            </a:r>
            <a:r>
              <a:rPr lang="it-IT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qualità</a:t>
            </a: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it-IT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innovazione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eccellenza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internazionalizzazione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per Istruzione e Formazione</a:t>
            </a:r>
          </a:p>
          <a:p>
            <a:pPr marL="180975" indent="-180975" algn="just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ealizzare 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uno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Spazio europeo dell’apprendimento permanente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integrare riforme politiche nazionali e strumenti di trasparenza e riconoscimento; diffusione buone prassi</a:t>
            </a:r>
          </a:p>
          <a:p>
            <a:pPr marL="180975" indent="-180975" algn="just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Favorire 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cooperazione 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fra Istituti europei nel settore IFP e istruzione superiore; rendere più attraente il sistema IF europeo e sostenere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cooperazione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mobilità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con </a:t>
            </a: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Paesi partner</a:t>
            </a:r>
            <a:endParaRPr lang="it-IT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0975" indent="-180975" algn="just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Promuovere 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diversità linguistica 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la consapevolezza interculturale dell’Ue</a:t>
            </a:r>
          </a:p>
          <a:p>
            <a:pPr marL="180975" indent="-180975" algn="just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Promuovere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l’eccellenza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nelle attività di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it-IT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nsegnamento</a:t>
            </a:r>
            <a:r>
              <a:rPr lang="it-IT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it-IT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ricerca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sull’integrazione europea (Jean </a:t>
            </a:r>
            <a:r>
              <a:rPr lang="it-IT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Monnet</a:t>
            </a:r>
            <a:r>
              <a:rPr lang="it-IT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48063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 SETTORI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16923"/>
            <a:ext cx="5858991" cy="383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1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4"/>
          <p:cNvSpPr>
            <a:spLocks noGrp="1"/>
          </p:cNvSpPr>
          <p:nvPr>
            <p:ph type="title"/>
          </p:nvPr>
        </p:nvSpPr>
        <p:spPr>
          <a:xfrm>
            <a:off x="5292079" y="115888"/>
            <a:ext cx="3520133" cy="1008856"/>
          </a:xfrm>
        </p:spPr>
        <p:txBody>
          <a:bodyPr>
            <a:normAutofit/>
          </a:bodyPr>
          <a:lstStyle/>
          <a:p>
            <a:pPr algn="r"/>
            <a:r>
              <a:rPr lang="it-IT" altLang="it-IT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AZIONI CHIAVE</a:t>
            </a:r>
            <a:endParaRPr lang="it-IT" altLang="it-IT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AutoShape 2" descr="data:image/jpeg;base64,/9j/4AAQSkZJRgABAQAAAQABAAD/2wCEAAkGBwgHBhUUBxQVFRUXGR0bGRgYGSIgHBkeHRsfIiEhHB8gHyosHR4nIx0bIzEiJikrLi4vHB8zODUsNyguLi8BCgoKDg0OGxAQGzAkHyYwNjI3LzcsLC40LywsNCwsLCwsLC8sLDUtLCwsLCwsLCwsLCwsLCwsLCwsLCwsLCwsLP/AABEIAHgBpAMBEQACEQEDEQH/xAAcAAEAAgMBAQEAAAAAAAAAAAAABQYDBAcIAgH/xABQEAABAgMFAgkGCAsGBwEAAAABAAIDBBEFBgcSITFRExciQVRhcZHSNnKBkrGzFBUyNFJzobIjMzU3QlNidJPR8BaDlMLT40NEY4Kio8MI/8QAGgEBAAMBAQEAAAAAAAAAAAAAAAIDBAUBBv/EADYRAAIBAgMFBgQFBAMAAAAAAAABAgMRBCExBRITFFEyM0FSYbEicYGhFZHB0fAGNELhI2Ki/9oADAMBAAIRAxEAPwDuKAIAgCAIAgCAIAgCAIAgCAIAgCAIAgCAIAgCAIAgCAIAgCAIAgCAIAgCAIAgCAIAgCAIAgCAIAgCAIAgCAIAgCAIAgCAIAgCAIAgCAIAgCAIAgCAIAgCAIAgCAIAgCAIAgCAIAgCAIAgCAIAgCAIAgCAIAgCAIAgCAIAgCAIAgCAIAgCAIAgNS1bSlLIkHRrQdkhspmdQmlSANACdpClCEpy3Y6njaSuyu8Zd0Okj1H+FaOSr+X2IcaHUcZd0Okj1H+FOSr+X2HGh1HGXdDpI9R/hTkq/l9hxodRxl3Q6SPUf4U5Kv5fYcaHUcZd0Okj1H+FOSr+X2HGh1HGXdDpI9R/hTkq/l9hxodRxl3Q6SPUf4U5Kv5fYcaHUcZV0Okj1H+FOSr+X2HGh1HGVdDpI9R/hTkq/l9hxodRxlXQ6SPUf4U5Kv5fYcaHUcZd0Okj1H+FOSr+X2HGh1HGXdDpI9R/hTkq/l9hxodRxl3Q6SPUf4U5Kv5fYcaHUNxJui5wDZkVP7D/AApyVfy+w4sOpbVlLAgCAIAgCAIAgCAIAgCAIAgCAIAgCAIAgCAIAgCAIAgCAIAgCAIAgCAIAgCAIAgKlit5AzPYz3jVqwXfxKq3YZ5yX0JiCAIAgCAID7hQ3xn0hAknmG3QV9gUZSjFXk7IJN6HwpAIAgCAIAgMkv8AOG+cPaF49Aetl8qdIIAgCAIAgCAIAgCAIAgCAIAgCAIAgCAIAgCAIAgCAIAgCAIAgCAIAgCAIAgCAICpYreQMz2M941asF38Sqt2Gecl9CYggCAID7gthuigRnZG11dQnKN9BqfQozclFuKu+ml/S7CV2Wm9104F35CC/hgXPZ8nK7luBqSDSjWhrmaHVfObE29PaNerT4bSi9bxyWiTzzbkpaXXqaa+HVOKdzXuTbsjYU66JaMNsQBvIowGJmOnJcaZW5S6oJ10pzq7+oNmYjH0Y0sPNxd8/iajZZ5paveta3rd6I8w9WNNtyRE2zHl5m1YjpRrGw8xyBjMgDa6cnfTbXnXUwNKpSw8I1W3O2d5bz3vHPpfS3h4FVSSlNtaFgnboS0tdJk2JhpBcTXI7lBwAY0CmhzNfqaDXqXDw+36lXaksFwWrJeMcmruTvfNWcbJXfpmXyw6VLfuVFfTmUIAgCAyS/zhvnD2hePQHrZfKnSCAIAgCAIAgCAIAgCAIAgCAIAgCAIAgCAIAgCAIAgCAIAgCAIAgCAIAgCAIAgCAqWK3kDM9jPeNWrBd/EqrdhnnJfQmIIAgNiQko9oTQhymUvd8kOc1tTuBcQKndVUYnE08PTdWpfdWtk3b1sk3brlkexi5OyJO9N3Jm7k9kmC0g0ynM0l2gqcoNQAaipFDRc/Y+2KO06W/TTutcnZZ5LetZu1nZPK5bWouk7Mio03MxwRHe92Z2Y5nE1dSmY156aVXShQpQtuRSsrKySy6fL0KnJvVmFWngQGZ03MuYQ57iC1rSKmmVurRTcDqBzKpUKaaair3b08Xq/m/Hqe70tLk5Z10LQtCwokxByZW5S38IyhGufMS7kFvJNHU2lcfFf1BhsNjIYSd7u9/hlrlu2SXxb2ecb6F0cPKUHNfoV4ihXdWZQfiAIDJL/OG+cPaF49Aetl8qdIIAgCAIAgCAIAgCAIAgCAIAgCAIAgCAIAgCAIAgCAIAgCAIAgCAIAgCAIAgCAICpYreQMz2M941asF38Sqt2Gecl9CYggCAyysxElJpsSDTMxwc2oqAQag056GhVdalGtTlTlpJWfhk9c/kexk4u6M9pWnO2pEa60HmI5oyhx+URUmhPPQk0rv7FThMFQwkXGhHdTd7LS9krpeF0le3z1uezqSn2maa1EQgCAICRlbctGUkDBl30hODw5lBR+cUJdvNAADzUFOdYa2zMNWrKvON5q1peK3c1bor3uvG+d0TjVlFbqeRHLcQCAIDJL/OG+cPaF49Aetl8qdIIAgCAIAgCAIAgCAIAgCAIAgCAIAgCAIAgCAIAgCAIAgCAIAgCAIAgCAIAgCAICpYreQMz2M941asF38Sqt2Gecl9CYggCAuVzDdo2dFFuANiPHBNJiHl1o/UUPB0LWDhNmvavlNvLavHpvBu8Y/E/hWWseq37pt7muXyNeH4W69/5fzoVCK9j4pMNuQE6NqTlG6p29q+pgnGKUnd9dL/QyO18j4UgEAQBATF1Piz46Z8dNBhbXOLi3JlGaunyq0plprULl7Y5rlJco/j0Ssne+XpbW+9fK2ZbQ3N/49DLfKJZcW2nOsVo4N/LzZicxfqeSfxdDUZdop2KvYUMXDCRji38a+G1krKOSzz3rqz3v9ksQ4OfwaEEuwUBAZJf5w3zh7QvHoD1svlTpGKbjfB5V7wK5Wk030FV6ld2DOQ8d0XLUyTR/f/7a634WvN9v9mbmPQ/OO+J0Nn8f/bT8K/7fb/Y5j0DscIgHzNn8f/bXv4V/2+3+xzHodek43wmUY+lMzQ6m6oquRJWdjSjMvAEAQBAEAQBAEAQBAEAQBAEAQBAEAQBAEAQBAEAQBAEAQBAEAQBAEBUsVvIGZ7Ge8atWC7+JVW7DPOS+hMQQBAZZeXjzUTLKsc91K5WNLjQdQVdSrTpR3qklFdW0l+bPVFydkbltWJP2LMls8xwpQB2U5SS0GjTsNK003FZcDtLD42mp0ZJ+l1dWbWa8CdSlKm7SI5bisIAgCAlZW7trTdnviwIMQtbkpRjqvD66s05QFNabKhc6ttbB0q8aE6kVJ3/yWW7bKWeTd8r9CyNGco7yRFuBa6jtCF0U01dFZ+IAgMkv84b5w9oXj0B62Xyp0jVtT8mRfMd90qUO0jx6HGsBoUOLa0xwrQ78EzaK/pLsbTbUY26mbD6s7R8ClP1bPVH8lxt59TVYfApT9Wz1R/JN59Tyxr23akrYVkvjzleDhgVyipoSBoPSFKnTdSSitWJNJXZHWRfGxbVsV81DicHBY4sc6LydQAec/tBWVMNUhNQtd+hGNSLVyGdivdUR8rHxXa0zCE6n20P2K78PrWvb7keNAm71Xusm6rGfGpfWJmyNa0knLlr1D5Q2kbVTRw86193wJSmo6lRfjRYofyJeZI30YP8AOtf4ZU6r7/sV8xEmrvYl3dtyabDa58GI40a2KKZjuDgSK7gTU8ypq4GrTV9V6Eo1oyLksZaVa81/rAu3GMOceXxRthwxmcPO1Ab2EgrTRwlWqrpZdSuVWMdSuwsZ7DfEpEgTAG+jD9mdaXsyp1X3/YhzES43bvTY95objZETMWUzNLS1za1pUEdR1FRosdahUpdtFsZqWhp2rfix7KvA2Um+E4VxYBRtW1iGjda7ypwwtScOItP2PHUSdiOvDihd6xpgw4ZfHeDRwhAFrTuLiQK9laKylgKtRX0XqRlWjHI+Lu4p2DbM62FFESA9xo3hAMridgzNJoT103L2rgKkFvLMRrRk7Evei+1h3YOW0HkxCKiEwZn06xsaOtxFVTRwtSrnFZdSU6kY6lXlsZrEiR6R4Mwxv0qNNO0B1e6q0vZtRLJor48TochOy1oybYsi4PhvFWuGwj+uZYJRcXuvUuTvmiBtG/Fj2deJsnM8JwznMaKNq2sSmXWvWFfDC1J0+ItP2IupFPdLMsxMibzXhkbtWcI1pZshcG8kVNSCdnoKto0ZVZbsSMpKKuzNYNsStvWUyPIZsj60zCh5Li06doK8q05U5OMtRGSkrojLz32sO7L8toxCYhFRDYMz6bzzNHnEV5lZRwtSrnFZdTydSMdSrMxosMxKOgTIG+jPZnWr8MqdV9/2K+YiW27N8LFvOSLKiEvaKuY5pa4DfroR1glZK2GqUu0iyM4y0J9UEwgOWY323atjmW+Ko0SFmbFzZHUrTJSvZU966mzqUKm9vK+n6lFaTTVjqEIkwhXcFzGXn2vAEAQBAEAQFSxW8gZnsZ7xq1YLv4lVbsM85L6ExBAEBs2dNukLQhxWCphuDgKkVoa0qNab+qqoxVBYijOi8lJNaJ6+j+3qShLdkpG5eK35u8MwyJaNM7W5atqGkZia5TsOtDTbQblk2Xsmhs6EqVDst3z10S18VlfPS78CdWtKo05EfHgRZdrDGFOEbnb1tqRUelpW6nVhUclF33XZ+jsnb8mitxa1MSsPAgMjoMRsq2IRyHOc0O5i5oaSO5w+3cVBVYOo6SfxJJtejuk/sz3ddr+BNWbeqes6w3SsADg3h+bU5qvFKtNeRSlaDaa12rkYrYWHxOMjjJ9uO7bJW+F3zXje+r0ytoXQxEow3FoQK7RQEAQGSX+cN84e0Lx6A9bL5U6Rq2p+TIvmO+6VKHaR49Dzfci27dsOYe67sLhXOYA4cE6JQA6GjDprzlfRYmlTqJKo7fVIxU5STyLf/b/EToh/wkX+aycnhfN/6RbxKnQ/DiBiIBpKH/CRf5pyeF83/pDiVOhe8RokSLhrHdGFHGHDJFKUJeyunMsOEVsQrdSyr2Gc1w6uNEvbJF8/GcyWhxCBDadXPytzEV0boWjNQk7NNq6WLxSou0V8TWvoUUqe+s9Do4wsukGDLBfUfpcK+v3qfYudz9fr9kX8GHQmbw3Usi8keE62GF/BZsrcxA5eWtaEV+QOfeqaWInSTUHqTlBS1MD7tXQkYdI8rJtH7cOHr2lw1UuPXlpJ/mzzdj0OVYrWXdWXZDiXaiQA8uyxIUF7SKUJDsjTyaEU0AGoXUwU6zuqidurM9aMdUdRu3a01M4fQph/KiiXLiTtc5jTqeskfauZWppV3HwuaIyvC5yvCGzLKt+34xvAGxomUPY2JqIjnE53EH5RHJ0NRyiupj5zpQXDyX8sZ6KUndnYpq6t3puFlmJSXI5vwTQR2ECo9C5EcRVi7qT/ADNO5Hoad2Lm2dde0Iz7KLg2KGgw3GoblLvkk60ObYa7NqlWxM60UpeB5Gmo6HKcVJZ07iY2Ew5TE4Bgd9EuOWvXStV1MFLdw7fS5nqq9Sx0qwsNrs2VLBsWC2O7nfGAdXsadGjsHeudUxtabunb5F8aUYlCxkurZlitgx7JhthB7ix7Gija0q0gfonRwNOpbtn4idS8Zu5TXglmibw+w+sqfsuHOW4XTMSMM9Hk5RX6WtXu3lxp1KnFYycZOnDJL+fQlTpJreeZJ3+uNYLrrx4khLw4MSEx0RroTQ2uUVIIG0EAjXtVeFxdXipSldPLMnUpxcWR2A07Ei2NMQnmrYcQOb1Z26gdVWk9pKs2nFKcZdV7EMO7por19fzzwfrZX7zFfhv7R/JkKner6HcVxTWc9xx8jW/Xs+69b9nd99CjEdgkcJyRh7L0/wCp716hju/l9PZEqPYRy/DiWkLz32iOvNR7nh0QMedHxMw0I56CtG7huC6WLlKlRSp/L6FFK05/EdqjXXu/GgZIspLFo2DgmadmmnoXGVeqndSf5mrdj0I+79yLKu7bj49kZmB8MsMMmrRygatJ1GzZU+hWVcVOrBRn+ZGNNRd0WGbmpaSly+ce2GwbXPcGtFTTUnQa0Czxi5OyV2TbSzZHf2pu70yV/js8St5er5X+TI8SHVHKMc7Ts+0/gvxbGhRcrY1eDe11K8HSuUmlaHuK6mzacob28mtP1KK0k2rM6pCvTd4QhWcldg/4zPEuW8PV8r/Jl/Eh1RsSlv2LOzAZJzMCI87Gsitc40FTQA1OmqjKjUiruLS+R6pxeSZJKskEAQBAEBUsVvIGZ7Ge8atWC7+JVW7DPOS+hMQQBAEB9wYsSBGDoBLXNNQRtBUZwjOLjNXT8D1Ozui03tvkbfkWw4LHQw11D8n8I2goXUAykEE5W8nldQXzexf6eWz60qspbzkvX4Xne127pqyu/iy9Waa+J4kbJWMVw7Lsq1LSd8bPLGsaXHNQQyDRoDnEjK7M4Eb6K3+osdjMJQTwsd5ydsr7118WUUndWTvmrep5hqcJy+LwIW2JSFZ9qRIUuXkQ3Fpc8BpJaaE0BNBu1611sDXniMPCtNJbyvZO6s81m0s+uXoU1IqMml4Fjnb7xZq7AlqODw1oMbk1ca8sEAaNI0Dgcxy67SuDh/6ajS2i8Zdbrb+DOyX+LWebTzaa3VfLRF8sVenuePUp6+pMoQBAEBkl/nDfOHtC8egPWy+VOkatqfkyL5jvulSh2kePQ47gF+V5j6pn3iuvtTsx+Zmw+rO2LjGoICqYp+QM15rfeNWrBd/Erq9hkLgX5IRP3h/u4au2l3q+X7kMP2Toq55echxKvhbEzeMWfdxzmGrWOLDR73vAIaHfotAIqRTn1AGvWweGpqnxan8Rnq1Hfdifdn4MNjNz27NOMQ6u4MA0/wC99S7toF5LadsoRy/nggqHVkLiRcKy7p2JDiSD4rnOihhzltKZHHQBo1q0K7CYudabUktCurSUFdHTcMwDcOVr+r/zFc3Gd/L5mil2EUu8uEEUzpi3YitYCcwhvqMh/Ye0E03AjTetlHaKtu1V9f3RXKhneJDx4OJ92IRcXx3MbqSHNjCnWHZnAddB6Fcng6rtZX/Ih/yxLxhpf196s8K0GtbHY3NVvyYja0JAOwgkVHWOwYsZhODaUdC2lV38nqUrEH878D6yV94Fswn9rL6+xXPvUdxXFNRzLHnycl/3ge7iLpbM7yXy/VFFfslpw58hpT6oLLi++l8yyn2Ub17fJWb/AHeL7tyhQ7yPzR7Lss51gD+JnO2F7HrobU1j9SjDaMib6/nng/Wyv3mK3Df2j+TI1O9X0O4rims57jj5Gt+vZ91637O776FGI7BJYSeQEv8A3nvXqvHd/L6eyJUewit3vwl+HT7o13ojYbnOLjDiVyhxNSWOAJbrU0oddhA0WmhtDdju1Ff1IToXd4kBEs3FC7kOsB8d7G87HiMPQ19T/wCKvU8HV1S9vYjarEtuGmIca8c0Ze12tEbKXMe3QPA2gjmcNumhFdlFkxmDVJb8NCdKrvZMud5LFgXhsWJLzTnNa/LUspmGVwdpUEc25Y6NV0pqa8C2Ud5WZRuJew/18z3s/wBNbvxOp0X3/cq5eJRcTrnyVzuA+APiP4QRCeEy6ZMtKZWj6RW7B4mVe+8rWt9ymrTUWrF5ZgzYbmAmPM6jez/TWH8TqdF9/wBy7l4kpdzDGyrv21DmJWNHc6HmoHFmU5mlutGA8+9V1cdOpBwaWfz/AHJRoxi7ovKwloQBAEAQFSxW8gZnsZ7xq1YLv4lVbsM85L6ExBAEAQBAEA5v6/regBJO1AEAQBAEAQGSX+cN84e0Lx6A9bL5U6Rq2p+TIvmO+6VKHaR49DgOFt6bPurOxX2mIhD4bWjI0E1BrrUhd7G4eVZJR8DHSmoN3OjccN2vozH8MeNc78Oren5l3MQPw4w3ZA+TMfw2+NPw2t6fmOYgSmJcZsxhzMPZscxhFdxewqvCK2IiidXsMicC/JCJ+8P93DVu0u9Xy/chh+ydFXPLzg19TM3UxTE1FZmY57YrP225Q14B+kNR1VaeddzD2rYbcXy/VGSpeNS50SHipdB0DM6M8H6JgxKjq0aR9tFg/D699Pui7jQ6nOMR78f2tlWskILmy8OIDwjxq5+V1Bpo3Qk0qSeqi6GEwvBd5PNrT0KKtTeWWh0W6k5Fs7CRsaXpmhy0R7c2yrQ8iuo0qN659aKnit1+LRfB2p39CPsDF6xJyCBbIdLv5zQvYewtBI9I03lTq7OqRfwZr8iMa8XrkStpYm3VkpYuhR+FdTRkNriSd1aUHpIVUMDWk9LEnWgvEpOCNlTMxbsacc3LCDXMbTYXPcCQ3eGhtPSFt2jUSgqfj/PcroRd3I1sQfzvwPrJX3gUsJ/ay+vseT71HcVxTUcyx58nJf8AeB7qIulszvJfL9UU1+yWnDnyGlPqgsuL76XzJ0+yjevb5Kzf7vF925Qod5H5o9l2Wc6wB/EznbC9j10Nqax+pRhtGRWMcpNWVfODNwhyXBjmnm4SEdh9AaevXcrcBJToun/LM8rJqW8XWUxYurFlA6YiRIb6awzCeSDuzNaWntqsctn1k8lf6otVaLVyg4iX8deyQ4OzoDmy7HtLojxyi6jso00bUVNCSTTmot2FwnBleTzfgUVam+stDouFjzDw5glu0CKf/Y9c/G/3D+nsi+j2EQt2cYbLm5ZovA10GJQVexpdDJ3gCrm9lDTeVdW2bOL/AOPNfcjGvHxLBN4l3SloGYTAeeZrGuLj1bNPSQFRHBV27bpN1odTnuFkjHty/wDEnYbCyEx8V/Vmi5gGV5yA8k02UG8LfjZqnQVPxy+3j9iikt6e8dwXFNYQHHP/ANCbZTzY3/zXY2V/l9P1M1fVHYIP4kdgXIeppPteAIAgCAIAgNW07PlLVknQrQYHw3UzNNaGhBGzrAUoTlB70dTxpNWZAcXd0uiM73eJX85X8xDhQ6Di7ul0Rne7xJzlfzDhQ6Di7ul0Rne7xJzlfzDhQ6Di7ul0Rne7xJzlfzDhQ6Di7ul0Rne7xJzlfzDhQ6Di7ul0Rne7xJzlfzDhQ6Di7ul0Rne7xJzlfzDhQ6Di7ul0Rne7xJzlfzDhQ6Di7ul0Rne7xJzlfzDhQ6Di7ul0Rne7xJzlfzDhQ6Di7ul0Rne7xJzlfzDhQ6Di7ul0Rne7xJzlfzDhQ6Di7ul0Rne7xJzlfzDhQ6H63D26bXVbKM063eJOcr+YcKHQtCzFh8xIbYsMtiCoIoR1FE7ArAw7uiBpKM73eJaecr+Yr4UOg4u7pdEZ3u8Sc5X8w4UOg4u7on/lGd7vEnOV/MOFDoTs7ZklPWaYE2wOhEAFhrSgpQba8wVMZyjLeTzJtJqx8WNY1nWHKmHZMMQ2FxcQK7SAK6k8wHclSpKo7ydxGKjkjfUD00LZsazrck+DtaG2IzaAdoO9pGrT1gqynVnTd4ux5KKkrMrEHCq6UOLUwnu/ZdFfT26+laXj67Wv2RXwYdCem7rWFOWayBHl4fAsOZrAMrQaEVo2mup71RGvUjJyUsybhFq1jfkJCVs6RbCkmhsNoo1vMB6VXKbk956nqSSsQFqYfXVtOIXR5ZjXHaYZLK9uQgH0hXwxlaGSl+pB0ovwNWUwwulLRc3AF5HM+I5w7q0PpCnLHV2rX+yCow6Ful4EGWghku1rGtFA1oAAG4AbAsjbbuyzQip661iWhaomJyC10ZpaQ8k1BYat56aFWxr1Ix3U8iLgm7kyqSRHW1YdmW7LtZa8MRGtdmANdDQiuhHMT3qynVnTd4Ox44p6mzISUtZ0m2FJNDGMFGtHMPSoyk5PeeoSsfc1LwpuWdDmBmY9pa4bwRQjuXibTuj3U0LEu9ZNgB3xRCbCz0zUJ1pWm0neVOpWnU7buRjFR0Nq07NkrWkzCtKG2Iw7WuFR29R6xqownKD3ouzPWk8mVJuFV0mxq8E8j6Jivp7a/atfP17a/ZFfBh0J+YuvYcxZTZeJLw+BacwhgUGbXXSlTqdVnVeopb98ye5G1rG7ZdnSdkyLYVnMDIba0aK0FSSdvWSoTnKb3pPM9SSVkQ1rXEuxa0Qum5ZgcdS5lWEneSwip7VdDF1oZKX6kXTi9UR8vhbdKBEqYLndTojyO7Nr6VY8fXfj9kR4MOhbpOUlpGWEOSY2Gxuga0AAdgCySk5O7d2WpWMy8AQGjaVj2ZatPjOBCjZa5eEY11K0rSoNK0HcpwqTh2W0eOKepugADRQPT9QBAEAQBAEAQBAEAQBAEAQBAEAQBAEAQBAEAQBAEAQBAEAQBAEAQBAEAQBAEAQBAEAQBAEAQBAEAQBAEAQBAEAQBAEAQBAEAQBAEAQBAEAQBAEAQBAEAQBAEAQBAEAQBAEAQBAEAQBAEAQBAEAQBAEAQBAEAQBAEAQBAEAQBAEAQBAEAQBAEAQBAf/Z"/>
          <p:cNvSpPr>
            <a:spLocks noChangeAspect="1" noChangeArrowheads="1"/>
          </p:cNvSpPr>
          <p:nvPr/>
        </p:nvSpPr>
        <p:spPr bwMode="auto">
          <a:xfrm>
            <a:off x="155575" y="-1554163"/>
            <a:ext cx="11353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46328"/>
            <a:ext cx="7912301" cy="351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1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270</Words>
  <Application>Microsoft Office PowerPoint</Application>
  <PresentationFormat>Presentazione su schermo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Tema di Office</vt:lpstr>
      <vt:lpstr>Progettare per cultura,  giovani e sport  Il Programma ERASMUS+</vt:lpstr>
      <vt:lpstr>FONDAMENTI ED OBIETTIVI</vt:lpstr>
      <vt:lpstr>OBIETTIVI DEL PROGRAMMA</vt:lpstr>
      <vt:lpstr>PRIORITA’</vt:lpstr>
      <vt:lpstr>PAESI ELEGGIBILI </vt:lpstr>
      <vt:lpstr>VALORE AGGIUNTO EUROPEO</vt:lpstr>
      <vt:lpstr>OBIETTIVI ISTRUZIONE E FORMAZIONE</vt:lpstr>
      <vt:lpstr>I SETTORI</vt:lpstr>
      <vt:lpstr>AZIONI CHIAVE</vt:lpstr>
      <vt:lpstr>AZIONE 1</vt:lpstr>
      <vt:lpstr>AZIONE 2</vt:lpstr>
      <vt:lpstr>OPPORTUNITA’</vt:lpstr>
      <vt:lpstr>AZIONE 3</vt:lpstr>
      <vt:lpstr>ERASMUS E L’IMPRESA</vt:lpstr>
      <vt:lpstr>JEAN MONNET</vt:lpstr>
      <vt:lpstr>SPORT</vt:lpstr>
      <vt:lpstr>DOVE REPERIRE LA DOCUMENTAZIONE</vt:lpstr>
      <vt:lpstr>IL PROGRAMMA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ANDREA</dc:creator>
  <cp:lastModifiedBy>ANDREA</cp:lastModifiedBy>
  <cp:revision>18</cp:revision>
  <dcterms:created xsi:type="dcterms:W3CDTF">2014-04-07T13:16:10Z</dcterms:created>
  <dcterms:modified xsi:type="dcterms:W3CDTF">2015-05-06T13:59:20Z</dcterms:modified>
</cp:coreProperties>
</file>