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0" r:id="rId2"/>
    <p:sldId id="271" r:id="rId3"/>
    <p:sldId id="272" r:id="rId4"/>
    <p:sldId id="273" r:id="rId5"/>
    <p:sldId id="274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8" r:id="rId14"/>
    <p:sldId id="269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55" autoAdjust="0"/>
    <p:restoredTop sz="94660"/>
  </p:normalViewPr>
  <p:slideViewPr>
    <p:cSldViewPr>
      <p:cViewPr>
        <p:scale>
          <a:sx n="100" d="100"/>
          <a:sy n="100" d="100"/>
        </p:scale>
        <p:origin x="-2256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FE0BE-2143-45E5-8CCE-EDE7C208C9AC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F0543-7049-43B2-B119-17C60454A3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31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685817" indent="-263776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055103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477145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1899186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321227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743269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165310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587351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C8A31D65-94AC-4B1D-BAAD-5E6B05861DED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eaLnBrk="1" hangingPunct="1"/>
              <a:t>6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194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685817" indent="-263776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055103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477145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1899186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321227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743269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165310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587351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B903A987-B223-467F-BD10-6024787A3174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eaLnBrk="1" hangingPunct="1"/>
              <a:t>7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685817" indent="-263776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055103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477145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1899186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321227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743269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165310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587351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B9380A42-06EB-4221-B5E2-29CC685AA604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eaLnBrk="1" hangingPunct="1"/>
              <a:t>8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685817" indent="-263776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055103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477145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1899186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321227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743269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165310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587351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CA168647-4F59-432D-AB52-FFFB28C69747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eaLnBrk="1" hangingPunct="1"/>
              <a:t>9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685817" indent="-263776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055103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477145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1899186" indent="-211021" eaLnBrk="0" hangingPunct="0"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321227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743269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165310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587351" indent="-211021" algn="ctr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DE9A8A02-BE1D-4C0E-86E5-7C5B07E3780C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eaLnBrk="1" hangingPunct="1"/>
              <a:t>10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122" tIns="44061" rIns="88122" bIns="44061" anchor="b"/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B6D52786-1535-4ECF-BB46-3CF4555AD871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algn="r" eaLnBrk="1" hangingPunct="1"/>
              <a:t>11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25604" name="Segnaposto numero diapositiva 3"/>
          <p:cNvSpPr txBox="1">
            <a:spLocks noGrp="1"/>
          </p:cNvSpPr>
          <p:nvPr/>
        </p:nvSpPr>
        <p:spPr bwMode="auto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122" tIns="44061" rIns="88122" bIns="44061" anchor="b"/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733A5C84-A241-4321-A348-07AF07FF9C74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algn="r" eaLnBrk="1" hangingPunct="1"/>
              <a:t>12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27652" name="Segnaposto numero diapositiva 3"/>
          <p:cNvSpPr txBox="1">
            <a:spLocks noGrp="1"/>
          </p:cNvSpPr>
          <p:nvPr/>
        </p:nvSpPr>
        <p:spPr bwMode="auto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122" tIns="44061" rIns="88122" bIns="44061" anchor="b"/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E6E7A107-A940-4747-9A7E-790335566B51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algn="r" eaLnBrk="1" hangingPunct="1"/>
              <a:t>13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it-IT" smtClean="0"/>
          </a:p>
        </p:txBody>
      </p:sp>
      <p:sp>
        <p:nvSpPr>
          <p:cNvPr id="28676" name="Segnaposto numero diapositiva 3"/>
          <p:cNvSpPr txBox="1">
            <a:spLocks noGrp="1"/>
          </p:cNvSpPr>
          <p:nvPr/>
        </p:nvSpPr>
        <p:spPr bwMode="auto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122" tIns="44061" rIns="88122" bIns="44061" anchor="b"/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EAFCF9FB-1BD6-4321-AD4F-7F03EBA17662}" type="slidenum">
              <a:rPr lang="en-GB" altLang="it-IT" sz="1200" b="0">
                <a:solidFill>
                  <a:schemeClr val="tx1"/>
                </a:solidFill>
                <a:latin typeface="Verdana" pitchFamily="34" charset="0"/>
              </a:rPr>
              <a:pPr algn="r" eaLnBrk="1" hangingPunct="1"/>
              <a:t>14</a:t>
            </a:fld>
            <a:endParaRPr lang="en-GB" altLang="it-IT" sz="1200" b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65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091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90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21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24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9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48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67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49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75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9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28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budget/execution/legal_entities_en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c.europa.eu/budget/execution/ftiers_en.ht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ebgate.ec.europa.eu/cas/eim/external/register.cg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95536" y="1915057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Come orientarsi nella burocrazia dei bandi </a:t>
            </a:r>
            <a:r>
              <a:rPr 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comunitari.</a:t>
            </a:r>
            <a:br>
              <a:rPr 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it-IT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endParaRPr lang="it-IT" sz="48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it-IT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Consigli </a:t>
            </a:r>
            <a:r>
              <a:rPr lang="it-IT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ed esempi pratici</a:t>
            </a:r>
          </a:p>
          <a:p>
            <a:endParaRPr lang="it-IT" b="1" dirty="0"/>
          </a:p>
          <a:p>
            <a:pPr algn="ctr"/>
            <a:endParaRPr lang="it-IT" b="1" dirty="0" smtClean="0"/>
          </a:p>
          <a:p>
            <a:pPr algn="ctr"/>
            <a:endParaRPr lang="it-IT" b="1" dirty="0"/>
          </a:p>
          <a:p>
            <a:pPr algn="ctr"/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3889302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LEGAL ENTITY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>
          <a:xfrm>
            <a:off x="3751834" y="5283299"/>
            <a:ext cx="4888285" cy="8651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s-ES" sz="1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http</a:t>
            </a:r>
            <a:r>
              <a:rPr lang="es-ES" sz="1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://ec.europa.eu/budget/execution/legal_entities_en.htm</a:t>
            </a:r>
            <a:r>
              <a:rPr lang="es-ES" sz="4100" b="1" dirty="0" smtClean="0">
                <a:solidFill>
                  <a:srgbClr val="55A8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s-ES" sz="4100" b="1" dirty="0" smtClean="0">
                <a:solidFill>
                  <a:srgbClr val="55A83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s-ES" sz="4100" b="1" dirty="0" smtClean="0">
              <a:solidFill>
                <a:srgbClr val="55A83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95" y="1380530"/>
            <a:ext cx="3312368" cy="468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6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idx="4294967295"/>
          </p:nvPr>
        </p:nvSpPr>
        <p:spPr>
          <a:xfrm>
            <a:off x="428625" y="1857375"/>
            <a:ext cx="8429625" cy="4160838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endParaRPr lang="it-IT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s-ES" sz="2800" b="1" dirty="0" smtClean="0">
              <a:solidFill>
                <a:srgbClr val="55A83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Titolo 4"/>
          <p:cNvSpPr txBox="1">
            <a:spLocks/>
          </p:cNvSpPr>
          <p:nvPr/>
        </p:nvSpPr>
        <p:spPr>
          <a:xfrm>
            <a:off x="1835696" y="115888"/>
            <a:ext cx="6976517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FINANCIAL IDENTIFICATION FORM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954" y="1411170"/>
            <a:ext cx="3360255" cy="4753136"/>
          </a:xfrm>
          <a:prstGeom prst="rect">
            <a:avLst/>
          </a:prstGeom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59111" y="5442148"/>
            <a:ext cx="6659563" cy="4770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rIns="0" bIns="0" anchor="b">
            <a:spAutoFit/>
          </a:bodyPr>
          <a:lstStyle/>
          <a:p>
            <a:pPr>
              <a:defRPr/>
            </a:pPr>
            <a:r>
              <a:rPr lang="es-ES" sz="1400" b="1" dirty="0" smtClean="0">
                <a:solidFill>
                  <a:schemeClr val="tx2"/>
                </a:solidFill>
                <a:hlinkClick r:id="rId4"/>
              </a:rPr>
              <a:t>http</a:t>
            </a:r>
            <a:r>
              <a:rPr lang="es-ES" sz="1400" b="1" dirty="0">
                <a:solidFill>
                  <a:schemeClr val="tx2"/>
                </a:solidFill>
                <a:hlinkClick r:id="rId4"/>
              </a:rPr>
              <a:t>://ec.europa.eu/budget/execution/ftiers_en.htm</a:t>
            </a:r>
            <a:endParaRPr lang="es-ES" sz="1400" b="1" dirty="0">
              <a:solidFill>
                <a:schemeClr val="tx2"/>
              </a:solidFill>
            </a:endParaRPr>
          </a:p>
          <a:p>
            <a:pPr>
              <a:defRPr/>
            </a:pPr>
            <a:endParaRPr lang="it-IT" sz="14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963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idx="4294967295"/>
          </p:nvPr>
        </p:nvSpPr>
        <p:spPr>
          <a:xfrm>
            <a:off x="428625" y="1857375"/>
            <a:ext cx="8429625" cy="4160838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endParaRPr lang="it-IT" sz="2800" b="1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s-ES" sz="2800" b="1" smtClean="0">
              <a:solidFill>
                <a:srgbClr val="55A83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299881"/>
              </p:ext>
            </p:extLst>
          </p:nvPr>
        </p:nvGraphicFramePr>
        <p:xfrm>
          <a:off x="2843808" y="1412776"/>
          <a:ext cx="3492004" cy="4677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Acrobat Document" r:id="rId4" imgW="5667375" imgH="8020050" progId="AcroExch.Document.7">
                  <p:embed/>
                </p:oleObj>
              </mc:Choice>
              <mc:Fallback>
                <p:oleObj name="Acrobat Document" r:id="rId4" imgW="5667375" imgH="802005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1412776"/>
                        <a:ext cx="3492004" cy="46773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olo 4"/>
          <p:cNvSpPr txBox="1">
            <a:spLocks/>
          </p:cNvSpPr>
          <p:nvPr/>
        </p:nvSpPr>
        <p:spPr>
          <a:xfrm>
            <a:off x="1835696" y="115888"/>
            <a:ext cx="6976517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DECLARATION OF HONOUR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25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idx="4294967295"/>
          </p:nvPr>
        </p:nvSpPr>
        <p:spPr>
          <a:xfrm>
            <a:off x="428625" y="1857375"/>
            <a:ext cx="8429625" cy="4160838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endParaRPr lang="it-IT" sz="2800" b="1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s-ES" sz="2800" b="1" smtClean="0">
              <a:solidFill>
                <a:srgbClr val="55A83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uppo 6"/>
          <p:cNvGrpSpPr>
            <a:grpSpLocks/>
          </p:cNvGrpSpPr>
          <p:nvPr/>
        </p:nvGrpSpPr>
        <p:grpSpPr bwMode="auto">
          <a:xfrm>
            <a:off x="827088" y="1412776"/>
            <a:ext cx="7741160" cy="4752528"/>
            <a:chOff x="827088" y="1341438"/>
            <a:chExt cx="7813304" cy="5356225"/>
          </a:xfrm>
        </p:grpSpPr>
        <p:graphicFrame>
          <p:nvGraphicFramePr>
            <p:cNvPr id="6146" name="Object 7"/>
            <p:cNvGraphicFramePr>
              <a:graphicFrameLocks noChangeAspect="1"/>
            </p:cNvGraphicFramePr>
            <p:nvPr/>
          </p:nvGraphicFramePr>
          <p:xfrm>
            <a:off x="827088" y="1341438"/>
            <a:ext cx="3455987" cy="5356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4" name="Documento" r:id="rId4" imgW="5892016" imgH="8884390" progId="Word.Document.8">
                    <p:embed/>
                  </p:oleObj>
                </mc:Choice>
                <mc:Fallback>
                  <p:oleObj name="Documento" r:id="rId4" imgW="5892016" imgH="8884390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088" y="1341438"/>
                          <a:ext cx="3455987" cy="5356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7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58779767"/>
                </p:ext>
              </p:extLst>
            </p:nvPr>
          </p:nvGraphicFramePr>
          <p:xfrm>
            <a:off x="4679580" y="1414418"/>
            <a:ext cx="3960812" cy="52085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5" name="Documento" r:id="rId6" imgW="8846742" imgH="10712266" progId="Word.Document.8">
                    <p:embed/>
                  </p:oleObj>
                </mc:Choice>
                <mc:Fallback>
                  <p:oleObj name="Documento" r:id="rId6" imgW="8846742" imgH="10712266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9580" y="1414418"/>
                          <a:ext cx="3960812" cy="52085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Titolo 4"/>
          <p:cNvSpPr txBox="1">
            <a:spLocks/>
          </p:cNvSpPr>
          <p:nvPr/>
        </p:nvSpPr>
        <p:spPr>
          <a:xfrm>
            <a:off x="1835696" y="115888"/>
            <a:ext cx="6976517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DECLARATION OF HONOUR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195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 sz="1800" b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" name="Gruppo 5"/>
          <p:cNvGrpSpPr>
            <a:grpSpLocks/>
          </p:cNvGrpSpPr>
          <p:nvPr/>
        </p:nvGrpSpPr>
        <p:grpSpPr bwMode="auto">
          <a:xfrm>
            <a:off x="700584" y="1485354"/>
            <a:ext cx="7416800" cy="4679950"/>
            <a:chOff x="684213" y="1196975"/>
            <a:chExt cx="7416800" cy="4679950"/>
          </a:xfrm>
        </p:grpSpPr>
        <p:graphicFrame>
          <p:nvGraphicFramePr>
            <p:cNvPr id="7170" name="Object 6"/>
            <p:cNvGraphicFramePr>
              <a:graphicFrameLocks noChangeAspect="1"/>
            </p:cNvGraphicFramePr>
            <p:nvPr/>
          </p:nvGraphicFramePr>
          <p:xfrm>
            <a:off x="684213" y="1196975"/>
            <a:ext cx="3240087" cy="4679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8" name="Documento" r:id="rId4" imgW="6085515" imgH="9064603" progId="Word.Document.8">
                    <p:embed/>
                  </p:oleObj>
                </mc:Choice>
                <mc:Fallback>
                  <p:oleObj name="Documento" r:id="rId4" imgW="6085515" imgH="9064603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4213" y="1196975"/>
                          <a:ext cx="3240087" cy="46799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71" name="Object 8"/>
            <p:cNvGraphicFramePr>
              <a:graphicFrameLocks noChangeAspect="1"/>
            </p:cNvGraphicFramePr>
            <p:nvPr/>
          </p:nvGraphicFramePr>
          <p:xfrm>
            <a:off x="5003800" y="1196975"/>
            <a:ext cx="3097213" cy="4464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9" name="Documento" r:id="rId6" imgW="6085515" imgH="5511782" progId="Word.Document.8">
                    <p:embed/>
                  </p:oleObj>
                </mc:Choice>
                <mc:Fallback>
                  <p:oleObj name="Documento" r:id="rId6" imgW="6085515" imgH="5511782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3800" y="1196975"/>
                          <a:ext cx="3097213" cy="4464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Titolo 4"/>
          <p:cNvSpPr txBox="1">
            <a:spLocks/>
          </p:cNvSpPr>
          <p:nvPr/>
        </p:nvSpPr>
        <p:spPr>
          <a:xfrm>
            <a:off x="1835696" y="115888"/>
            <a:ext cx="6976517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LETTER OF MANDATE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79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051720" y="260648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4400" b="1" dirty="0" smtClean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8800" b="1" i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</a:t>
            </a:r>
            <a:endParaRPr lang="it-IT" sz="8800" b="1" i="1" dirty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9296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67544" y="2204865"/>
            <a:ext cx="8229600" cy="2808312"/>
          </a:xfrm>
        </p:spPr>
        <p:txBody>
          <a:bodyPr/>
          <a:lstStyle/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Registrazioni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 Partenariato</a:t>
            </a: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Documentazione di supporto: quali sono?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843808" y="115888"/>
            <a:ext cx="5968405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INDICE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0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600" dirty="0"/>
          </a:p>
          <a:p>
            <a:pPr marL="0" indent="0">
              <a:buNone/>
            </a:pPr>
            <a:r>
              <a:rPr lang="it-IT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ECAS</a:t>
            </a:r>
            <a:r>
              <a:rPr lang="it-IT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2600" dirty="0">
                <a:hlinkClick r:id="rId2"/>
              </a:rPr>
              <a:t>https://</a:t>
            </a:r>
            <a:r>
              <a:rPr lang="it-IT" sz="2600" dirty="0" smtClean="0">
                <a:hlinkClick r:id="rId2"/>
              </a:rPr>
              <a:t>webgate.ec.europa.eu/cas/eim/external/register.cgi</a:t>
            </a:r>
            <a:r>
              <a:rPr lang="it-IT" sz="2600" dirty="0" smtClean="0"/>
              <a:t> </a:t>
            </a:r>
            <a:endParaRPr lang="it-IT" sz="2600" dirty="0"/>
          </a:p>
        </p:txBody>
      </p:sp>
      <p:sp>
        <p:nvSpPr>
          <p:cNvPr id="4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REGISTRAZIONI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298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1"/>
          <a:stretch/>
        </p:blipFill>
        <p:spPr bwMode="auto">
          <a:xfrm>
            <a:off x="539552" y="1412777"/>
            <a:ext cx="8046156" cy="435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REGISTRAZIONI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 rotWithShape="1">
          <a:blip r:embed="rId2"/>
          <a:srcRect b="3447"/>
          <a:stretch/>
        </p:blipFill>
        <p:spPr>
          <a:xfrm>
            <a:off x="539552" y="1556792"/>
            <a:ext cx="8046156" cy="4369957"/>
          </a:xfrm>
          <a:prstGeom prst="rect">
            <a:avLst/>
          </a:prstGeom>
        </p:spPr>
      </p:pic>
      <p:sp>
        <p:nvSpPr>
          <p:cNvPr id="5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REGISTRAZIONI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29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23527" y="1347788"/>
            <a:ext cx="8424937" cy="923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 partenariato passa attraverso un semplice </a:t>
            </a:r>
            <a:r>
              <a:rPr lang="it-IT" sz="1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processo strategico </a:t>
            </a: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 prescinde dalla specificità di ogni singolo progetto:</a:t>
            </a:r>
          </a:p>
          <a:p>
            <a:pPr>
              <a:defRPr/>
            </a:pPr>
            <a:endParaRPr lang="en-GB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395536" y="2202582"/>
            <a:ext cx="8352928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lnSpc>
                <a:spcPct val="85000"/>
              </a:lnSpc>
              <a:buFontTx/>
              <a:buChar char="•"/>
              <a:defRPr/>
            </a:pP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Comprendere le necessità implicite nella progettazione</a:t>
            </a:r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395536" y="2708920"/>
            <a:ext cx="8352928" cy="35775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lnSpc>
                <a:spcPct val="85000"/>
              </a:lnSpc>
              <a:buFontTx/>
              <a:buChar char="•"/>
              <a:defRPr/>
            </a:pP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Definire le risorse e le capacità mancanti </a:t>
            </a: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395534" y="3200152"/>
            <a:ext cx="8352930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lnSpc>
                <a:spcPct val="85000"/>
              </a:lnSpc>
              <a:buFontTx/>
              <a:buChar char="•"/>
              <a:defRPr/>
            </a:pP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Identificare appropriati partner, come da </a:t>
            </a:r>
            <a:r>
              <a:rPr lang="it-IT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bando</a:t>
            </a:r>
            <a:endParaRPr lang="it-IT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395534" y="3700264"/>
            <a:ext cx="8352929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lnSpc>
                <a:spcPct val="85000"/>
              </a:lnSpc>
              <a:buFontTx/>
              <a:buChar char="•"/>
              <a:defRPr/>
            </a:pPr>
            <a:r>
              <a:rPr lang="it-IT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Identificare partner di paesi diversi  </a:t>
            </a:r>
          </a:p>
        </p:txBody>
      </p:sp>
      <p:sp>
        <p:nvSpPr>
          <p:cNvPr id="12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IL PARTENARIATO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23525" y="4221088"/>
            <a:ext cx="84582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 algn="just">
              <a:lnSpc>
                <a:spcPct val="120000"/>
              </a:lnSpc>
              <a:defRPr/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 Project Manager spetta:</a:t>
            </a:r>
          </a:p>
          <a:p>
            <a:pPr marL="173038" indent="-173038" algn="just">
              <a:lnSpc>
                <a:spcPct val="120000"/>
              </a:lnSpc>
              <a:buFontTx/>
              <a:buChar char="•"/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rendere conto formalmente al promotore delle necessità implicite nella progettazione</a:t>
            </a:r>
          </a:p>
          <a:p>
            <a:pPr marL="173038" indent="-173038" algn="just">
              <a:lnSpc>
                <a:spcPct val="120000"/>
              </a:lnSpc>
              <a:buFontTx/>
              <a:buChar char="•"/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proporre possibili partner e/o negoziare proposte diverse da parte del promotore</a:t>
            </a:r>
          </a:p>
          <a:p>
            <a:pPr marL="173038" indent="-173038" algn="just">
              <a:lnSpc>
                <a:spcPct val="120000"/>
              </a:lnSpc>
              <a:buFontTx/>
              <a:buChar char="•"/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concludere formalmente il partenariato</a:t>
            </a:r>
          </a:p>
          <a:p>
            <a:pPr marL="173038" indent="-173038" algn="just">
              <a:lnSpc>
                <a:spcPct val="120000"/>
              </a:lnSpc>
              <a:buFontTx/>
              <a:buChar char="•"/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tenere aggiornato il network dei potenziali partner</a:t>
            </a:r>
            <a:endParaRPr lang="it-IT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68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580" name="Text Box 16"/>
          <p:cNvSpPr txBox="1">
            <a:spLocks noChangeArrowheads="1"/>
          </p:cNvSpPr>
          <p:nvPr/>
        </p:nvSpPr>
        <p:spPr bwMode="auto">
          <a:xfrm>
            <a:off x="323528" y="1700808"/>
            <a:ext cx="842518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algn="just">
              <a:lnSpc>
                <a:spcPct val="150000"/>
              </a:lnSpc>
              <a:buFontTx/>
              <a:buChar char="•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Numero dei partner</a:t>
            </a:r>
          </a:p>
          <a:p>
            <a:pPr marL="271463" indent="-271463" algn="just">
              <a:lnSpc>
                <a:spcPct val="150000"/>
              </a:lnSpc>
              <a:buFontTx/>
              <a:buChar char="•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Durata</a:t>
            </a:r>
          </a:p>
          <a:p>
            <a:pPr marL="271463" indent="-271463" algn="just">
              <a:lnSpc>
                <a:spcPct val="150000"/>
              </a:lnSpc>
              <a:buFontTx/>
              <a:buChar char="•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Valutazione e quantificazione delle attività comprese  nella collaborazione</a:t>
            </a:r>
          </a:p>
          <a:p>
            <a:pPr marL="271463" indent="-271463" algn="just">
              <a:lnSpc>
                <a:spcPct val="150000"/>
              </a:lnSpc>
              <a:buFontTx/>
              <a:buChar char="•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Distribuzione delle responsabilità/potere decisionale</a:t>
            </a:r>
          </a:p>
          <a:p>
            <a:pPr marL="271463" indent="-271463" algn="just">
              <a:lnSpc>
                <a:spcPct val="150000"/>
              </a:lnSpc>
              <a:buFontTx/>
              <a:buChar char="•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Livello di condivisione di strutture e risorse</a:t>
            </a:r>
          </a:p>
          <a:p>
            <a:pPr marL="271463" indent="-271463" algn="just">
              <a:lnSpc>
                <a:spcPct val="150000"/>
              </a:lnSpc>
              <a:buFontTx/>
              <a:buChar char="•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Forma giuridica migliore in linea con il bando</a:t>
            </a:r>
          </a:p>
        </p:txBody>
      </p:sp>
      <p:sp>
        <p:nvSpPr>
          <p:cNvPr id="6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IL PARTENARIATO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65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Gruppo 7"/>
          <p:cNvGrpSpPr>
            <a:grpSpLocks/>
          </p:cNvGrpSpPr>
          <p:nvPr/>
        </p:nvGrpSpPr>
        <p:grpSpPr bwMode="auto">
          <a:xfrm>
            <a:off x="467544" y="1502718"/>
            <a:ext cx="6769100" cy="2808288"/>
            <a:chOff x="250825" y="1484784"/>
            <a:chExt cx="6769100" cy="2808288"/>
          </a:xfrm>
        </p:grpSpPr>
        <p:sp>
          <p:nvSpPr>
            <p:cNvPr id="25603" name="AutoShape 3"/>
            <p:cNvSpPr>
              <a:spLocks noChangeArrowheads="1"/>
            </p:cNvSpPr>
            <p:nvPr/>
          </p:nvSpPr>
          <p:spPr bwMode="auto">
            <a:xfrm>
              <a:off x="250825" y="1484784"/>
              <a:ext cx="6769100" cy="2808288"/>
            </a:xfrm>
            <a:prstGeom prst="roundRect">
              <a:avLst>
                <a:gd name="adj" fmla="val 4769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0" hangingPunct="0">
                <a:lnSpc>
                  <a:spcPct val="85000"/>
                </a:lnSpc>
                <a:defRPr/>
              </a:pPr>
              <a:endPara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04" name="Text Box 4"/>
            <p:cNvSpPr txBox="1">
              <a:spLocks noChangeArrowheads="1"/>
            </p:cNvSpPr>
            <p:nvPr/>
          </p:nvSpPr>
          <p:spPr bwMode="auto">
            <a:xfrm>
              <a:off x="394494" y="1556792"/>
              <a:ext cx="6481762" cy="16619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buSzPct val="65000"/>
                <a:buFont typeface="Verdana" pitchFamily="34" charset="0"/>
                <a:buNone/>
                <a:defRPr/>
              </a:pP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Riconoscere le differenze tra i partner è un passo indispensabile per un buon processo di collaborazione.</a:t>
              </a:r>
            </a:p>
            <a:p>
              <a:pPr algn="just">
                <a:buSzPct val="65000"/>
                <a:buFont typeface="Verdana" pitchFamily="34" charset="0"/>
                <a:buNone/>
                <a:defRPr/>
              </a:pPr>
              <a:endParaRPr lang="it-IT" sz="10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buSzPct val="65000"/>
                <a:buFont typeface="Verdana" pitchFamily="34" charset="0"/>
                <a:buNone/>
                <a:defRPr/>
              </a:pPr>
              <a:r>
                <a:rPr lang="it-IT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’ fondamentale che tutti gli attori coinvolti siano informati sul </a:t>
              </a:r>
              <a:r>
                <a:rPr lang="it-IT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perché </a:t>
              </a: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 come la collaborazione sia nell’interesse dei vari partner.</a:t>
              </a:r>
            </a:p>
            <a:p>
              <a:pPr algn="just">
                <a:buSzPct val="65000"/>
                <a:buFont typeface="Verdana" pitchFamily="34" charset="0"/>
                <a:buNone/>
                <a:defRPr/>
              </a:pP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Esplicitare gli obiettivi condivisi dai partner è fondamentale per:</a:t>
              </a:r>
            </a:p>
          </p:txBody>
        </p:sp>
      </p:grpSp>
      <p:grpSp>
        <p:nvGrpSpPr>
          <p:cNvPr id="3" name="Gruppo 8"/>
          <p:cNvGrpSpPr>
            <a:grpSpLocks/>
          </p:cNvGrpSpPr>
          <p:nvPr/>
        </p:nvGrpSpPr>
        <p:grpSpPr bwMode="auto">
          <a:xfrm>
            <a:off x="2173833" y="3300670"/>
            <a:ext cx="6286500" cy="2714625"/>
            <a:chOff x="1866979" y="3761689"/>
            <a:chExt cx="5941657" cy="2160588"/>
          </a:xfrm>
        </p:grpSpPr>
        <p:sp>
          <p:nvSpPr>
            <p:cNvPr id="25605" name="AutoShape 6"/>
            <p:cNvSpPr>
              <a:spLocks noChangeArrowheads="1"/>
            </p:cNvSpPr>
            <p:nvPr/>
          </p:nvSpPr>
          <p:spPr bwMode="auto">
            <a:xfrm>
              <a:off x="1866979" y="3761689"/>
              <a:ext cx="5761607" cy="2160588"/>
            </a:xfrm>
            <a:prstGeom prst="roundRect">
              <a:avLst>
                <a:gd name="adj" fmla="val 8139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06" name="Rectangle 7"/>
            <p:cNvSpPr>
              <a:spLocks noChangeArrowheads="1"/>
            </p:cNvSpPr>
            <p:nvPr/>
          </p:nvSpPr>
          <p:spPr bwMode="auto">
            <a:xfrm>
              <a:off x="1940499" y="3819810"/>
              <a:ext cx="5868137" cy="2057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4150" indent="-184150" algn="just">
                <a:spcBef>
                  <a:spcPct val="50000"/>
                </a:spcBef>
                <a:spcAft>
                  <a:spcPct val="50000"/>
                </a:spcAft>
                <a:buFontTx/>
                <a:buChar char="•"/>
                <a:defRPr/>
              </a:pP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conferire un senso di identità al gruppo di lavoro</a:t>
              </a:r>
            </a:p>
            <a:p>
              <a:pPr marL="184150" indent="-184150" algn="just">
                <a:spcBef>
                  <a:spcPct val="50000"/>
                </a:spcBef>
                <a:spcAft>
                  <a:spcPct val="50000"/>
                </a:spcAft>
                <a:buFontTx/>
                <a:buChar char="•"/>
                <a:defRPr/>
              </a:pP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chiarire i meccanismi relazionali</a:t>
              </a:r>
            </a:p>
            <a:p>
              <a:pPr marL="184150" indent="-184150" algn="just">
                <a:spcBef>
                  <a:spcPct val="50000"/>
                </a:spcBef>
                <a:spcAft>
                  <a:spcPct val="50000"/>
                </a:spcAft>
                <a:buFontTx/>
                <a:buChar char="•"/>
                <a:defRPr/>
              </a:pP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definire ordini di grandezza e perimetro delle attività</a:t>
              </a:r>
            </a:p>
            <a:p>
              <a:pPr marL="184150" indent="-184150" algn="just">
                <a:spcBef>
                  <a:spcPct val="50000"/>
                </a:spcBef>
                <a:spcAft>
                  <a:spcPct val="50000"/>
                </a:spcAft>
                <a:buFontTx/>
                <a:buChar char="•"/>
                <a:defRPr/>
              </a:pP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stabilire procedure di controllo condivise</a:t>
              </a:r>
            </a:p>
            <a:p>
              <a:pPr marL="184150" indent="-184150" algn="just">
                <a:spcBef>
                  <a:spcPct val="50000"/>
                </a:spcBef>
                <a:spcAft>
                  <a:spcPct val="50000"/>
                </a:spcAft>
                <a:buFontTx/>
                <a:buChar char="•"/>
                <a:defRPr/>
              </a:pPr>
              <a:r>
                <a:rPr lang="it-IT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preparare il terreno a una buona comunicazione</a:t>
              </a:r>
            </a:p>
          </p:txBody>
        </p:sp>
      </p:grpSp>
      <p:sp>
        <p:nvSpPr>
          <p:cNvPr id="12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IL PARTENARIATO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01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684213" y="981075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55A839"/>
                </a:solidFill>
                <a:latin typeface="Tahom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idx="1"/>
          </p:nvPr>
        </p:nvSpPr>
        <p:spPr>
          <a:xfrm>
            <a:off x="357188" y="1628800"/>
            <a:ext cx="8358187" cy="4320480"/>
          </a:xfrm>
        </p:spPr>
        <p:txBody>
          <a:bodyPr>
            <a:normAutofit fontScale="92500" lnSpcReduction="20000"/>
          </a:bodyPr>
          <a:lstStyle/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raccolta della documentazione per la 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presenta-zione 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 un 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progetto: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Legal </a:t>
            </a:r>
            <a:r>
              <a:rPr lang="it-IT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Entity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endParaRPr lang="it-IT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</a:t>
            </a:r>
            <a:r>
              <a:rPr lang="it-IT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Identification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Form, </a:t>
            </a:r>
            <a:endParaRPr lang="it-IT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it-IT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Declarations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it-IT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Honour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endParaRPr lang="it-IT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it-IT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Letter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Mandate, </a:t>
            </a:r>
            <a:endParaRPr lang="it-IT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it-IT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supporting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documents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it-IT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  <a:endParaRPr lang="it-IT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olo 4"/>
          <p:cNvSpPr txBox="1">
            <a:spLocks/>
          </p:cNvSpPr>
          <p:nvPr/>
        </p:nvSpPr>
        <p:spPr>
          <a:xfrm>
            <a:off x="2843808" y="115888"/>
            <a:ext cx="5968405" cy="100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SUPPORTING DOCUMENTS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37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291</Words>
  <Application>Microsoft Office PowerPoint</Application>
  <PresentationFormat>Presentazione su schermo (4:3)</PresentationFormat>
  <Paragraphs>67</Paragraphs>
  <Slides>15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Tema di Office</vt:lpstr>
      <vt:lpstr>Acrobat Document</vt:lpstr>
      <vt:lpstr>Documento</vt:lpstr>
      <vt:lpstr>Presentazione standard di PowerPoint</vt:lpstr>
      <vt:lpstr>INDICE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http://ec.europa.eu/budget/execution/legal_entities_en.htm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ANDREA</dc:creator>
  <cp:lastModifiedBy>ANDREA</cp:lastModifiedBy>
  <cp:revision>17</cp:revision>
  <dcterms:created xsi:type="dcterms:W3CDTF">2014-04-07T13:16:10Z</dcterms:created>
  <dcterms:modified xsi:type="dcterms:W3CDTF">2015-05-06T14:51:11Z</dcterms:modified>
</cp:coreProperties>
</file>