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</p:sldIdLst>
  <p:sldSz cx="13004800" cy="9753600"/>
  <p:notesSz cx="6858000" cy="9144000"/>
  <p:defaultTextStyle>
    <a:lvl1pPr algn="ctr" defTabSz="584200">
      <a:defRPr sz="3600">
        <a:latin typeface="+mn-lt"/>
        <a:ea typeface="+mn-ea"/>
        <a:cs typeface="+mn-cs"/>
        <a:sym typeface="Helvetica Light"/>
      </a:defRPr>
    </a:lvl1pPr>
    <a:lvl2pPr indent="228600" algn="ctr" defTabSz="584200">
      <a:defRPr sz="3600">
        <a:latin typeface="+mn-lt"/>
        <a:ea typeface="+mn-ea"/>
        <a:cs typeface="+mn-cs"/>
        <a:sym typeface="Helvetica Light"/>
      </a:defRPr>
    </a:lvl2pPr>
    <a:lvl3pPr indent="457200" algn="ctr" defTabSz="584200">
      <a:defRPr sz="3600">
        <a:latin typeface="+mn-lt"/>
        <a:ea typeface="+mn-ea"/>
        <a:cs typeface="+mn-cs"/>
        <a:sym typeface="Helvetica Light"/>
      </a:defRPr>
    </a:lvl3pPr>
    <a:lvl4pPr indent="685800" algn="ctr" defTabSz="584200">
      <a:defRPr sz="3600">
        <a:latin typeface="+mn-lt"/>
        <a:ea typeface="+mn-ea"/>
        <a:cs typeface="+mn-cs"/>
        <a:sym typeface="Helvetica Light"/>
      </a:defRPr>
    </a:lvl4pPr>
    <a:lvl5pPr indent="914400" algn="ctr" defTabSz="584200">
      <a:defRPr sz="3600">
        <a:latin typeface="+mn-lt"/>
        <a:ea typeface="+mn-ea"/>
        <a:cs typeface="+mn-cs"/>
        <a:sym typeface="Helvetica Light"/>
      </a:defRPr>
    </a:lvl5pPr>
    <a:lvl6pPr indent="1143000" algn="ctr" defTabSz="584200">
      <a:defRPr sz="3600">
        <a:latin typeface="+mn-lt"/>
        <a:ea typeface="+mn-ea"/>
        <a:cs typeface="+mn-cs"/>
        <a:sym typeface="Helvetica Light"/>
      </a:defRPr>
    </a:lvl6pPr>
    <a:lvl7pPr indent="1371600" algn="ctr" defTabSz="584200">
      <a:defRPr sz="3600">
        <a:latin typeface="+mn-lt"/>
        <a:ea typeface="+mn-ea"/>
        <a:cs typeface="+mn-cs"/>
        <a:sym typeface="Helvetica Light"/>
      </a:defRPr>
    </a:lvl7pPr>
    <a:lvl8pPr indent="1600200" algn="ctr" defTabSz="584200">
      <a:defRPr sz="3600">
        <a:latin typeface="+mn-lt"/>
        <a:ea typeface="+mn-ea"/>
        <a:cs typeface="+mn-cs"/>
        <a:sym typeface="Helvetica Light"/>
      </a:defRPr>
    </a:lvl8pPr>
    <a:lvl9pPr indent="1828800" algn="ctr" defTabSz="584200">
      <a:defRPr sz="3600"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 b="def" i="def"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 b="def" i="def"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30" name="Shape 3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Titolo Testo</a:t>
            </a:r>
          </a:p>
        </p:txBody>
      </p:sp>
      <p:sp>
        <p:nvSpPr>
          <p:cNvPr id="6" name="Shape 6"/>
          <p:cNvSpPr/>
          <p:nvPr>
            <p:ph type="body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Corpo livello uno</a:t>
            </a:r>
            <a:endParaRPr sz="3200"/>
          </a:p>
          <a:p>
            <a:pPr lvl="1">
              <a:defRPr sz="1800"/>
            </a:pPr>
            <a:r>
              <a:rPr sz="3200"/>
              <a:t>Corpo livello due</a:t>
            </a:r>
            <a:endParaRPr sz="3200"/>
          </a:p>
          <a:p>
            <a:pPr lvl="2">
              <a:defRPr sz="1800"/>
            </a:pPr>
            <a:r>
              <a:rPr sz="3200"/>
              <a:t>Corpo livello tre</a:t>
            </a:r>
            <a:endParaRPr sz="3200"/>
          </a:p>
          <a:p>
            <a:pPr lvl="3">
              <a:defRPr sz="1800"/>
            </a:pPr>
            <a:r>
              <a:rPr sz="3200"/>
              <a:t>Corpo livello quattro</a:t>
            </a:r>
            <a:endParaRPr sz="3200"/>
          </a:p>
          <a:p>
            <a:pPr lvl="4">
              <a:defRPr sz="1800"/>
            </a:pPr>
            <a:r>
              <a:rPr sz="3200"/>
              <a:t>Livello 5</a:t>
            </a:r>
          </a:p>
        </p:txBody>
      </p:sp>
    </p:spTree>
  </p:cSld>
  <p:clrMapOvr>
    <a:masterClrMapping/>
  </p:clrMapOvr>
  <p:transition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Foto - Oriz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Titolo Testo</a:t>
            </a:r>
          </a:p>
        </p:txBody>
      </p:sp>
      <p:sp>
        <p:nvSpPr>
          <p:cNvPr id="9" name="Shape 9"/>
          <p:cNvSpPr/>
          <p:nvPr>
            <p:ph type="body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Corpo livello uno</a:t>
            </a:r>
            <a:endParaRPr sz="3200"/>
          </a:p>
          <a:p>
            <a:pPr lvl="1">
              <a:defRPr sz="1800"/>
            </a:pPr>
            <a:r>
              <a:rPr sz="3200"/>
              <a:t>Corpo livello due</a:t>
            </a:r>
            <a:endParaRPr sz="3200"/>
          </a:p>
          <a:p>
            <a:pPr lvl="2">
              <a:defRPr sz="1800"/>
            </a:pPr>
            <a:r>
              <a:rPr sz="3200"/>
              <a:t>Corpo livello tre</a:t>
            </a:r>
            <a:endParaRPr sz="3200"/>
          </a:p>
          <a:p>
            <a:pPr lvl="3">
              <a:defRPr sz="1800"/>
            </a:pPr>
            <a:r>
              <a:rPr sz="3200"/>
              <a:t>Corpo livello quattro</a:t>
            </a:r>
            <a:endParaRPr sz="3200"/>
          </a:p>
          <a:p>
            <a:pPr lvl="4">
              <a:defRPr sz="1800"/>
            </a:pPr>
            <a:r>
              <a:rPr sz="3200"/>
              <a:t>Livello 5</a:t>
            </a:r>
          </a:p>
        </p:txBody>
      </p:sp>
    </p:spTree>
  </p:cSld>
  <p:clrMapOvr>
    <a:masterClrMapping/>
  </p:clrMapOvr>
  <p:transition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olo - Centr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Titolo Testo</a:t>
            </a:r>
          </a:p>
        </p:txBody>
      </p:sp>
    </p:spTree>
  </p:cSld>
  <p:clrMapOvr>
    <a:masterClrMapping/>
  </p:clrMapOvr>
  <p:transition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Foto -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 lvl="0">
              <a:defRPr sz="1800"/>
            </a:pPr>
            <a:r>
              <a:rPr sz="6000"/>
              <a:t>Titolo Testo</a:t>
            </a:r>
          </a:p>
        </p:txBody>
      </p:sp>
      <p:sp>
        <p:nvSpPr>
          <p:cNvPr id="14" name="Shape 14"/>
          <p:cNvSpPr/>
          <p:nvPr>
            <p:ph type="body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Corpo livello uno</a:t>
            </a:r>
            <a:endParaRPr sz="3200"/>
          </a:p>
          <a:p>
            <a:pPr lvl="1">
              <a:defRPr sz="1800"/>
            </a:pPr>
            <a:r>
              <a:rPr sz="3200"/>
              <a:t>Corpo livello due</a:t>
            </a:r>
            <a:endParaRPr sz="3200"/>
          </a:p>
          <a:p>
            <a:pPr lvl="2">
              <a:defRPr sz="1800"/>
            </a:pPr>
            <a:r>
              <a:rPr sz="3200"/>
              <a:t>Corpo livello tre</a:t>
            </a:r>
            <a:endParaRPr sz="3200"/>
          </a:p>
          <a:p>
            <a:pPr lvl="3">
              <a:defRPr sz="1800"/>
            </a:pPr>
            <a:r>
              <a:rPr sz="3200"/>
              <a:t>Corpo livello quattro</a:t>
            </a:r>
            <a:endParaRPr sz="3200"/>
          </a:p>
          <a:p>
            <a:pPr lvl="4">
              <a:defRPr sz="1800"/>
            </a:pPr>
            <a:r>
              <a:rPr sz="3200"/>
              <a:t>Livello 5</a:t>
            </a:r>
          </a:p>
        </p:txBody>
      </p:sp>
    </p:spTree>
  </p:cSld>
  <p:clrMapOvr>
    <a:masterClrMapping/>
  </p:clrMapOvr>
  <p:transition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olo -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Titolo Testo</a:t>
            </a:r>
          </a:p>
        </p:txBody>
      </p:sp>
    </p:spTree>
  </p:cSld>
  <p:clrMapOvr>
    <a:masterClrMapping/>
  </p:clrMapOvr>
  <p:transition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olo e punti ele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Titolo Testo</a:t>
            </a:r>
          </a:p>
        </p:txBody>
      </p:sp>
      <p:sp>
        <p:nvSpPr>
          <p:cNvPr id="19" name="Shape 1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Corpo livello uno</a:t>
            </a:r>
            <a:endParaRPr sz="3600"/>
          </a:p>
          <a:p>
            <a:pPr lvl="1">
              <a:defRPr sz="1800"/>
            </a:pPr>
            <a:r>
              <a:rPr sz="3600"/>
              <a:t>Corpo livello due</a:t>
            </a:r>
            <a:endParaRPr sz="3600"/>
          </a:p>
          <a:p>
            <a:pPr lvl="2">
              <a:defRPr sz="1800"/>
            </a:pPr>
            <a:r>
              <a:rPr sz="3600"/>
              <a:t>Corpo livello tre</a:t>
            </a:r>
            <a:endParaRPr sz="3600"/>
          </a:p>
          <a:p>
            <a:pPr lvl="3">
              <a:defRPr sz="1800"/>
            </a:pPr>
            <a:r>
              <a:rPr sz="3600"/>
              <a:t>Corpo livello quattro</a:t>
            </a:r>
            <a:endParaRPr sz="3600"/>
          </a:p>
          <a:p>
            <a:pPr lvl="4">
              <a:defRPr sz="1800"/>
            </a:pPr>
            <a:r>
              <a:rPr sz="3600"/>
              <a:t>Livello 5</a:t>
            </a:r>
          </a:p>
        </p:txBody>
      </p:sp>
    </p:spTree>
  </p:cSld>
  <p:clrMapOvr>
    <a:masterClrMapping/>
  </p:clrMapOvr>
  <p:transition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olo, punti elenco 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Titolo Testo</a:t>
            </a:r>
          </a:p>
        </p:txBody>
      </p:sp>
      <p:sp>
        <p:nvSpPr>
          <p:cNvPr id="22" name="Shape 22"/>
          <p:cNvSpPr/>
          <p:nvPr>
            <p:ph type="body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 lvl="0">
              <a:defRPr sz="1800"/>
            </a:pPr>
            <a:r>
              <a:rPr sz="2800"/>
              <a:t>Corpo livello uno</a:t>
            </a:r>
            <a:endParaRPr sz="2800"/>
          </a:p>
          <a:p>
            <a:pPr lvl="1">
              <a:defRPr sz="1800"/>
            </a:pPr>
            <a:r>
              <a:rPr sz="2800"/>
              <a:t>Corpo livello due</a:t>
            </a:r>
            <a:endParaRPr sz="2800"/>
          </a:p>
          <a:p>
            <a:pPr lvl="2">
              <a:defRPr sz="1800"/>
            </a:pPr>
            <a:r>
              <a:rPr sz="2800"/>
              <a:t>Corpo livello tre</a:t>
            </a:r>
            <a:endParaRPr sz="2800"/>
          </a:p>
          <a:p>
            <a:pPr lvl="3">
              <a:defRPr sz="1800"/>
            </a:pPr>
            <a:r>
              <a:rPr sz="2800"/>
              <a:t>Corpo livello quattro</a:t>
            </a:r>
            <a:endParaRPr sz="2800"/>
          </a:p>
          <a:p>
            <a:pPr lvl="4">
              <a:defRPr sz="1800"/>
            </a:pPr>
            <a:r>
              <a:rPr sz="2800"/>
              <a:t>Livello 5</a:t>
            </a:r>
          </a:p>
        </p:txBody>
      </p:sp>
    </p:spTree>
  </p:cSld>
  <p:clrMapOvr>
    <a:masterClrMapping/>
  </p:clrMapOvr>
  <p:transition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unti ele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Corpo livello uno</a:t>
            </a:r>
            <a:endParaRPr sz="3600"/>
          </a:p>
          <a:p>
            <a:pPr lvl="1">
              <a:defRPr sz="1800"/>
            </a:pPr>
            <a:r>
              <a:rPr sz="3600"/>
              <a:t>Corpo livello due</a:t>
            </a:r>
            <a:endParaRPr sz="3600"/>
          </a:p>
          <a:p>
            <a:pPr lvl="2">
              <a:defRPr sz="1800"/>
            </a:pPr>
            <a:r>
              <a:rPr sz="3600"/>
              <a:t>Corpo livello tre</a:t>
            </a:r>
            <a:endParaRPr sz="3600"/>
          </a:p>
          <a:p>
            <a:pPr lvl="3">
              <a:defRPr sz="1800"/>
            </a:pPr>
            <a:r>
              <a:rPr sz="3600"/>
              <a:t>Corpo livello quattro</a:t>
            </a:r>
            <a:endParaRPr sz="3600"/>
          </a:p>
          <a:p>
            <a:pPr lvl="4">
              <a:defRPr sz="1800"/>
            </a:pPr>
            <a:r>
              <a:rPr sz="3600"/>
              <a:t>Livello 5</a:t>
            </a:r>
          </a:p>
        </p:txBody>
      </p:sp>
    </p:spTree>
  </p:cSld>
  <p:clrMapOvr>
    <a:masterClrMapping/>
  </p:clrMapOvr>
  <p:transition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Foto - 3 per 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lvl="0">
              <a:defRPr sz="1800"/>
            </a:pPr>
            <a:r>
              <a:rPr sz="8000"/>
              <a:t>Titolo Testo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lvl="0">
              <a:defRPr sz="1800"/>
            </a:pPr>
            <a:r>
              <a:rPr sz="3600"/>
              <a:t>Corpo livello uno</a:t>
            </a:r>
            <a:endParaRPr sz="3600"/>
          </a:p>
          <a:p>
            <a:pPr lvl="1">
              <a:defRPr sz="1800"/>
            </a:pPr>
            <a:r>
              <a:rPr sz="3600"/>
              <a:t>Corpo livello due</a:t>
            </a:r>
            <a:endParaRPr sz="3600"/>
          </a:p>
          <a:p>
            <a:pPr lvl="2">
              <a:defRPr sz="1800"/>
            </a:pPr>
            <a:r>
              <a:rPr sz="3600"/>
              <a:t>Corpo livello tre</a:t>
            </a:r>
            <a:endParaRPr sz="3600"/>
          </a:p>
          <a:p>
            <a:pPr lvl="3">
              <a:defRPr sz="1800"/>
            </a:pPr>
            <a:r>
              <a:rPr sz="3600"/>
              <a:t>Corpo livello quattro</a:t>
            </a:r>
            <a:endParaRPr sz="3600"/>
          </a:p>
          <a:p>
            <a:pPr lvl="4">
              <a:defRPr sz="1800"/>
            </a:pPr>
            <a:r>
              <a:rPr sz="3600"/>
              <a:t>Livello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spd="med" advClick="1"/>
  <p:txStyles>
    <p:titleStyle>
      <a:lvl1pPr algn="ctr" defTabSz="584200">
        <a:defRPr sz="8000">
          <a:latin typeface="+mn-lt"/>
          <a:ea typeface="+mn-ea"/>
          <a:cs typeface="+mn-cs"/>
          <a:sym typeface="Helvetica Light"/>
        </a:defRPr>
      </a:lvl1pPr>
      <a:lvl2pPr indent="228600" algn="ctr" defTabSz="584200">
        <a:defRPr sz="8000">
          <a:latin typeface="+mn-lt"/>
          <a:ea typeface="+mn-ea"/>
          <a:cs typeface="+mn-cs"/>
          <a:sym typeface="Helvetica Light"/>
        </a:defRPr>
      </a:lvl2pPr>
      <a:lvl3pPr indent="457200" algn="ctr" defTabSz="584200">
        <a:defRPr sz="8000">
          <a:latin typeface="+mn-lt"/>
          <a:ea typeface="+mn-ea"/>
          <a:cs typeface="+mn-cs"/>
          <a:sym typeface="Helvetica Light"/>
        </a:defRPr>
      </a:lvl3pPr>
      <a:lvl4pPr indent="685800" algn="ctr" defTabSz="584200">
        <a:defRPr sz="8000">
          <a:latin typeface="+mn-lt"/>
          <a:ea typeface="+mn-ea"/>
          <a:cs typeface="+mn-cs"/>
          <a:sym typeface="Helvetica Light"/>
        </a:defRPr>
      </a:lvl4pPr>
      <a:lvl5pPr indent="914400" algn="ctr" defTabSz="584200">
        <a:defRPr sz="8000">
          <a:latin typeface="+mn-lt"/>
          <a:ea typeface="+mn-ea"/>
          <a:cs typeface="+mn-cs"/>
          <a:sym typeface="Helvetica Light"/>
        </a:defRPr>
      </a:lvl5pPr>
      <a:lvl6pPr indent="1143000" algn="ctr" defTabSz="584200">
        <a:defRPr sz="8000">
          <a:latin typeface="+mn-lt"/>
          <a:ea typeface="+mn-ea"/>
          <a:cs typeface="+mn-cs"/>
          <a:sym typeface="Helvetica Light"/>
        </a:defRPr>
      </a:lvl6pPr>
      <a:lvl7pPr indent="1371600" algn="ctr" defTabSz="584200">
        <a:defRPr sz="8000">
          <a:latin typeface="+mn-lt"/>
          <a:ea typeface="+mn-ea"/>
          <a:cs typeface="+mn-cs"/>
          <a:sym typeface="Helvetica Light"/>
        </a:defRPr>
      </a:lvl7pPr>
      <a:lvl8pPr indent="1600200" algn="ctr" defTabSz="584200">
        <a:defRPr sz="8000">
          <a:latin typeface="+mn-lt"/>
          <a:ea typeface="+mn-ea"/>
          <a:cs typeface="+mn-cs"/>
          <a:sym typeface="Helvetica Light"/>
        </a:defRPr>
      </a:lvl8pPr>
      <a:lvl9pPr indent="1828800" algn="ctr" defTabSz="584200">
        <a:defRPr sz="8000">
          <a:latin typeface="+mn-lt"/>
          <a:ea typeface="+mn-ea"/>
          <a:cs typeface="+mn-cs"/>
          <a:sym typeface="Helvetica Light"/>
        </a:defRPr>
      </a:lvl9pPr>
    </p:titleStyle>
    <p:bodyStyle>
      <a:lvl1pPr marL="444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1pPr>
      <a:lvl2pPr marL="889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2pPr>
      <a:lvl3pPr marL="1333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3pPr>
      <a:lvl4pPr marL="1778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4pPr>
      <a:lvl5pPr marL="2222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5pPr>
      <a:lvl6pPr marL="2667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6pPr>
      <a:lvl7pPr marL="3111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7pPr>
      <a:lvl8pPr marL="3556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8pPr>
      <a:lvl9pPr marL="4000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9pPr>
    </p:bodyStyle>
    <p:otherStyle>
      <a:lvl1pPr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jpe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hyperlink" Target="mailto:progettazione@culturaesviluppo.it" TargetMode="External"/><Relationship Id="rId4" Type="http://schemas.openxmlformats.org/officeDocument/2006/relationships/image" Target="../media/image3.jpeg"/><Relationship Id="rId5" Type="http://schemas.openxmlformats.org/officeDocument/2006/relationships/image" Target="../media/image3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.png"/><Relationship Id="rId3" Type="http://schemas.openxmlformats.org/officeDocument/2006/relationships/hyperlink" Target="mailto:progettazione@culturaesviluppo.it" TargetMode="External"/><Relationship Id="rId4" Type="http://schemas.openxmlformats.org/officeDocument/2006/relationships/image" Target="../media/image2.png"/><Relationship Id="rId5" Type="http://schemas.openxmlformats.org/officeDocument/2006/relationships/image" Target="../media/image3.jpe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.png"/><Relationship Id="rId3" Type="http://schemas.openxmlformats.org/officeDocument/2006/relationships/hyperlink" Target="mailto:progettazione@culturaesviluppo.it" TargetMode="External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6" Type="http://schemas.openxmlformats.org/officeDocument/2006/relationships/image" Target="../media/image5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.png"/><Relationship Id="rId3" Type="http://schemas.openxmlformats.org/officeDocument/2006/relationships/hyperlink" Target="mailto:progettazione@culturaesviluppo.it" TargetMode="External"/><Relationship Id="rId4" Type="http://schemas.openxmlformats.org/officeDocument/2006/relationships/image" Target="../media/image2.png"/><Relationship Id="rId5" Type="http://schemas.openxmlformats.org/officeDocument/2006/relationships/image" Target="../media/image3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>
            <p:ph type="body" idx="1"/>
          </p:nvPr>
        </p:nvSpPr>
        <p:spPr>
          <a:xfrm>
            <a:off x="1270000" y="6295261"/>
            <a:ext cx="10464800" cy="2719944"/>
          </a:xfrm>
          <a:prstGeom prst="rect">
            <a:avLst/>
          </a:prstGeom>
        </p:spPr>
        <p:txBody>
          <a:bodyPr numCol="2" spcCol="523240"/>
          <a:lstStyle/>
          <a:p>
            <a:pPr lvl="0">
              <a:defRPr sz="1800"/>
            </a:pPr>
            <a:endParaRPr b="1" sz="1400">
              <a:solidFill>
                <a:srgbClr val="A71738"/>
              </a:solidFill>
              <a:latin typeface="Helvetica"/>
              <a:ea typeface="Helvetica"/>
              <a:cs typeface="Helvetica"/>
              <a:sym typeface="Helvetica"/>
            </a:endParaRPr>
          </a:p>
          <a:p>
            <a:pPr lvl="0">
              <a:defRPr sz="1800"/>
            </a:pPr>
            <a:r>
              <a:rPr b="1" sz="3500">
                <a:solidFill>
                  <a:srgbClr val="A71738"/>
                </a:solidFill>
                <a:latin typeface="Helvetica"/>
                <a:ea typeface="Helvetica"/>
                <a:cs typeface="Helvetica"/>
                <a:sym typeface="Helvetica"/>
              </a:rPr>
              <a:t>Taglio operativo</a:t>
            </a:r>
            <a:endParaRPr b="1" sz="3500">
              <a:solidFill>
                <a:srgbClr val="A71738"/>
              </a:solidFill>
              <a:latin typeface="Helvetica"/>
              <a:ea typeface="Helvetica"/>
              <a:cs typeface="Helvetica"/>
              <a:sym typeface="Helvetica"/>
            </a:endParaRPr>
          </a:p>
          <a:p>
            <a:pPr lvl="0">
              <a:defRPr sz="1800"/>
            </a:pPr>
            <a:endParaRPr b="1" sz="3500">
              <a:solidFill>
                <a:srgbClr val="A71738"/>
              </a:solidFill>
              <a:latin typeface="Helvetica"/>
              <a:ea typeface="Helvetica"/>
              <a:cs typeface="Helvetica"/>
              <a:sym typeface="Helvetica"/>
            </a:endParaRPr>
          </a:p>
          <a:p>
            <a:pPr lvl="0">
              <a:defRPr sz="1800"/>
            </a:pPr>
            <a:r>
              <a:rPr b="1" sz="3500">
                <a:solidFill>
                  <a:srgbClr val="A71738"/>
                </a:solidFill>
                <a:latin typeface="Helvetica"/>
                <a:ea typeface="Helvetica"/>
                <a:cs typeface="Helvetica"/>
                <a:sym typeface="Helvetica"/>
              </a:rPr>
              <a:t>Casi di studio</a:t>
            </a:r>
            <a:endParaRPr b="1" sz="3500">
              <a:solidFill>
                <a:srgbClr val="A71738"/>
              </a:solidFill>
              <a:latin typeface="Helvetica"/>
              <a:ea typeface="Helvetica"/>
              <a:cs typeface="Helvetica"/>
              <a:sym typeface="Helvetica"/>
            </a:endParaRPr>
          </a:p>
          <a:p>
            <a:pPr lvl="0">
              <a:defRPr sz="1800"/>
            </a:pPr>
            <a:endParaRPr b="1" sz="3500">
              <a:solidFill>
                <a:srgbClr val="A71738"/>
              </a:solidFill>
              <a:latin typeface="Helvetica"/>
              <a:ea typeface="Helvetica"/>
              <a:cs typeface="Helvetica"/>
              <a:sym typeface="Helvetica"/>
            </a:endParaRPr>
          </a:p>
          <a:p>
            <a:pPr lvl="0">
              <a:defRPr sz="1800"/>
            </a:pPr>
            <a:endParaRPr b="1" sz="3200">
              <a:solidFill>
                <a:srgbClr val="A71738"/>
              </a:solidFill>
              <a:latin typeface="Helvetica"/>
              <a:ea typeface="Helvetica"/>
              <a:cs typeface="Helvetica"/>
              <a:sym typeface="Helvetica"/>
            </a:endParaRPr>
          </a:p>
          <a:p>
            <a:pPr lvl="0">
              <a:defRPr sz="1800"/>
            </a:pPr>
            <a:r>
              <a:rPr b="1" sz="3500">
                <a:solidFill>
                  <a:srgbClr val="A71738"/>
                </a:solidFill>
                <a:latin typeface="Helvetica"/>
                <a:ea typeface="Helvetica"/>
                <a:cs typeface="Helvetica"/>
                <a:sym typeface="Helvetica"/>
              </a:rPr>
              <a:t>Registrazione ai tavoli di progettazione</a:t>
            </a:r>
          </a:p>
        </p:txBody>
      </p:sp>
      <p:pic>
        <p:nvPicPr>
          <p:cNvPr id="33" name="Invito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88075" y="738395"/>
            <a:ext cx="10628650" cy="5140938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ransition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rogramma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49707" y="0"/>
            <a:ext cx="10905385" cy="9753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>
            <p:ph type="title"/>
          </p:nvPr>
        </p:nvSpPr>
        <p:spPr>
          <a:xfrm>
            <a:off x="2424329" y="1398952"/>
            <a:ext cx="8156142" cy="1442245"/>
          </a:xfrm>
          <a:prstGeom prst="rect">
            <a:avLst/>
          </a:prstGeom>
        </p:spPr>
        <p:txBody>
          <a:bodyPr/>
          <a:lstStyle>
            <a:lvl1pPr>
              <a:defRPr b="1" sz="86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lvl="0">
              <a:defRPr b="0" sz="1800"/>
            </a:pPr>
            <a:r>
              <a:rPr b="1" sz="8600"/>
              <a:t>Tavoli di lavoro</a:t>
            </a:r>
          </a:p>
        </p:txBody>
      </p:sp>
      <p:sp>
        <p:nvSpPr>
          <p:cNvPr id="38" name="Shape 38"/>
          <p:cNvSpPr/>
          <p:nvPr>
            <p:ph type="body" idx="1"/>
          </p:nvPr>
        </p:nvSpPr>
        <p:spPr>
          <a:xfrm>
            <a:off x="2865505" y="2479469"/>
            <a:ext cx="7273790" cy="1555137"/>
          </a:xfrm>
          <a:prstGeom prst="rect">
            <a:avLst/>
          </a:prstGeom>
        </p:spPr>
        <p:txBody>
          <a:bodyPr/>
          <a:lstStyle/>
          <a:p>
            <a:pPr lvl="0" defTabSz="543305">
              <a:defRPr sz="1800"/>
            </a:pPr>
            <a:r>
              <a:rPr sz="6045"/>
              <a:t>Prima giornata</a:t>
            </a:r>
            <a:endParaRPr sz="6045"/>
          </a:p>
          <a:p>
            <a:pPr lvl="0" defTabSz="543305">
              <a:defRPr sz="1800"/>
            </a:pPr>
            <a:r>
              <a:rPr sz="2511"/>
              <a:t>25 maggio 2015, Associazione Cultura e Sviluppo</a:t>
            </a:r>
          </a:p>
        </p:txBody>
      </p:sp>
      <p:pic>
        <p:nvPicPr>
          <p:cNvPr id="39" name="Logo_CeS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226425" y="5184976"/>
            <a:ext cx="1774813" cy="1079476"/>
          </a:xfrm>
          <a:prstGeom prst="rect">
            <a:avLst/>
          </a:prstGeom>
          <a:ln w="12700">
            <a:miter lim="400000"/>
          </a:ln>
        </p:spPr>
      </p:pic>
      <p:sp>
        <p:nvSpPr>
          <p:cNvPr id="40" name="Shape 40"/>
          <p:cNvSpPr/>
          <p:nvPr/>
        </p:nvSpPr>
        <p:spPr>
          <a:xfrm>
            <a:off x="2587160" y="7135447"/>
            <a:ext cx="7830481" cy="1219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sz="3700"/>
              <a:t>E-mail di riferimento</a:t>
            </a:r>
            <a:endParaRPr sz="3700"/>
          </a:p>
          <a:p>
            <a:pPr lvl="0">
              <a:defRPr sz="1800"/>
            </a:pPr>
            <a:r>
              <a:rPr b="1" sz="3700" u="sng">
                <a:latin typeface="Helvetica"/>
                <a:ea typeface="Helvetica"/>
                <a:cs typeface="Helvetica"/>
                <a:sym typeface="Helvetica"/>
                <a:hlinkClick r:id="rId3" invalidUrl="" action="" tgtFrame="" tooltip="" history="1" highlightClick="0" endSnd="0"/>
              </a:rPr>
              <a:t>progettazione@culturaesviluppo.it</a:t>
            </a:r>
          </a:p>
        </p:txBody>
      </p:sp>
      <p:pic>
        <p:nvPicPr>
          <p:cNvPr id="41" name="logo-lamoro.jp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527606" y="5184976"/>
            <a:ext cx="2844801" cy="1079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2" name="Logo Fondazione CRAL (2007)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632393" y="5184976"/>
            <a:ext cx="2067677" cy="10795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/>
          <p:nvPr>
            <p:ph type="body" idx="1"/>
          </p:nvPr>
        </p:nvSpPr>
        <p:spPr>
          <a:xfrm>
            <a:off x="952499" y="1735888"/>
            <a:ext cx="11099801" cy="7213601"/>
          </a:xfrm>
          <a:prstGeom prst="rect">
            <a:avLst/>
          </a:prstGeom>
        </p:spPr>
        <p:txBody>
          <a:bodyPr/>
          <a:lstStyle/>
          <a:p>
            <a:pPr lvl="0" marL="0" indent="0" algn="ctr">
              <a:buSzTx/>
              <a:buNone/>
              <a:defRPr sz="1800"/>
            </a:pPr>
            <a:r>
              <a:rPr b="1" sz="3600">
                <a:latin typeface="Helvetica"/>
                <a:ea typeface="Helvetica"/>
                <a:cs typeface="Helvetica"/>
                <a:sym typeface="Helvetica"/>
              </a:rPr>
              <a:t>Soggetti protagonisti</a:t>
            </a:r>
            <a:endParaRPr b="1" sz="3600">
              <a:latin typeface="Helvetica"/>
              <a:ea typeface="Helvetica"/>
              <a:cs typeface="Helvetica"/>
              <a:sym typeface="Helvetica"/>
            </a:endParaRPr>
          </a:p>
          <a:p>
            <a:pPr lvl="0">
              <a:buSzPct val="45000"/>
              <a:buBlip>
                <a:blip r:embed="rId2"/>
              </a:buBlip>
              <a:defRPr sz="1800"/>
            </a:pPr>
            <a:r>
              <a:rPr sz="3600"/>
              <a:t>Enti pubblici (comuni, consorzi, Provincia…)</a:t>
            </a:r>
            <a:endParaRPr sz="3600"/>
          </a:p>
          <a:p>
            <a:pPr lvl="0">
              <a:buSzPct val="45000"/>
              <a:buBlip>
                <a:blip r:embed="rId2"/>
              </a:buBlip>
              <a:defRPr sz="1800"/>
            </a:pPr>
            <a:r>
              <a:rPr sz="3600"/>
              <a:t>Terzo settore (associazioni, cooperative, …)</a:t>
            </a:r>
            <a:endParaRPr sz="3600"/>
          </a:p>
          <a:p>
            <a:pPr lvl="0">
              <a:buSzPct val="45000"/>
              <a:buBlip>
                <a:blip r:embed="rId2"/>
              </a:buBlip>
              <a:defRPr sz="1800"/>
            </a:pPr>
            <a:r>
              <a:rPr sz="3600"/>
              <a:t>Università e scuole</a:t>
            </a:r>
            <a:endParaRPr sz="3600"/>
          </a:p>
          <a:p>
            <a:pPr lvl="0">
              <a:buSzPct val="45000"/>
              <a:buBlip>
                <a:blip r:embed="rId2"/>
              </a:buBlip>
              <a:defRPr sz="1800"/>
            </a:pPr>
            <a:r>
              <a:rPr sz="3600"/>
              <a:t>Associazioni di categoria</a:t>
            </a:r>
            <a:endParaRPr sz="3600"/>
          </a:p>
          <a:p>
            <a:pPr lvl="0" marL="0" indent="0" algn="ctr">
              <a:buSzTx/>
              <a:buNone/>
              <a:defRPr sz="1800"/>
            </a:pPr>
            <a:r>
              <a:rPr b="1" sz="3600">
                <a:latin typeface="Helvetica"/>
                <a:ea typeface="Helvetica"/>
                <a:cs typeface="Helvetica"/>
                <a:sym typeface="Helvetica"/>
              </a:rPr>
              <a:t>A supporto tecnico</a:t>
            </a:r>
            <a:endParaRPr b="1" sz="3600">
              <a:latin typeface="Helvetica"/>
              <a:ea typeface="Helvetica"/>
              <a:cs typeface="Helvetica"/>
              <a:sym typeface="Helvetica"/>
            </a:endParaRPr>
          </a:p>
          <a:p>
            <a:pPr lvl="0">
              <a:buSzPct val="45000"/>
              <a:buBlip>
                <a:blip r:embed="rId2"/>
              </a:buBlip>
              <a:defRPr sz="1800"/>
            </a:pPr>
            <a:r>
              <a:rPr sz="3600"/>
              <a:t>Imprese e studi professionali</a:t>
            </a:r>
          </a:p>
        </p:txBody>
      </p:sp>
      <p:sp>
        <p:nvSpPr>
          <p:cNvPr id="45" name="Shape 45"/>
          <p:cNvSpPr/>
          <p:nvPr/>
        </p:nvSpPr>
        <p:spPr>
          <a:xfrm>
            <a:off x="4909586" y="550422"/>
            <a:ext cx="6762450" cy="7366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 algn="l">
              <a:defRPr sz="1800"/>
            </a:pPr>
            <a:r>
              <a:rPr b="1" sz="2100">
                <a:latin typeface="Helvetica"/>
                <a:ea typeface="Helvetica"/>
                <a:cs typeface="Helvetica"/>
                <a:sym typeface="Helvetica"/>
              </a:rPr>
              <a:t>Tavoli di lavoro</a:t>
            </a:r>
            <a:r>
              <a:rPr sz="2100"/>
              <a:t> - 25 maggio 2015</a:t>
            </a:r>
            <a:endParaRPr sz="2100"/>
          </a:p>
          <a:p>
            <a:pPr lvl="0" algn="l">
              <a:defRPr sz="1800"/>
            </a:pPr>
            <a:r>
              <a:rPr sz="2100"/>
              <a:t>Mail di riferimento:</a:t>
            </a:r>
            <a:r>
              <a:rPr b="1" sz="2100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b="1" sz="2100">
                <a:latin typeface="Helvetica"/>
                <a:ea typeface="Helvetica"/>
                <a:cs typeface="Helvetica"/>
                <a:sym typeface="Helvetica"/>
                <a:hlinkClick r:id="rId3" invalidUrl="" action="" tgtFrame="" tooltip="" history="1" highlightClick="0" endSnd="0"/>
              </a:rPr>
              <a:t>progettazione@culturaesviluppo.it</a:t>
            </a:r>
          </a:p>
        </p:txBody>
      </p:sp>
      <p:pic>
        <p:nvPicPr>
          <p:cNvPr id="46" name="Logo_CeS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22422" y="537726"/>
            <a:ext cx="1252967" cy="762079"/>
          </a:xfrm>
          <a:prstGeom prst="rect">
            <a:avLst/>
          </a:prstGeom>
          <a:ln w="12700">
            <a:miter lim="400000"/>
          </a:ln>
        </p:spPr>
      </p:pic>
      <p:sp>
        <p:nvSpPr>
          <p:cNvPr id="47" name="Shape 47"/>
          <p:cNvSpPr/>
          <p:nvPr/>
        </p:nvSpPr>
        <p:spPr>
          <a:xfrm>
            <a:off x="1112037" y="413612"/>
            <a:ext cx="10780726" cy="1010229"/>
          </a:xfrm>
          <a:prstGeom prst="roundRect">
            <a:avLst>
              <a:gd name="adj" fmla="val 18857"/>
            </a:avLst>
          </a:prstGeom>
          <a:ln w="25400">
            <a:solidFill>
              <a:srgbClr val="85888D"/>
            </a:solidFill>
            <a:miter lim="400000"/>
          </a:ln>
        </p:spPr>
        <p:txBody>
          <a:bodyPr lIns="50800" tIns="50800" rIns="50800" bIns="50800" anchor="ctr"/>
          <a:lstStyle/>
          <a:p>
            <a:pPr lvl="0">
              <a:defRPr sz="2400"/>
            </a:pPr>
          </a:p>
        </p:txBody>
      </p:sp>
      <p:pic>
        <p:nvPicPr>
          <p:cNvPr id="48" name="logo-lamoro.jp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771881" y="550422"/>
            <a:ext cx="1941181" cy="73660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/>
          <p:nvPr>
            <p:ph type="body" idx="1"/>
          </p:nvPr>
        </p:nvSpPr>
        <p:spPr>
          <a:xfrm>
            <a:off x="952500" y="1735888"/>
            <a:ext cx="11099800" cy="6362619"/>
          </a:xfrm>
          <a:prstGeom prst="rect">
            <a:avLst/>
          </a:prstGeom>
        </p:spPr>
        <p:txBody>
          <a:bodyPr/>
          <a:lstStyle/>
          <a:p>
            <a:pPr lvl="0" marL="0" indent="0" algn="ctr" defTabSz="473201">
              <a:spcBef>
                <a:spcPts val="3400"/>
              </a:spcBef>
              <a:buSzTx/>
              <a:buNone/>
              <a:defRPr sz="1800"/>
            </a:pPr>
            <a:r>
              <a:rPr b="1" sz="2916">
                <a:latin typeface="Helvetica"/>
                <a:ea typeface="Helvetica"/>
                <a:cs typeface="Helvetica"/>
                <a:sym typeface="Helvetica"/>
              </a:rPr>
              <a:t>Obiettivi</a:t>
            </a:r>
            <a:endParaRPr b="1" sz="2916">
              <a:latin typeface="Helvetica"/>
              <a:ea typeface="Helvetica"/>
              <a:cs typeface="Helvetica"/>
              <a:sym typeface="Helvetica"/>
            </a:endParaRPr>
          </a:p>
          <a:p>
            <a:pPr lvl="0" marL="360045" indent="-360045" defTabSz="473201">
              <a:spcBef>
                <a:spcPts val="3400"/>
              </a:spcBef>
              <a:buSzPct val="45000"/>
              <a:buBlip>
                <a:blip r:embed="rId2"/>
              </a:buBlip>
              <a:defRPr sz="1800"/>
            </a:pPr>
            <a:r>
              <a:rPr sz="2916"/>
              <a:t>Selezionare le realtà già idonee</a:t>
            </a:r>
            <a:endParaRPr sz="2916"/>
          </a:p>
          <a:p>
            <a:pPr lvl="1" marL="580072" indent="-220027" defTabSz="473201">
              <a:spcBef>
                <a:spcPts val="3400"/>
              </a:spcBef>
              <a:buSzPct val="45000"/>
              <a:buBlip>
                <a:blip r:embed="rId2"/>
              </a:buBlip>
              <a:defRPr sz="1800"/>
            </a:pPr>
            <a:r>
              <a:rPr sz="1782"/>
              <a:t>E’ previsto un sportello di consulenza gratuito (a chiamata) per quelle realtà che ora non hanno requisiti ma che vogliono investire per divenire soggetti ammissibili </a:t>
            </a:r>
            <a:endParaRPr sz="1782"/>
          </a:p>
          <a:p>
            <a:pPr lvl="0" marL="360045" indent="-360045" defTabSz="473201">
              <a:spcBef>
                <a:spcPts val="3400"/>
              </a:spcBef>
              <a:buSzPct val="45000"/>
              <a:buBlip>
                <a:blip r:embed="rId2"/>
              </a:buBlip>
              <a:defRPr sz="1800"/>
            </a:pPr>
            <a:r>
              <a:rPr sz="2916"/>
              <a:t>Censire storie ed idee progettuali</a:t>
            </a:r>
            <a:endParaRPr sz="2916"/>
          </a:p>
          <a:p>
            <a:pPr lvl="1" marL="580072" indent="-220027" defTabSz="473201">
              <a:spcBef>
                <a:spcPts val="3400"/>
              </a:spcBef>
              <a:buSzPct val="45000"/>
              <a:buBlip>
                <a:blip r:embed="rId2"/>
              </a:buBlip>
              <a:defRPr sz="1800"/>
            </a:pPr>
            <a:r>
              <a:rPr sz="1782"/>
              <a:t>Capire cosa avete già fatto, capire cosa avete in mente di fare e mettervi in relazione con realtà compatibili sul territorio</a:t>
            </a:r>
            <a:endParaRPr sz="1782"/>
          </a:p>
          <a:p>
            <a:pPr lvl="0" marL="360045" indent="-360045" defTabSz="473201">
              <a:spcBef>
                <a:spcPts val="3400"/>
              </a:spcBef>
              <a:buSzPct val="45000"/>
              <a:buBlip>
                <a:blip r:embed="rId2"/>
              </a:buBlip>
              <a:defRPr sz="1800"/>
            </a:pPr>
            <a:r>
              <a:rPr sz="2916"/>
              <a:t>Supporto nella progettazione</a:t>
            </a:r>
            <a:endParaRPr sz="2916"/>
          </a:p>
          <a:p>
            <a:pPr lvl="1" marL="580072" indent="-220027" defTabSz="473201">
              <a:lnSpc>
                <a:spcPct val="150000"/>
              </a:lnSpc>
              <a:spcBef>
                <a:spcPts val="3400"/>
              </a:spcBef>
              <a:buSzPct val="45000"/>
              <a:buBlip>
                <a:blip r:embed="rId2"/>
              </a:buBlip>
              <a:defRPr sz="1800"/>
            </a:pPr>
            <a:r>
              <a:rPr sz="1782"/>
              <a:t>Questo è il vero obiettivo a medio / breve termine dei Tavoli. Costruire dei gruppi di progettazione e assegnare ad ognuno un progettista (principalmente                         ma anche                        o altri) </a:t>
            </a:r>
          </a:p>
        </p:txBody>
      </p:sp>
      <p:sp>
        <p:nvSpPr>
          <p:cNvPr id="51" name="Shape 51"/>
          <p:cNvSpPr/>
          <p:nvPr/>
        </p:nvSpPr>
        <p:spPr>
          <a:xfrm>
            <a:off x="4909586" y="550422"/>
            <a:ext cx="6762449" cy="7366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 algn="l">
              <a:defRPr sz="1800"/>
            </a:pPr>
            <a:r>
              <a:rPr b="1" sz="2100">
                <a:latin typeface="Helvetica"/>
                <a:ea typeface="Helvetica"/>
                <a:cs typeface="Helvetica"/>
                <a:sym typeface="Helvetica"/>
              </a:rPr>
              <a:t>Tavoli di lavoro</a:t>
            </a:r>
            <a:r>
              <a:rPr sz="2100"/>
              <a:t> - 25 maggio 2015</a:t>
            </a:r>
            <a:endParaRPr sz="2100"/>
          </a:p>
          <a:p>
            <a:pPr lvl="0" algn="l">
              <a:defRPr sz="1800"/>
            </a:pPr>
            <a:r>
              <a:rPr sz="2100"/>
              <a:t>Mail di riferimento:</a:t>
            </a:r>
            <a:r>
              <a:rPr b="1" sz="2100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b="1" sz="2100">
                <a:latin typeface="Helvetica"/>
                <a:ea typeface="Helvetica"/>
                <a:cs typeface="Helvetica"/>
                <a:sym typeface="Helvetica"/>
                <a:hlinkClick r:id="rId3" invalidUrl="" action="" tgtFrame="" tooltip="" history="1" highlightClick="0" endSnd="0"/>
              </a:rPr>
              <a:t>progettazione@culturaesviluppo.it</a:t>
            </a:r>
          </a:p>
        </p:txBody>
      </p:sp>
      <p:pic>
        <p:nvPicPr>
          <p:cNvPr id="52" name="Logo_CeS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22421" y="537726"/>
            <a:ext cx="1252968" cy="762079"/>
          </a:xfrm>
          <a:prstGeom prst="rect">
            <a:avLst/>
          </a:prstGeom>
          <a:ln w="12700">
            <a:miter lim="400000"/>
          </a:ln>
        </p:spPr>
      </p:pic>
      <p:sp>
        <p:nvSpPr>
          <p:cNvPr id="53" name="Shape 53"/>
          <p:cNvSpPr/>
          <p:nvPr/>
        </p:nvSpPr>
        <p:spPr>
          <a:xfrm>
            <a:off x="1112037" y="413612"/>
            <a:ext cx="10780726" cy="1010229"/>
          </a:xfrm>
          <a:prstGeom prst="roundRect">
            <a:avLst>
              <a:gd name="adj" fmla="val 18857"/>
            </a:avLst>
          </a:prstGeom>
          <a:ln w="25400">
            <a:solidFill>
              <a:srgbClr val="85888D"/>
            </a:solidFill>
            <a:miter lim="400000"/>
          </a:ln>
        </p:spPr>
        <p:txBody>
          <a:bodyPr lIns="50800" tIns="50800" rIns="50800" bIns="50800" anchor="ctr"/>
          <a:lstStyle/>
          <a:p>
            <a:pPr lvl="0">
              <a:defRPr sz="2400"/>
            </a:pPr>
          </a:p>
        </p:txBody>
      </p:sp>
      <p:pic>
        <p:nvPicPr>
          <p:cNvPr id="54" name="logo-lamoro.jp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771881" y="550422"/>
            <a:ext cx="1941181" cy="736609"/>
          </a:xfrm>
          <a:prstGeom prst="rect">
            <a:avLst/>
          </a:prstGeom>
          <a:ln w="12700">
            <a:miter lim="400000"/>
          </a:ln>
        </p:spPr>
      </p:pic>
      <p:pic>
        <p:nvPicPr>
          <p:cNvPr id="55" name="logo-lamoro.jp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136167" y="7651574"/>
            <a:ext cx="1252935" cy="475444"/>
          </a:xfrm>
          <a:prstGeom prst="rect">
            <a:avLst/>
          </a:prstGeom>
          <a:ln w="12700">
            <a:miter lim="400000"/>
          </a:ln>
        </p:spPr>
      </p:pic>
      <p:pic>
        <p:nvPicPr>
          <p:cNvPr id="56" name="Logo_ises.png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9751302" y="7607888"/>
            <a:ext cx="1252936" cy="5628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/>
          <p:nvPr>
            <p:ph type="body" idx="1"/>
          </p:nvPr>
        </p:nvSpPr>
        <p:spPr>
          <a:xfrm>
            <a:off x="952500" y="1735888"/>
            <a:ext cx="11099800" cy="7213601"/>
          </a:xfrm>
          <a:prstGeom prst="rect">
            <a:avLst/>
          </a:prstGeom>
        </p:spPr>
        <p:txBody>
          <a:bodyPr/>
          <a:lstStyle/>
          <a:p>
            <a:pPr lvl="0" marL="0" indent="0" algn="ctr" defTabSz="496570">
              <a:spcBef>
                <a:spcPts val="3500"/>
              </a:spcBef>
              <a:buSzTx/>
              <a:buNone/>
              <a:defRPr sz="1800"/>
            </a:pPr>
            <a:r>
              <a:rPr b="1" sz="3060">
                <a:latin typeface="Helvetica"/>
                <a:ea typeface="Helvetica"/>
                <a:cs typeface="Helvetica"/>
                <a:sym typeface="Helvetica"/>
              </a:rPr>
              <a:t>Cosa facciamo oggi?</a:t>
            </a:r>
            <a:endParaRPr b="1" sz="3060">
              <a:latin typeface="Helvetica"/>
              <a:ea typeface="Helvetica"/>
              <a:cs typeface="Helvetica"/>
              <a:sym typeface="Helvetica"/>
            </a:endParaRPr>
          </a:p>
          <a:p>
            <a:pPr lvl="0" marL="377825" indent="-377825" defTabSz="496570">
              <a:spcBef>
                <a:spcPts val="1700"/>
              </a:spcBef>
              <a:buSzPct val="45000"/>
              <a:buBlip>
                <a:blip r:embed="rId2"/>
              </a:buBlip>
              <a:defRPr sz="1800"/>
            </a:pPr>
            <a:r>
              <a:rPr sz="3060"/>
              <a:t>Sessione plenaria</a:t>
            </a:r>
            <a:endParaRPr sz="3060"/>
          </a:p>
          <a:p>
            <a:pPr lvl="1" marL="608718" indent="-230893" defTabSz="496570">
              <a:spcBef>
                <a:spcPts val="1700"/>
              </a:spcBef>
              <a:buSzPct val="45000"/>
              <a:buBlip>
                <a:blip r:embed="rId2"/>
              </a:buBlip>
              <a:defRPr sz="1800"/>
            </a:pPr>
            <a:r>
              <a:rPr sz="1870"/>
              <a:t>Qualche informazione generale + Q/A</a:t>
            </a:r>
            <a:endParaRPr sz="1870"/>
          </a:p>
          <a:p>
            <a:pPr lvl="0" marL="377825" indent="-377825" defTabSz="496570">
              <a:spcBef>
                <a:spcPts val="1700"/>
              </a:spcBef>
              <a:buSzPct val="45000"/>
              <a:buBlip>
                <a:blip r:embed="rId2"/>
              </a:buBlip>
              <a:defRPr sz="1800"/>
            </a:pPr>
            <a:r>
              <a:rPr sz="3060"/>
              <a:t>Tavoli di ascolto</a:t>
            </a:r>
            <a:endParaRPr sz="3060"/>
          </a:p>
          <a:p>
            <a:pPr lvl="1" marL="608718" indent="-230893" defTabSz="496570">
              <a:spcBef>
                <a:spcPts val="1700"/>
              </a:spcBef>
              <a:buSzPct val="45000"/>
              <a:buBlip>
                <a:blip r:embed="rId2"/>
              </a:buBlip>
              <a:defRPr sz="1800"/>
            </a:pPr>
            <a:r>
              <a:rPr sz="1870"/>
              <a:t>Molti hanno già inviato schede dettagliate, altri verranno ascoltati oggi per censire storie e idee. Questi primi tavoli saranno costruiti con realtà omogenee (comuni con comuni, associazioni con associazioni..) per poter fornire qualche informazione preliminare dettagliata </a:t>
            </a:r>
            <a:endParaRPr sz="1870"/>
          </a:p>
          <a:p>
            <a:pPr lvl="0" marL="377825" indent="-377825" defTabSz="496570">
              <a:spcBef>
                <a:spcPts val="1700"/>
              </a:spcBef>
              <a:buSzPct val="45000"/>
              <a:buBlip>
                <a:blip r:embed="rId2"/>
              </a:buBlip>
              <a:defRPr sz="1800"/>
            </a:pPr>
            <a:r>
              <a:rPr sz="3060"/>
              <a:t>Costruzione gruppi di progettazione</a:t>
            </a:r>
            <a:endParaRPr sz="3060"/>
          </a:p>
          <a:p>
            <a:pPr lvl="1" marL="608718" indent="-230893" defTabSz="496570">
              <a:spcBef>
                <a:spcPts val="1700"/>
              </a:spcBef>
              <a:buSzPct val="45000"/>
              <a:buBlip>
                <a:blip r:embed="rId2"/>
              </a:buBlip>
              <a:defRPr sz="1800"/>
            </a:pPr>
            <a:r>
              <a:rPr sz="1870"/>
              <a:t>Dopo questa giornata, verranno creati i primi gruppi di progettazione (e si continuerà a farlo per e-mail e telefono nei prossimi giorni)</a:t>
            </a:r>
            <a:endParaRPr sz="1870"/>
          </a:p>
          <a:p>
            <a:pPr lvl="1" marL="608718" indent="-230893" defTabSz="496570">
              <a:spcBef>
                <a:spcPts val="1700"/>
              </a:spcBef>
              <a:buSzPct val="45000"/>
              <a:buBlip>
                <a:blip r:embed="rId2"/>
              </a:buBlip>
              <a:defRPr sz="1800"/>
            </a:pPr>
            <a:r>
              <a:rPr sz="1870"/>
              <a:t>Decideremo insieme se e come convocare altre giornate come questa</a:t>
            </a:r>
            <a:endParaRPr sz="1870"/>
          </a:p>
          <a:p>
            <a:pPr lvl="0" marL="377825" indent="-377825" defTabSz="496570">
              <a:spcBef>
                <a:spcPts val="1700"/>
              </a:spcBef>
              <a:buSzPct val="45000"/>
              <a:buBlip>
                <a:blip r:embed="rId2"/>
              </a:buBlip>
              <a:defRPr sz="1800"/>
            </a:pPr>
            <a:r>
              <a:rPr sz="3060"/>
              <a:t>Database contatti</a:t>
            </a:r>
            <a:endParaRPr sz="3060"/>
          </a:p>
          <a:p>
            <a:pPr lvl="1" marL="608718" indent="-230893" defTabSz="496570">
              <a:spcBef>
                <a:spcPts val="1700"/>
              </a:spcBef>
              <a:buSzPct val="45000"/>
              <a:buBlip>
                <a:blip r:embed="rId2"/>
              </a:buBlip>
              <a:defRPr sz="1800"/>
            </a:pPr>
            <a:r>
              <a:rPr sz="1870"/>
              <a:t>Attraverso la mediazione dei referenti di questo progetto (facendo confluire informazioni sulla mail </a:t>
            </a:r>
            <a:r>
              <a:rPr sz="1870" u="sng">
                <a:hlinkClick r:id="rId3" invalidUrl="" action="" tgtFrame="" tooltip="" history="1" highlightClick="0" endSnd="0"/>
              </a:rPr>
              <a:t>progettazione@culturaesviluppo.it</a:t>
            </a:r>
            <a:r>
              <a:rPr sz="1870"/>
              <a:t>), creare un database di contatti a cui attingere per costruire reti di progettazione europea</a:t>
            </a:r>
          </a:p>
        </p:txBody>
      </p:sp>
      <p:sp>
        <p:nvSpPr>
          <p:cNvPr id="59" name="Shape 59"/>
          <p:cNvSpPr/>
          <p:nvPr/>
        </p:nvSpPr>
        <p:spPr>
          <a:xfrm>
            <a:off x="4909586" y="550422"/>
            <a:ext cx="6762449" cy="7366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 algn="l">
              <a:defRPr sz="1800"/>
            </a:pPr>
            <a:r>
              <a:rPr b="1" sz="2100">
                <a:latin typeface="Helvetica"/>
                <a:ea typeface="Helvetica"/>
                <a:cs typeface="Helvetica"/>
                <a:sym typeface="Helvetica"/>
              </a:rPr>
              <a:t>Tavoli di lavoro</a:t>
            </a:r>
            <a:r>
              <a:rPr sz="2100"/>
              <a:t> - 25 maggio 2015</a:t>
            </a:r>
            <a:endParaRPr sz="2100"/>
          </a:p>
          <a:p>
            <a:pPr lvl="0" algn="l">
              <a:defRPr sz="1800"/>
            </a:pPr>
            <a:r>
              <a:rPr sz="2100"/>
              <a:t>Mail di riferimento:</a:t>
            </a:r>
            <a:r>
              <a:rPr b="1" sz="2100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b="1" sz="2100">
                <a:latin typeface="Helvetica"/>
                <a:ea typeface="Helvetica"/>
                <a:cs typeface="Helvetica"/>
                <a:sym typeface="Helvetica"/>
                <a:hlinkClick r:id="rId3" invalidUrl="" action="" tgtFrame="" tooltip="" history="1" highlightClick="0" endSnd="0"/>
              </a:rPr>
              <a:t>progettazione@culturaesviluppo.it</a:t>
            </a:r>
          </a:p>
        </p:txBody>
      </p:sp>
      <p:pic>
        <p:nvPicPr>
          <p:cNvPr id="60" name="Logo_CeS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22421" y="537726"/>
            <a:ext cx="1252968" cy="762079"/>
          </a:xfrm>
          <a:prstGeom prst="rect">
            <a:avLst/>
          </a:prstGeom>
          <a:ln w="12700">
            <a:miter lim="400000"/>
          </a:ln>
        </p:spPr>
      </p:pic>
      <p:sp>
        <p:nvSpPr>
          <p:cNvPr id="61" name="Shape 61"/>
          <p:cNvSpPr/>
          <p:nvPr/>
        </p:nvSpPr>
        <p:spPr>
          <a:xfrm>
            <a:off x="1112037" y="413612"/>
            <a:ext cx="10780726" cy="1010229"/>
          </a:xfrm>
          <a:prstGeom prst="roundRect">
            <a:avLst>
              <a:gd name="adj" fmla="val 18857"/>
            </a:avLst>
          </a:prstGeom>
          <a:ln w="25400">
            <a:solidFill>
              <a:srgbClr val="85888D"/>
            </a:solidFill>
            <a:miter lim="400000"/>
          </a:ln>
        </p:spPr>
        <p:txBody>
          <a:bodyPr lIns="50800" tIns="50800" rIns="50800" bIns="50800" anchor="ctr"/>
          <a:lstStyle/>
          <a:p>
            <a:pPr lvl="0">
              <a:defRPr sz="2400"/>
            </a:pPr>
          </a:p>
        </p:txBody>
      </p:sp>
      <p:pic>
        <p:nvPicPr>
          <p:cNvPr id="62" name="logo-lamoro.jp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771881" y="550422"/>
            <a:ext cx="1941181" cy="73660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