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74" r:id="rId2"/>
    <p:sldId id="277" r:id="rId3"/>
    <p:sldId id="278" r:id="rId4"/>
    <p:sldId id="279" r:id="rId5"/>
    <p:sldId id="282" r:id="rId6"/>
    <p:sldId id="276" r:id="rId7"/>
    <p:sldId id="275" r:id="rId8"/>
    <p:sldId id="295" r:id="rId9"/>
    <p:sldId id="294" r:id="rId10"/>
    <p:sldId id="292" r:id="rId11"/>
    <p:sldId id="293" r:id="rId12"/>
    <p:sldId id="284" r:id="rId13"/>
    <p:sldId id="289" r:id="rId14"/>
    <p:sldId id="285" r:id="rId15"/>
    <p:sldId id="286" r:id="rId16"/>
    <p:sldId id="287" r:id="rId17"/>
    <p:sldId id="288" r:id="rId18"/>
    <p:sldId id="290" r:id="rId19"/>
    <p:sldId id="258" r:id="rId20"/>
    <p:sldId id="259" r:id="rId21"/>
    <p:sldId id="260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3" r:id="rId31"/>
    <p:sldId id="291" r:id="rId32"/>
    <p:sldId id="283" r:id="rId33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15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7330FC-98D3-41BB-A140-985B542341FC}" type="doc">
      <dgm:prSet loTypeId="urn:microsoft.com/office/officeart/2005/8/layout/hList7" loCatId="picture" qsTypeId="urn:microsoft.com/office/officeart/2005/8/quickstyle/3d1" qsCatId="3D" csTypeId="urn:microsoft.com/office/officeart/2005/8/colors/accent1_2" csCatId="accent1" phldr="1"/>
      <dgm:spPr/>
    </dgm:pt>
    <dgm:pt modelId="{4CE6EFAA-2820-44E9-9ED7-A0BCB82C86E7}">
      <dgm:prSet phldrT="[Testo]"/>
      <dgm:spPr>
        <a:gradFill rotWithShape="0">
          <a:gsLst>
            <a:gs pos="0">
              <a:srgbClr val="0080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it-IT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</a:t>
          </a:r>
          <a:endParaRPr lang="it-IT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6F232-8142-40AA-81EB-F5C11A11121B}" type="parTrans" cxnId="{5614BD7D-E659-4AAC-972B-A0551A535B8D}">
      <dgm:prSet/>
      <dgm:spPr/>
      <dgm:t>
        <a:bodyPr/>
        <a:lstStyle/>
        <a:p>
          <a:endParaRPr lang="it-IT"/>
        </a:p>
      </dgm:t>
    </dgm:pt>
    <dgm:pt modelId="{E4EE4B8E-8275-4C77-AF01-CE73925BC4AF}" type="sibTrans" cxnId="{5614BD7D-E659-4AAC-972B-A0551A535B8D}">
      <dgm:prSet/>
      <dgm:spPr/>
      <dgm:t>
        <a:bodyPr/>
        <a:lstStyle/>
        <a:p>
          <a:endParaRPr lang="it-IT"/>
        </a:p>
      </dgm:t>
    </dgm:pt>
    <dgm:pt modelId="{E86315F3-360C-4C72-84D4-06CD3B755A94}" type="pres">
      <dgm:prSet presAssocID="{337330FC-98D3-41BB-A140-985B542341FC}" presName="Name0" presStyleCnt="0">
        <dgm:presLayoutVars>
          <dgm:dir/>
          <dgm:resizeHandles val="exact"/>
        </dgm:presLayoutVars>
      </dgm:prSet>
      <dgm:spPr/>
    </dgm:pt>
    <dgm:pt modelId="{0916D3D9-E404-4913-9B11-437A82327527}" type="pres">
      <dgm:prSet presAssocID="{337330FC-98D3-41BB-A140-985B542341FC}" presName="fgShape" presStyleLbl="fgShp" presStyleIdx="0" presStyleCnt="1" custLinFactNeighborX="-1684" custLinFactNeighborY="-94831"/>
      <dgm:spPr>
        <a:prstGeom prst="rightArrow">
          <a:avLst/>
        </a:prstGeom>
        <a:solidFill>
          <a:srgbClr val="008000"/>
        </a:solidFill>
        <a:ln w="25400">
          <a:solidFill>
            <a:schemeClr val="bg1"/>
          </a:solidFill>
        </a:ln>
      </dgm:spPr>
    </dgm:pt>
    <dgm:pt modelId="{09A8B61E-D3F9-4787-BE93-EFD0CE5A844E}" type="pres">
      <dgm:prSet presAssocID="{337330FC-98D3-41BB-A140-985B542341FC}" presName="linComp" presStyleCnt="0"/>
      <dgm:spPr/>
    </dgm:pt>
    <dgm:pt modelId="{5DCBD8C8-1287-48A5-9286-DDADFEA1893B}" type="pres">
      <dgm:prSet presAssocID="{4CE6EFAA-2820-44E9-9ED7-A0BCB82C86E7}" presName="compNode" presStyleCnt="0"/>
      <dgm:spPr/>
    </dgm:pt>
    <dgm:pt modelId="{C4C87165-8DDE-44EC-97CE-F373DE39A0C2}" type="pres">
      <dgm:prSet presAssocID="{4CE6EFAA-2820-44E9-9ED7-A0BCB82C86E7}" presName="bkgdShape" presStyleLbl="node1" presStyleIdx="0" presStyleCnt="1" custLinFactNeighborX="2099" custLinFactNeighborY="-293"/>
      <dgm:spPr/>
      <dgm:t>
        <a:bodyPr/>
        <a:lstStyle/>
        <a:p>
          <a:endParaRPr lang="it-IT"/>
        </a:p>
      </dgm:t>
    </dgm:pt>
    <dgm:pt modelId="{EBD51EBE-7A1F-4A66-BD1B-283F4FD2DFE3}" type="pres">
      <dgm:prSet presAssocID="{4CE6EFAA-2820-44E9-9ED7-A0BCB82C86E7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E3429F-FCB7-4FB7-9002-96B828C7EEB5}" type="pres">
      <dgm:prSet presAssocID="{4CE6EFAA-2820-44E9-9ED7-A0BCB82C86E7}" presName="invisiNode" presStyleLbl="node1" presStyleIdx="0" presStyleCnt="1"/>
      <dgm:spPr/>
    </dgm:pt>
    <dgm:pt modelId="{B15423D7-4AA7-4D37-B176-E5ED9C66295F}" type="pres">
      <dgm:prSet presAssocID="{4CE6EFAA-2820-44E9-9ED7-A0BCB82C86E7}" presName="imagNode" presStyleLbl="fgImgPlace1" presStyleIdx="0" presStyleCnt="1" custScaleX="124179" custScaleY="1167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D825C9E4-3175-400B-8B8F-E7492F495CE5}" type="presOf" srcId="{337330FC-98D3-41BB-A140-985B542341FC}" destId="{E86315F3-360C-4C72-84D4-06CD3B755A94}" srcOrd="0" destOrd="0" presId="urn:microsoft.com/office/officeart/2005/8/layout/hList7"/>
    <dgm:cxn modelId="{5614BD7D-E659-4AAC-972B-A0551A535B8D}" srcId="{337330FC-98D3-41BB-A140-985B542341FC}" destId="{4CE6EFAA-2820-44E9-9ED7-A0BCB82C86E7}" srcOrd="0" destOrd="0" parTransId="{09C6F232-8142-40AA-81EB-F5C11A11121B}" sibTransId="{E4EE4B8E-8275-4C77-AF01-CE73925BC4AF}"/>
    <dgm:cxn modelId="{87FC4046-F49A-4E09-A743-B46B283862BC}" type="presOf" srcId="{4CE6EFAA-2820-44E9-9ED7-A0BCB82C86E7}" destId="{EBD51EBE-7A1F-4A66-BD1B-283F4FD2DFE3}" srcOrd="1" destOrd="0" presId="urn:microsoft.com/office/officeart/2005/8/layout/hList7"/>
    <dgm:cxn modelId="{C17ED9DE-813A-4B21-8057-B1C465BC3BB1}" type="presOf" srcId="{4CE6EFAA-2820-44E9-9ED7-A0BCB82C86E7}" destId="{C4C87165-8DDE-44EC-97CE-F373DE39A0C2}" srcOrd="0" destOrd="0" presId="urn:microsoft.com/office/officeart/2005/8/layout/hList7"/>
    <dgm:cxn modelId="{0CD7B663-E907-4DA9-BE6B-7AE4C26F1C84}" type="presParOf" srcId="{E86315F3-360C-4C72-84D4-06CD3B755A94}" destId="{0916D3D9-E404-4913-9B11-437A82327527}" srcOrd="0" destOrd="0" presId="urn:microsoft.com/office/officeart/2005/8/layout/hList7"/>
    <dgm:cxn modelId="{D342DBA2-82EE-470C-A859-908F3EBBED29}" type="presParOf" srcId="{E86315F3-360C-4C72-84D4-06CD3B755A94}" destId="{09A8B61E-D3F9-4787-BE93-EFD0CE5A844E}" srcOrd="1" destOrd="0" presId="urn:microsoft.com/office/officeart/2005/8/layout/hList7"/>
    <dgm:cxn modelId="{9BA78C3D-0537-4F81-BB5B-5827F7B8F6D2}" type="presParOf" srcId="{09A8B61E-D3F9-4787-BE93-EFD0CE5A844E}" destId="{5DCBD8C8-1287-48A5-9286-DDADFEA1893B}" srcOrd="0" destOrd="0" presId="urn:microsoft.com/office/officeart/2005/8/layout/hList7"/>
    <dgm:cxn modelId="{374F337E-5E6E-4694-A796-512D8053BDBA}" type="presParOf" srcId="{5DCBD8C8-1287-48A5-9286-DDADFEA1893B}" destId="{C4C87165-8DDE-44EC-97CE-F373DE39A0C2}" srcOrd="0" destOrd="0" presId="urn:microsoft.com/office/officeart/2005/8/layout/hList7"/>
    <dgm:cxn modelId="{330D01EE-6DF3-4477-B547-5CD5350B795F}" type="presParOf" srcId="{5DCBD8C8-1287-48A5-9286-DDADFEA1893B}" destId="{EBD51EBE-7A1F-4A66-BD1B-283F4FD2DFE3}" srcOrd="1" destOrd="0" presId="urn:microsoft.com/office/officeart/2005/8/layout/hList7"/>
    <dgm:cxn modelId="{0AB292DD-A397-4BC5-AE9F-4FAECDB7E509}" type="presParOf" srcId="{5DCBD8C8-1287-48A5-9286-DDADFEA1893B}" destId="{76E3429F-FCB7-4FB7-9002-96B828C7EEB5}" srcOrd="2" destOrd="0" presId="urn:microsoft.com/office/officeart/2005/8/layout/hList7"/>
    <dgm:cxn modelId="{4CB49CB7-F832-4C4C-9245-8205A50451C6}" type="presParOf" srcId="{5DCBD8C8-1287-48A5-9286-DDADFEA1893B}" destId="{B15423D7-4AA7-4D37-B176-E5ED9C66295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87165-8DDE-44EC-97CE-F373DE39A0C2}">
      <dsp:nvSpPr>
        <dsp:cNvPr id="0" name=""/>
        <dsp:cNvSpPr/>
      </dsp:nvSpPr>
      <dsp:spPr>
        <a:xfrm>
          <a:off x="0" y="0"/>
          <a:ext cx="3322918" cy="554461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80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</a:t>
          </a:r>
          <a:endParaRPr lang="it-IT" sz="6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217846"/>
        <a:ext cx="3322918" cy="2217846"/>
      </dsp:txXfrm>
    </dsp:sp>
    <dsp:sp modelId="{B15423D7-4AA7-4D37-B176-E5ED9C66295F}">
      <dsp:nvSpPr>
        <dsp:cNvPr id="0" name=""/>
        <dsp:cNvSpPr/>
      </dsp:nvSpPr>
      <dsp:spPr>
        <a:xfrm>
          <a:off x="515065" y="178459"/>
          <a:ext cx="2292787" cy="215479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916D3D9-E404-4913-9B11-437A82327527}">
      <dsp:nvSpPr>
        <dsp:cNvPr id="0" name=""/>
        <dsp:cNvSpPr/>
      </dsp:nvSpPr>
      <dsp:spPr>
        <a:xfrm>
          <a:off x="81435" y="3646990"/>
          <a:ext cx="3057084" cy="831692"/>
        </a:xfrm>
        <a:prstGeom prst="rightArrow">
          <a:avLst/>
        </a:prstGeom>
        <a:solidFill>
          <a:srgbClr val="008000"/>
        </a:solidFill>
        <a:ln w="254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5639AB5-615A-4437-9DB6-D2D82A219A9E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622C8A9-0EEC-46FB-BF3C-53996538F5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4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353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  <p:sp>
        <p:nvSpPr>
          <p:cNvPr id="191492" name="Segnaposto numero diapositiva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804763" indent="-309524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238098" indent="-247620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733337" indent="-247620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228576" indent="-247620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>
              <a:defRPr/>
            </a:pPr>
            <a:fld id="{70DFEE6F-0F4C-4541-8CAF-C5D23F694822}" type="slidenum">
              <a:rPr lang="en-US" sz="1300">
                <a:latin typeface="Arial" pitchFamily="34" charset="0"/>
              </a:rPr>
              <a:pPr>
                <a:defRPr/>
              </a:pPr>
              <a:t>1</a:t>
            </a:fld>
            <a:endParaRPr lang="en-US" sz="13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353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  <p:sp>
        <p:nvSpPr>
          <p:cNvPr id="191492" name="Segnaposto numero diapositiva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804763" indent="-309524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238098" indent="-247620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733337" indent="-247620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228576" indent="-247620" eaLnBrk="0" hangingPunct="0"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>
              <a:defRPr/>
            </a:pPr>
            <a:fld id="{70DFEE6F-0F4C-4541-8CAF-C5D23F694822}" type="slidenum">
              <a:rPr lang="en-US" sz="1300">
                <a:latin typeface="Arial" pitchFamily="34" charset="0"/>
              </a:rPr>
              <a:pPr>
                <a:defRPr/>
              </a:pPr>
              <a:t>32</a:t>
            </a:fld>
            <a:endParaRPr lang="en-US" sz="130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0"/>
          </p:nvPr>
        </p:nvSpPr>
        <p:spPr>
          <a:xfrm>
            <a:off x="8655050" y="6500192"/>
            <a:ext cx="381000" cy="457200"/>
          </a:xfrm>
        </p:spPr>
        <p:txBody>
          <a:bodyPr/>
          <a:lstStyle/>
          <a:p>
            <a:pPr>
              <a:defRPr/>
            </a:pPr>
            <a:fld id="{8953CCE7-D8FF-4FA2-9C07-A2A7029F26DD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309334" y="130280"/>
            <a:ext cx="7345362" cy="576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chemeClr val="bg2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pPr lvl="0"/>
            <a:r>
              <a:rPr lang="it-IT" dirty="0" smtClean="0"/>
              <a:t>Titolo pagina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240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0"/>
          </p:nvPr>
        </p:nvSpPr>
        <p:spPr>
          <a:xfrm>
            <a:off x="8655050" y="6500192"/>
            <a:ext cx="381000" cy="457200"/>
          </a:xfrm>
        </p:spPr>
        <p:txBody>
          <a:bodyPr/>
          <a:lstStyle/>
          <a:p>
            <a:pPr>
              <a:defRPr/>
            </a:pPr>
            <a:fld id="{8953CCE7-D8FF-4FA2-9C07-A2A7029F26DD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309334" y="130280"/>
            <a:ext cx="7345362" cy="576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chemeClr val="bg2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pPr lvl="0"/>
            <a:r>
              <a:rPr lang="it-IT" dirty="0" smtClean="0"/>
              <a:t>Titolo pagina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240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0"/>
          </p:nvPr>
        </p:nvSpPr>
        <p:spPr>
          <a:xfrm>
            <a:off x="8655050" y="6500192"/>
            <a:ext cx="381000" cy="457200"/>
          </a:xfrm>
        </p:spPr>
        <p:txBody>
          <a:bodyPr/>
          <a:lstStyle/>
          <a:p>
            <a:pPr>
              <a:defRPr/>
            </a:pPr>
            <a:fld id="{8953CCE7-D8FF-4FA2-9C07-A2A7029F26DD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309334" y="130280"/>
            <a:ext cx="7345362" cy="576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chemeClr val="bg2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pPr lvl="0"/>
            <a:r>
              <a:rPr lang="it-IT" dirty="0" smtClean="0"/>
              <a:t>Titolo pagina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240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4496C-7BB5-4966-9586-7B7D27DF7295}" type="datetimeFigureOut">
              <a:rPr lang="it-IT" smtClean="0"/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878B7-2F2E-4CBE-8A19-CAAEB0797CF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3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asellaDiTesto 3"/>
          <p:cNvSpPr txBox="1">
            <a:spLocks noChangeArrowheads="1"/>
          </p:cNvSpPr>
          <p:nvPr/>
        </p:nvSpPr>
        <p:spPr bwMode="auto">
          <a:xfrm>
            <a:off x="571500" y="6453188"/>
            <a:ext cx="8321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 algn="r" eaLnBrk="1" hangingPunct="1"/>
            <a:r>
              <a:rPr lang="it-IT" sz="1200" dirty="0" smtClean="0"/>
              <a:t>25 maggio 2015</a:t>
            </a:r>
            <a:endParaRPr lang="it-IT" sz="1200" b="1" dirty="0"/>
          </a:p>
        </p:txBody>
      </p:sp>
      <p:pic>
        <p:nvPicPr>
          <p:cNvPr id="15365" name="Picture 6" descr="http://mgportal/ASP/MGPViewImg.asp?ID=31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88678"/>
            <a:ext cx="2735858" cy="106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ttotitolo 2"/>
          <p:cNvSpPr txBox="1">
            <a:spLocks/>
          </p:cNvSpPr>
          <p:nvPr/>
        </p:nvSpPr>
        <p:spPr>
          <a:xfrm>
            <a:off x="971600" y="1844823"/>
            <a:ext cx="7272366" cy="41638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 smtClean="0">
                <a:latin typeface="Arial Narrow" pitchFamily="34" charset="0"/>
              </a:rPr>
              <a:t>L’esperienza di Biochemtex in FP7 e Horizon 2020</a:t>
            </a:r>
          </a:p>
          <a:p>
            <a:r>
              <a:rPr lang="pt-BR" sz="2800" b="1" dirty="0" smtClean="0">
                <a:latin typeface="Arial Narrow" pitchFamily="34" charset="0"/>
              </a:rPr>
              <a:t>Note sui bandi “energia” nel periodo Horizon 2020</a:t>
            </a:r>
          </a:p>
          <a:p>
            <a:endParaRPr lang="it-IT" sz="1800" dirty="0" smtClean="0"/>
          </a:p>
          <a:p>
            <a:endParaRPr lang="it-IT" sz="1600" dirty="0" smtClean="0"/>
          </a:p>
          <a:p>
            <a:endParaRPr lang="it-IT" sz="1600" dirty="0"/>
          </a:p>
          <a:p>
            <a:endParaRPr lang="it-IT" sz="1600" dirty="0" smtClean="0"/>
          </a:p>
          <a:p>
            <a:endParaRPr lang="it-IT" sz="1600" dirty="0"/>
          </a:p>
          <a:p>
            <a:endParaRPr lang="it-IT" sz="1600" dirty="0" smtClean="0"/>
          </a:p>
          <a:p>
            <a:r>
              <a:rPr lang="it-IT" sz="1600" dirty="0" smtClean="0"/>
              <a:t>Piero Cavigliasso</a:t>
            </a:r>
          </a:p>
          <a:p>
            <a:r>
              <a:rPr lang="it-IT" sz="1600" i="1" dirty="0" smtClean="0"/>
              <a:t>direttore Relazioni istituzionali e gestione finanziamenti pubblici </a:t>
            </a:r>
          </a:p>
          <a:p>
            <a:r>
              <a:rPr lang="it-IT" sz="1600" i="1" dirty="0" smtClean="0"/>
              <a:t>BIOCHEMTEX </a:t>
            </a:r>
            <a:r>
              <a:rPr lang="it-IT" sz="1600" i="1" dirty="0" err="1" smtClean="0"/>
              <a:t>S.p.a</a:t>
            </a:r>
            <a:r>
              <a:rPr lang="it-IT" sz="1600" i="1" dirty="0" smtClean="0"/>
              <a:t> - M&amp;G Group. </a:t>
            </a:r>
            <a:endParaRPr lang="it-IT" sz="1600" dirty="0"/>
          </a:p>
        </p:txBody>
      </p:sp>
      <p:pic>
        <p:nvPicPr>
          <p:cNvPr id="7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909508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9806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5680"/>
            <a:ext cx="5330877" cy="653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2 2"/>
          <p:cNvCxnSpPr/>
          <p:nvPr/>
        </p:nvCxnSpPr>
        <p:spPr>
          <a:xfrm flipV="1">
            <a:off x="1043608" y="6021288"/>
            <a:ext cx="136815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21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00025"/>
            <a:ext cx="8877300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8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06050" cy="711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2 2"/>
          <p:cNvCxnSpPr/>
          <p:nvPr/>
        </p:nvCxnSpPr>
        <p:spPr>
          <a:xfrm flipV="1">
            <a:off x="971600" y="6165304"/>
            <a:ext cx="165618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41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800100"/>
            <a:ext cx="75723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2 4"/>
          <p:cNvCxnSpPr/>
          <p:nvPr/>
        </p:nvCxnSpPr>
        <p:spPr>
          <a:xfrm flipV="1">
            <a:off x="1691680" y="4293096"/>
            <a:ext cx="129614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H="1" flipV="1">
            <a:off x="8172400" y="2276872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2339752" y="2420888"/>
            <a:ext cx="180020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6000285" y="2240489"/>
            <a:ext cx="2160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139952" y="2420888"/>
            <a:ext cx="2160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975949" y="4328721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31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1109663"/>
            <a:ext cx="751522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8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862013"/>
            <a:ext cx="60293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92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1814513"/>
            <a:ext cx="6010275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42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057275"/>
            <a:ext cx="5953125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886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1223963"/>
            <a:ext cx="597217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2 2"/>
          <p:cNvCxnSpPr/>
          <p:nvPr/>
        </p:nvCxnSpPr>
        <p:spPr>
          <a:xfrm flipV="1">
            <a:off x="539552" y="5445224"/>
            <a:ext cx="1046361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 flipV="1">
            <a:off x="539552" y="5013176"/>
            <a:ext cx="1046361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204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 descr="Immagin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4759"/>
            <a:ext cx="9144000" cy="63684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Brief company </a:t>
            </a:r>
            <a:r>
              <a:rPr lang="it-IT" dirty="0" smtClean="0"/>
              <a:t>info</a:t>
            </a:r>
            <a:endParaRPr lang="it-IT" dirty="0" smtClean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8763000" y="6500813"/>
            <a:ext cx="381000" cy="457200"/>
          </a:xfrm>
        </p:spPr>
        <p:txBody>
          <a:bodyPr/>
          <a:lstStyle/>
          <a:p>
            <a:pPr>
              <a:defRPr/>
            </a:pPr>
            <a:fld id="{8953CCE7-D8FF-4FA2-9C07-A2A7029F26D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4" name="Immagin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67156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mgportal/ASP/MGPViewImg.asp?ID=31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438" y="-87986"/>
            <a:ext cx="2735858" cy="106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989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0474"/>
            <a:ext cx="9144000" cy="649705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 descr="Immagine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7707"/>
            <a:ext cx="9144000" cy="57625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 descr="Immagine 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0150"/>
            <a:ext cx="9144000" cy="59776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 descr="Immagine 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0095" y="686142"/>
            <a:ext cx="7123810" cy="54857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 descr="Immagine 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1183" y="0"/>
            <a:ext cx="69416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6761" y="1721063"/>
            <a:ext cx="7390477" cy="341587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 descr="Immagine 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9327" y="0"/>
            <a:ext cx="692534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649" y="0"/>
            <a:ext cx="77167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 descr="Immagine 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428" y="1143285"/>
            <a:ext cx="8457143" cy="457142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428596" y="500042"/>
            <a:ext cx="7343804" cy="502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b="1" dirty="0" smtClean="0"/>
              <a:t>Fondi </a:t>
            </a:r>
            <a:r>
              <a:rPr lang="it-IT" b="1" dirty="0" smtClean="0"/>
              <a:t>strutturali:</a:t>
            </a:r>
            <a:endParaRPr lang="it-IT" b="1" dirty="0" smtClean="0"/>
          </a:p>
          <a:p>
            <a:pPr algn="l"/>
            <a:r>
              <a:rPr lang="it-IT" b="1" dirty="0" smtClean="0"/>
              <a:t>comunitari</a:t>
            </a:r>
            <a:r>
              <a:rPr lang="it-IT" b="1" dirty="0" smtClean="0"/>
              <a:t>, ma dati in dotazione alle Regioni europee</a:t>
            </a:r>
          </a:p>
          <a:p>
            <a:pPr algn="l"/>
            <a:r>
              <a:rPr lang="it-IT" sz="2800" dirty="0" smtClean="0"/>
              <a:t>Tipicamente seguono obiettivi </a:t>
            </a:r>
            <a:r>
              <a:rPr lang="it-IT" sz="2800" dirty="0"/>
              <a:t>comunitari </a:t>
            </a:r>
            <a:r>
              <a:rPr lang="it-IT" sz="2800" dirty="0" smtClean="0"/>
              <a:t>al 2020</a:t>
            </a:r>
          </a:p>
          <a:p>
            <a:pPr algn="l"/>
            <a:endParaRPr lang="it-IT" sz="2800" dirty="0"/>
          </a:p>
          <a:p>
            <a:pPr algn="l"/>
            <a:r>
              <a:rPr lang="it-IT" sz="2800" dirty="0" smtClean="0"/>
              <a:t>Ridurre </a:t>
            </a:r>
            <a:r>
              <a:rPr lang="it-IT" sz="2800" dirty="0" smtClean="0"/>
              <a:t>del </a:t>
            </a:r>
            <a:r>
              <a:rPr lang="it-IT" sz="2800" dirty="0"/>
              <a:t>20% dei consumi energetici, </a:t>
            </a:r>
            <a:r>
              <a:rPr lang="it-IT" sz="2800" dirty="0" smtClean="0"/>
              <a:t>ridurre del </a:t>
            </a:r>
            <a:r>
              <a:rPr lang="it-IT" sz="2800" dirty="0"/>
              <a:t>20% delle emissioni di CO2 rispetto ai valori del 1990, </a:t>
            </a:r>
            <a:endParaRPr lang="it-IT" sz="2800" dirty="0" smtClean="0"/>
          </a:p>
          <a:p>
            <a:pPr algn="l"/>
            <a:r>
              <a:rPr lang="it-IT" sz="2800" dirty="0" smtClean="0"/>
              <a:t>Raggiungere 20</a:t>
            </a:r>
            <a:r>
              <a:rPr lang="it-IT" sz="2800" dirty="0"/>
              <a:t>% la produzione di energia da fonti rinnovabili.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Imagem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7" name="Grupo 17417"/>
          <p:cNvGrpSpPr>
            <a:grpSpLocks/>
          </p:cNvGrpSpPr>
          <p:nvPr/>
        </p:nvGrpSpPr>
        <p:grpSpPr bwMode="auto">
          <a:xfrm>
            <a:off x="4387850" y="1254125"/>
            <a:ext cx="4203700" cy="1563688"/>
            <a:chOff x="4550708" y="1441402"/>
            <a:chExt cx="4203355" cy="1563590"/>
          </a:xfrm>
        </p:grpSpPr>
        <p:sp>
          <p:nvSpPr>
            <p:cNvPr id="8229" name="Rectângulo 24"/>
            <p:cNvSpPr>
              <a:spLocks noChangeArrowheads="1"/>
            </p:cNvSpPr>
            <p:nvPr/>
          </p:nvSpPr>
          <p:spPr bwMode="auto">
            <a:xfrm>
              <a:off x="6194825" y="2716535"/>
              <a:ext cx="2559238" cy="288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ts val="600"/>
                </a:spcBef>
              </a:pPr>
              <a:endParaRPr lang="it-IT" altLang="it-IT" sz="1500">
                <a:latin typeface="Trebuchet MS" pitchFamily="34" charset="0"/>
                <a:sym typeface="Arial" pitchFamily="34" charset="0"/>
              </a:endParaRPr>
            </a:p>
          </p:txBody>
        </p:sp>
        <p:sp>
          <p:nvSpPr>
            <p:cNvPr id="8230" name="Rectângulo 4"/>
            <p:cNvSpPr>
              <a:spLocks noChangeArrowheads="1"/>
            </p:cNvSpPr>
            <p:nvPr/>
          </p:nvSpPr>
          <p:spPr bwMode="auto">
            <a:xfrm>
              <a:off x="6194825" y="1441402"/>
              <a:ext cx="1815567" cy="446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115000"/>
                </a:lnSpc>
                <a:spcBef>
                  <a:spcPts val="700"/>
                </a:spcBef>
              </a:pPr>
              <a:r>
                <a:rPr lang="en-US" altLang="it-IT" sz="2000" b="1">
                  <a:solidFill>
                    <a:schemeClr val="bg1"/>
                  </a:solidFill>
                  <a:latin typeface="Trebuchet MS" pitchFamily="34" charset="0"/>
                  <a:sym typeface="Arial" pitchFamily="34" charset="0"/>
                </a:rPr>
                <a:t>2000 – TODAY</a:t>
              </a:r>
            </a:p>
          </p:txBody>
        </p:sp>
        <p:sp>
          <p:nvSpPr>
            <p:cNvPr id="8231" name="Rectângulo 20"/>
            <p:cNvSpPr>
              <a:spLocks noChangeArrowheads="1"/>
            </p:cNvSpPr>
            <p:nvPr/>
          </p:nvSpPr>
          <p:spPr bwMode="auto">
            <a:xfrm>
              <a:off x="6194825" y="1986498"/>
              <a:ext cx="2511610" cy="301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ts val="600"/>
                </a:spcBef>
              </a:pPr>
              <a:endParaRPr lang="it-IT" altLang="it-IT" sz="1600" b="1">
                <a:solidFill>
                  <a:srgbClr val="0382C4"/>
                </a:solidFill>
                <a:latin typeface="Trebuchet MS" pitchFamily="34" charset="0"/>
                <a:sym typeface="Arial" pitchFamily="34" charset="0"/>
              </a:endParaRPr>
            </a:p>
          </p:txBody>
        </p:sp>
        <p:pic>
          <p:nvPicPr>
            <p:cNvPr id="8232" name="Imagem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0708" y="1770457"/>
              <a:ext cx="328228" cy="875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198" name="Imagem 1740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9144000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9" name="Grupo 17416"/>
          <p:cNvGrpSpPr>
            <a:grpSpLocks/>
          </p:cNvGrpSpPr>
          <p:nvPr/>
        </p:nvGrpSpPr>
        <p:grpSpPr bwMode="auto">
          <a:xfrm>
            <a:off x="2301875" y="1268413"/>
            <a:ext cx="2054225" cy="1184275"/>
            <a:chOff x="2301464" y="1474735"/>
            <a:chExt cx="2054388" cy="1182899"/>
          </a:xfrm>
        </p:grpSpPr>
        <p:sp>
          <p:nvSpPr>
            <p:cNvPr id="8227" name="Rectângulo 3"/>
            <p:cNvSpPr>
              <a:spLocks noChangeArrowheads="1"/>
            </p:cNvSpPr>
            <p:nvPr/>
          </p:nvSpPr>
          <p:spPr bwMode="auto">
            <a:xfrm>
              <a:off x="2717587" y="1474735"/>
              <a:ext cx="1638265" cy="446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115000"/>
                </a:lnSpc>
                <a:spcBef>
                  <a:spcPts val="700"/>
                </a:spcBef>
              </a:pPr>
              <a:r>
                <a:rPr lang="en-US" altLang="it-IT" sz="2000" b="1">
                  <a:solidFill>
                    <a:schemeClr val="bg1"/>
                  </a:solidFill>
                  <a:latin typeface="Trebuchet MS" pitchFamily="34" charset="0"/>
                  <a:sym typeface="Arial" pitchFamily="34" charset="0"/>
                </a:rPr>
                <a:t>1979 – 2000</a:t>
              </a:r>
            </a:p>
          </p:txBody>
        </p:sp>
        <p:pic>
          <p:nvPicPr>
            <p:cNvPr id="8228" name="Imagem 3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1464" y="1766834"/>
              <a:ext cx="254377" cy="8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200" name="Rectângulo 2"/>
          <p:cNvSpPr>
            <a:spLocks noChangeArrowheads="1"/>
          </p:cNvSpPr>
          <p:nvPr/>
        </p:nvSpPr>
        <p:spPr bwMode="auto">
          <a:xfrm>
            <a:off x="490538" y="1268413"/>
            <a:ext cx="16383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27313" algn="l"/>
              </a:tabLs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ts val="700"/>
              </a:spcBef>
            </a:pPr>
            <a:r>
              <a:rPr lang="en-US" altLang="it-IT" sz="2000" b="1">
                <a:solidFill>
                  <a:schemeClr val="bg1"/>
                </a:solidFill>
                <a:latin typeface="Trebuchet MS" pitchFamily="34" charset="0"/>
                <a:sym typeface="Arial" pitchFamily="34" charset="0"/>
              </a:rPr>
              <a:t>1953 – 1979</a:t>
            </a:r>
          </a:p>
        </p:txBody>
      </p:sp>
      <p:sp>
        <p:nvSpPr>
          <p:cNvPr id="8201" name="Rettangolo 1"/>
          <p:cNvSpPr>
            <a:spLocks noChangeArrowheads="1"/>
          </p:cNvSpPr>
          <p:nvPr/>
        </p:nvSpPr>
        <p:spPr bwMode="auto">
          <a:xfrm>
            <a:off x="-92075" y="1773238"/>
            <a:ext cx="2808288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it-IT" sz="1600" b="1">
                <a:solidFill>
                  <a:srgbClr val="0070C0"/>
                </a:solidFill>
                <a:latin typeface="Calibri" pitchFamily="34" charset="0"/>
              </a:rPr>
              <a:t>Packaging Manufacturing Phase</a:t>
            </a:r>
          </a:p>
        </p:txBody>
      </p:sp>
      <p:sp>
        <p:nvSpPr>
          <p:cNvPr id="16394" name="Rettangolo 2"/>
          <p:cNvSpPr>
            <a:spLocks noChangeArrowheads="1"/>
          </p:cNvSpPr>
          <p:nvPr/>
        </p:nvSpPr>
        <p:spPr bwMode="auto">
          <a:xfrm>
            <a:off x="131763" y="2420938"/>
            <a:ext cx="27114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HDPE and PVC packaging production </a:t>
            </a:r>
          </a:p>
        </p:txBody>
      </p:sp>
      <p:sp>
        <p:nvSpPr>
          <p:cNvPr id="8203" name="CasellaDiTesto 4"/>
          <p:cNvSpPr txBox="1">
            <a:spLocks noChangeArrowheads="1"/>
          </p:cNvSpPr>
          <p:nvPr/>
        </p:nvSpPr>
        <p:spPr bwMode="auto">
          <a:xfrm>
            <a:off x="2457450" y="1752600"/>
            <a:ext cx="20986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it-IT" sz="1600" b="1">
                <a:solidFill>
                  <a:srgbClr val="0070C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Chemical Specialty </a:t>
            </a:r>
          </a:p>
          <a:p>
            <a:pPr algn="ctr" eaLnBrk="1" hangingPunct="1"/>
            <a:r>
              <a:rPr lang="en-US" altLang="it-IT" sz="1600" b="1">
                <a:solidFill>
                  <a:srgbClr val="0070C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Manufacturing Phase</a:t>
            </a:r>
          </a:p>
        </p:txBody>
      </p:sp>
      <p:sp>
        <p:nvSpPr>
          <p:cNvPr id="8204" name="CasellaDiTesto 45"/>
          <p:cNvSpPr txBox="1">
            <a:spLocks noChangeArrowheads="1"/>
          </p:cNvSpPr>
          <p:nvPr/>
        </p:nvSpPr>
        <p:spPr bwMode="auto">
          <a:xfrm>
            <a:off x="4716463" y="1773238"/>
            <a:ext cx="2384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it-IT" sz="1600" b="1">
                <a:solidFill>
                  <a:srgbClr val="0070C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PET expansion phase</a:t>
            </a:r>
          </a:p>
        </p:txBody>
      </p:sp>
      <p:sp>
        <p:nvSpPr>
          <p:cNvPr id="16397" name="Text Box 30"/>
          <p:cNvSpPr txBox="1">
            <a:spLocks noChangeArrowheads="1"/>
          </p:cNvSpPr>
          <p:nvPr/>
        </p:nvSpPr>
        <p:spPr bwMode="auto">
          <a:xfrm>
            <a:off x="2484438" y="2420938"/>
            <a:ext cx="2071687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Development and production of PET resins for food packaging</a:t>
            </a:r>
          </a:p>
        </p:txBody>
      </p:sp>
      <p:sp>
        <p:nvSpPr>
          <p:cNvPr id="16398" name="Text Box 26"/>
          <p:cNvSpPr txBox="1">
            <a:spLocks noChangeArrowheads="1"/>
          </p:cNvSpPr>
          <p:nvPr/>
        </p:nvSpPr>
        <p:spPr bwMode="auto">
          <a:xfrm>
            <a:off x="4572000" y="2420938"/>
            <a:ext cx="247015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Acquisition of PET 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Shell activities 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and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Rhodia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 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from Rhone 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Poulenc</a:t>
            </a:r>
          </a:p>
        </p:txBody>
      </p:sp>
      <p:sp>
        <p:nvSpPr>
          <p:cNvPr id="16399" name="Text Box 28"/>
          <p:cNvSpPr txBox="1">
            <a:spLocks noChangeArrowheads="1"/>
          </p:cNvSpPr>
          <p:nvPr/>
        </p:nvSpPr>
        <p:spPr bwMode="auto">
          <a:xfrm>
            <a:off x="4525963" y="3209925"/>
            <a:ext cx="23971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Acquisition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of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Chemtex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from Mitsubishi 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Corporation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ea typeface="ヒラギノ角ゴ Pro W3" pitchFamily="-84" charset="-128"/>
              <a:cs typeface="Calibri" pitchFamily="34" charset="0"/>
              <a:sym typeface="Gill Sans" pitchFamily="-84" charset="0"/>
            </a:endParaRPr>
          </a:p>
        </p:txBody>
      </p:sp>
      <p:sp>
        <p:nvSpPr>
          <p:cNvPr id="16400" name="Text Box 31"/>
          <p:cNvSpPr txBox="1">
            <a:spLocks noChangeArrowheads="1"/>
          </p:cNvSpPr>
          <p:nvPr/>
        </p:nvSpPr>
        <p:spPr bwMode="auto">
          <a:xfrm>
            <a:off x="4524375" y="3724275"/>
            <a:ext cx="2424113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Construction of the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world’s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largest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plants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for 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PET production 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in 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Altamira (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Mexico) and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Suape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(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Brasil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)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ea typeface="ヒラギノ角ゴ Pro W3" pitchFamily="-84" charset="-128"/>
              <a:cs typeface="Calibri" pitchFamily="34" charset="0"/>
              <a:sym typeface="Gill Sans" pitchFamily="-84" charset="0"/>
            </a:endParaRPr>
          </a:p>
        </p:txBody>
      </p:sp>
      <p:grpSp>
        <p:nvGrpSpPr>
          <p:cNvPr id="8209" name="Grupo 17417"/>
          <p:cNvGrpSpPr>
            <a:grpSpLocks/>
          </p:cNvGrpSpPr>
          <p:nvPr/>
        </p:nvGrpSpPr>
        <p:grpSpPr bwMode="auto">
          <a:xfrm>
            <a:off x="5884863" y="1931988"/>
            <a:ext cx="2559050" cy="1516062"/>
            <a:chOff x="6194825" y="1489755"/>
            <a:chExt cx="2559238" cy="1515237"/>
          </a:xfrm>
        </p:grpSpPr>
        <p:sp>
          <p:nvSpPr>
            <p:cNvPr id="8224" name="Rectângulo 24"/>
            <p:cNvSpPr>
              <a:spLocks noChangeArrowheads="1"/>
            </p:cNvSpPr>
            <p:nvPr/>
          </p:nvSpPr>
          <p:spPr bwMode="auto">
            <a:xfrm>
              <a:off x="6194825" y="2716535"/>
              <a:ext cx="2559238" cy="288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ts val="600"/>
                </a:spcBef>
              </a:pPr>
              <a:endParaRPr lang="it-IT" altLang="it-IT" sz="1500">
                <a:latin typeface="Trebuchet MS" pitchFamily="34" charset="0"/>
                <a:sym typeface="Arial" pitchFamily="34" charset="0"/>
              </a:endParaRPr>
            </a:p>
          </p:txBody>
        </p:sp>
        <p:sp>
          <p:nvSpPr>
            <p:cNvPr id="8225" name="Rectângulo 4"/>
            <p:cNvSpPr>
              <a:spLocks noChangeArrowheads="1"/>
            </p:cNvSpPr>
            <p:nvPr/>
          </p:nvSpPr>
          <p:spPr bwMode="auto">
            <a:xfrm>
              <a:off x="6194825" y="1489755"/>
              <a:ext cx="184745" cy="446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115000"/>
                </a:lnSpc>
                <a:spcBef>
                  <a:spcPts val="700"/>
                </a:spcBef>
              </a:pPr>
              <a:endParaRPr lang="it-IT" altLang="it-IT" sz="2000" b="1">
                <a:solidFill>
                  <a:schemeClr val="bg1"/>
                </a:solidFill>
                <a:latin typeface="Trebuchet MS" pitchFamily="34" charset="0"/>
                <a:sym typeface="Arial" pitchFamily="34" charset="0"/>
              </a:endParaRPr>
            </a:p>
          </p:txBody>
        </p:sp>
        <p:sp>
          <p:nvSpPr>
            <p:cNvPr id="8226" name="Rectângulo 20"/>
            <p:cNvSpPr>
              <a:spLocks noChangeArrowheads="1"/>
            </p:cNvSpPr>
            <p:nvPr/>
          </p:nvSpPr>
          <p:spPr bwMode="auto">
            <a:xfrm>
              <a:off x="6194825" y="1986498"/>
              <a:ext cx="2511610" cy="301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627313" algn="l"/>
                </a:tabLs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ts val="600"/>
                </a:spcBef>
              </a:pPr>
              <a:endParaRPr lang="it-IT" altLang="it-IT" sz="1600" b="1">
                <a:solidFill>
                  <a:srgbClr val="0382C4"/>
                </a:solidFill>
                <a:latin typeface="Trebuchet MS" pitchFamily="34" charset="0"/>
                <a:sym typeface="Arial" pitchFamily="34" charset="0"/>
              </a:endParaRPr>
            </a:p>
          </p:txBody>
        </p:sp>
      </p:grpSp>
      <p:sp>
        <p:nvSpPr>
          <p:cNvPr id="8210" name="CasellaDiTesto 7"/>
          <p:cNvSpPr txBox="1">
            <a:spLocks noChangeArrowheads="1"/>
          </p:cNvSpPr>
          <p:nvPr/>
        </p:nvSpPr>
        <p:spPr bwMode="auto">
          <a:xfrm>
            <a:off x="7380288" y="1773238"/>
            <a:ext cx="24145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it-IT" sz="1800" b="1" i="1">
                <a:solidFill>
                  <a:srgbClr val="00800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Renewables</a:t>
            </a:r>
          </a:p>
        </p:txBody>
      </p:sp>
      <p:sp>
        <p:nvSpPr>
          <p:cNvPr id="16403" name="CasellaDiTesto 3"/>
          <p:cNvSpPr txBox="1">
            <a:spLocks noChangeArrowheads="1"/>
          </p:cNvSpPr>
          <p:nvPr/>
        </p:nvSpPr>
        <p:spPr bwMode="auto">
          <a:xfrm>
            <a:off x="4546600" y="4716463"/>
            <a:ext cx="2717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Plans announced for a new</a:t>
            </a:r>
          </a:p>
          <a:p>
            <a:pPr>
              <a:defRPr/>
            </a:pP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plant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in Corpus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Christi</a:t>
            </a:r>
            <a:endParaRPr lang="it-IT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ea typeface="ヒラギノ角ゴ Pro W3" pitchFamily="-84" charset="-128"/>
              <a:cs typeface="Calibri" pitchFamily="34" charset="0"/>
            </a:endParaRPr>
          </a:p>
          <a:p>
            <a:pPr>
              <a:defRPr/>
            </a:pP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(Texas, USA)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ea typeface="ヒラギノ角ゴ Pro W3" pitchFamily="-84" charset="-128"/>
              <a:cs typeface="Calibri" pitchFamily="34" charset="0"/>
              <a:sym typeface="Gill Sans" pitchFamily="-84" charset="0"/>
            </a:endParaRPr>
          </a:p>
        </p:txBody>
      </p:sp>
      <p:pic>
        <p:nvPicPr>
          <p:cNvPr id="8212" name="Imagem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50" y="1566863"/>
            <a:ext cx="254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5" name="Text Box 34"/>
          <p:cNvSpPr txBox="1">
            <a:spLocks noChangeArrowheads="1"/>
          </p:cNvSpPr>
          <p:nvPr/>
        </p:nvSpPr>
        <p:spPr bwMode="auto">
          <a:xfrm>
            <a:off x="6732588" y="3038475"/>
            <a:ext cx="2320925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eaLnBrk="1" hangingPunct="1">
              <a:defRPr sz="1000" b="1">
                <a:solidFill>
                  <a:srgbClr val="FF0000"/>
                </a:solidFill>
                <a:latin typeface="Calibri" pitchFamily="34" charset="0"/>
                <a:ea typeface="ヒラギノ角ゴ ProN W3"/>
                <a:cs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en-US" sz="1400" dirty="0" smtClean="0">
                <a:solidFill>
                  <a:srgbClr val="0070C0"/>
                </a:solidFill>
                <a:sym typeface="Gill Sans" pitchFamily="-84" charset="0"/>
              </a:rPr>
              <a:t>2009 -</a:t>
            </a:r>
            <a:r>
              <a:rPr lang="en-US" sz="1400" dirty="0" smtClean="0">
                <a:sym typeface="Gill Sans" pitchFamily="-84" charset="0"/>
              </a:rPr>
              <a:t> </a:t>
            </a:r>
            <a:r>
              <a:rPr lang="en-US" sz="1400" dirty="0" smtClean="0">
                <a:solidFill>
                  <a:srgbClr val="008000"/>
                </a:solidFill>
                <a:ea typeface="ヒラギノ角ゴ Pro W3" pitchFamily="-84" charset="-128"/>
                <a:sym typeface="Gill Sans" pitchFamily="-84" charset="0"/>
              </a:rPr>
              <a:t>Pilot plant </a:t>
            </a: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ea typeface="ヒラギノ角ゴ Pro W3" pitchFamily="-84" charset="-128"/>
                <a:sym typeface="Gill Sans" pitchFamily="-84" charset="0"/>
              </a:rPr>
              <a:t>for cellulosic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ヒラギノ角ゴ Pro W3" pitchFamily="-84" charset="-128"/>
                <a:sym typeface="Gill Sans" pitchFamily="-84" charset="0"/>
              </a:rPr>
              <a:t>ethanol</a:t>
            </a:r>
          </a:p>
        </p:txBody>
      </p:sp>
      <p:sp>
        <p:nvSpPr>
          <p:cNvPr id="16407" name="Text Box 36"/>
          <p:cNvSpPr txBox="1">
            <a:spLocks noChangeArrowheads="1"/>
          </p:cNvSpPr>
          <p:nvPr/>
        </p:nvSpPr>
        <p:spPr bwMode="auto">
          <a:xfrm>
            <a:off x="6750050" y="2349500"/>
            <a:ext cx="233045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rgbClr val="0070C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2006 -2008 -</a:t>
            </a:r>
            <a:r>
              <a:rPr lang="en-US" sz="1400" b="1" dirty="0" smtClean="0">
                <a:solidFill>
                  <a:srgbClr val="FF000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 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Lab scale technology development for 2</a:t>
            </a:r>
            <a:r>
              <a:rPr lang="en-US" sz="1400" b="1" baseline="30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nd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 gen ethanol</a:t>
            </a:r>
            <a:endParaRPr lang="en-US" sz="1400" b="1" dirty="0" smtClean="0">
              <a:solidFill>
                <a:srgbClr val="008000"/>
              </a:solidFill>
              <a:latin typeface="Calibri" pitchFamily="34" charset="0"/>
              <a:ea typeface="ヒラギノ角ゴ Pro W3" pitchFamily="-84" charset="-128"/>
              <a:cs typeface="Calibri" pitchFamily="34" charset="0"/>
              <a:sym typeface="Gill Sans" pitchFamily="-8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DEF9AD-3D0E-4FEA-8D32-15D73B10EAF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Group </a:t>
            </a:r>
            <a:r>
              <a:rPr lang="it-IT" dirty="0" err="1" smtClean="0"/>
              <a:t>history</a:t>
            </a:r>
            <a:endParaRPr lang="en-US" dirty="0"/>
          </a:p>
        </p:txBody>
      </p:sp>
      <p:sp>
        <p:nvSpPr>
          <p:cNvPr id="16406" name="Text Box 35"/>
          <p:cNvSpPr txBox="1">
            <a:spLocks noChangeArrowheads="1"/>
          </p:cNvSpPr>
          <p:nvPr/>
        </p:nvSpPr>
        <p:spPr bwMode="auto">
          <a:xfrm>
            <a:off x="6732588" y="4797425"/>
            <a:ext cx="2276475" cy="11525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rgbClr val="0070C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2013 - </a:t>
            </a:r>
            <a:r>
              <a:rPr lang="en-US" sz="1400" b="1" dirty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  <a:sym typeface="Gill Sans" pitchFamily="-84" charset="0"/>
              </a:rPr>
              <a:t>W</a:t>
            </a:r>
            <a:r>
              <a:rPr lang="en-US" sz="1400" b="1" dirty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o</a:t>
            </a:r>
            <a:r>
              <a:rPr lang="en-US" sz="1400" b="1" dirty="0" smtClean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rld’s </a:t>
            </a:r>
            <a:r>
              <a:rPr lang="it-IT" sz="1400" b="1" dirty="0" smtClean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1st commercial-scale </a:t>
            </a:r>
            <a:r>
              <a:rPr lang="it-IT" sz="1400" b="1" dirty="0" err="1" smtClean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plant</a:t>
            </a:r>
            <a:r>
              <a:rPr lang="it-IT" sz="1400" b="1" dirty="0" smtClean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that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produces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biofuels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from 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non-food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biomass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(40.000 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ton/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year</a:t>
            </a:r>
            <a:r>
              <a:rPr lang="it-IT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)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ea typeface="ヒラギノ角ゴ Pro W3" pitchFamily="-84" charset="-128"/>
              <a:cs typeface="Calibri" pitchFamily="34" charset="0"/>
              <a:sym typeface="Gill Sans" pitchFamily="-84" charset="0"/>
            </a:endParaRP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6732588" y="3521075"/>
            <a:ext cx="2301875" cy="700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rgbClr val="0070C0"/>
                </a:solidFill>
                <a:latin typeface="Calibri" pitchFamily="34" charset="0"/>
                <a:ea typeface="ヒラギノ角ゴ ProN W3"/>
                <a:cs typeface="Calibri" pitchFamily="34" charset="0"/>
                <a:sym typeface="Gill Sans" pitchFamily="-84" charset="0"/>
              </a:rPr>
              <a:t>2011 - </a:t>
            </a:r>
            <a:r>
              <a:rPr lang="it-IT" sz="1400" b="1" dirty="0" smtClean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Beta </a:t>
            </a:r>
            <a:r>
              <a:rPr lang="it-IT" sz="1400" b="1" dirty="0" err="1" smtClean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Renewables</a:t>
            </a:r>
            <a:r>
              <a:rPr lang="it-IT" sz="1400" b="1" dirty="0" smtClean="0">
                <a:solidFill>
                  <a:srgbClr val="00800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is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founded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,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dedicated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to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sustainable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 </a:t>
            </a:r>
            <a:r>
              <a:rPr lang="it-IT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chemistry</a:t>
            </a:r>
            <a:r>
              <a:rPr lang="it-IT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.</a:t>
            </a:r>
          </a:p>
        </p:txBody>
      </p:sp>
      <p:cxnSp>
        <p:nvCxnSpPr>
          <p:cNvPr id="8220" name="Connettore 1 3"/>
          <p:cNvCxnSpPr>
            <a:cxnSpLocks noChangeShapeType="1"/>
          </p:cNvCxnSpPr>
          <p:nvPr/>
        </p:nvCxnSpPr>
        <p:spPr bwMode="auto">
          <a:xfrm>
            <a:off x="4611688" y="3159125"/>
            <a:ext cx="207486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21" name="Connettore 1 41"/>
          <p:cNvCxnSpPr>
            <a:cxnSpLocks noChangeShapeType="1"/>
          </p:cNvCxnSpPr>
          <p:nvPr/>
        </p:nvCxnSpPr>
        <p:spPr bwMode="auto">
          <a:xfrm>
            <a:off x="4610100" y="3724275"/>
            <a:ext cx="2076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22" name="Connettore 1 42"/>
          <p:cNvCxnSpPr>
            <a:cxnSpLocks noChangeShapeType="1"/>
          </p:cNvCxnSpPr>
          <p:nvPr/>
        </p:nvCxnSpPr>
        <p:spPr bwMode="auto">
          <a:xfrm>
            <a:off x="4611688" y="4678363"/>
            <a:ext cx="207486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23" name="Rettangolo 8"/>
          <p:cNvSpPr>
            <a:spLocks noChangeArrowheads="1"/>
          </p:cNvSpPr>
          <p:nvPr/>
        </p:nvSpPr>
        <p:spPr bwMode="auto">
          <a:xfrm>
            <a:off x="6732588" y="4292600"/>
            <a:ext cx="2295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sz="1400" b="1">
                <a:solidFill>
                  <a:srgbClr val="0070C0"/>
                </a:solidFill>
                <a:latin typeface="Calibri" pitchFamily="34" charset="0"/>
                <a:ea typeface="ヒラギノ角ゴ ProN W3"/>
                <a:cs typeface="Calibri" pitchFamily="34" charset="0"/>
              </a:rPr>
              <a:t>2012 - </a:t>
            </a:r>
            <a:r>
              <a:rPr lang="it-IT" altLang="it-IT" sz="1400" b="1">
                <a:solidFill>
                  <a:srgbClr val="404040"/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Beta Renewables and Novozymes partnership.  </a:t>
            </a:r>
            <a:endParaRPr lang="en-US" altLang="it-IT" sz="1400" b="1">
              <a:solidFill>
                <a:srgbClr val="404040"/>
              </a:solidFill>
              <a:latin typeface="Calibri" pitchFamily="34" charset="0"/>
              <a:ea typeface="ヒラギノ角ゴ Pro W3" pitchFamily="-84" charset="-128"/>
              <a:cs typeface="Calibri" pitchFamily="34" charset="0"/>
              <a:sym typeface="Gill Sans" pitchFamily="-84" charset="0"/>
            </a:endParaRPr>
          </a:p>
        </p:txBody>
      </p:sp>
      <p:pic>
        <p:nvPicPr>
          <p:cNvPr id="38" name="Immagin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67156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6" descr="http://mgportal/ASP/MGPViewImg.asp?ID=316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438" y="-87986"/>
            <a:ext cx="2735858" cy="106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1727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5072066" y="357166"/>
            <a:ext cx="3843342" cy="6215106"/>
          </a:xfrm>
        </p:spPr>
        <p:txBody>
          <a:bodyPr/>
          <a:lstStyle/>
          <a:p>
            <a:pPr algn="l"/>
            <a:r>
              <a:rPr lang="it-IT" b="1" dirty="0" smtClean="0"/>
              <a:t>Fondi strutturali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dirty="0" smtClean="0"/>
              <a:t>Progetti aziende singole (o piccoli consorzi)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dirty="0" smtClean="0"/>
              <a:t>Scala regionale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dirty="0" smtClean="0"/>
              <a:t>Dimensione minore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dirty="0" smtClean="0"/>
              <a:t>Livello di innovazione minore, </a:t>
            </a:r>
          </a:p>
          <a:p>
            <a:pPr algn="l">
              <a:buFont typeface="Arial" pitchFamily="34" charset="0"/>
              <a:buChar char="•"/>
            </a:pPr>
            <a:r>
              <a:rPr lang="it-IT" sz="2800" dirty="0" smtClean="0"/>
              <a:t>applicazione di </a:t>
            </a:r>
            <a:r>
              <a:rPr lang="it-IT" sz="2800" dirty="0" smtClean="0"/>
              <a:t>tecnologie</a:t>
            </a:r>
          </a:p>
          <a:p>
            <a:pPr algn="l">
              <a:buFont typeface="Arial" pitchFamily="34" charset="0"/>
              <a:buChar char="•"/>
            </a:pPr>
            <a:endParaRPr lang="it-IT" sz="2800" dirty="0" smtClean="0"/>
          </a:p>
          <a:p>
            <a:pPr algn="l">
              <a:buFont typeface="Arial" pitchFamily="34" charset="0"/>
              <a:buChar char="•"/>
            </a:pPr>
            <a:r>
              <a:rPr lang="it-IT" sz="2800" dirty="0" smtClean="0"/>
              <a:t>Minore concorrenza</a:t>
            </a:r>
            <a:endParaRPr lang="it-IT" sz="2800" dirty="0" smtClean="0"/>
          </a:p>
          <a:p>
            <a:pPr algn="l">
              <a:buFont typeface="Arial" pitchFamily="34" charset="0"/>
              <a:buChar char="•"/>
            </a:pPr>
            <a:endParaRPr lang="it-IT" dirty="0"/>
          </a:p>
        </p:txBody>
      </p:sp>
      <p:sp>
        <p:nvSpPr>
          <p:cNvPr id="5" name="Sottotitolo 3"/>
          <p:cNvSpPr txBox="1">
            <a:spLocks/>
          </p:cNvSpPr>
          <p:nvPr/>
        </p:nvSpPr>
        <p:spPr>
          <a:xfrm>
            <a:off x="428596" y="357166"/>
            <a:ext cx="3786214" cy="6143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t>Progetti internazionali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t>Alto livello di innovazione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t>Dimensione 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t>importante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it-IT" sz="2800" dirty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t>Altissima concorrenza</a:t>
            </a: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776864" cy="5184576"/>
          </a:xfrm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it-IT" sz="2400" dirty="0"/>
              <a:t>Ci sono moltissime possibilità di ottenere </a:t>
            </a:r>
          </a:p>
          <a:p>
            <a:pPr lvl="1" algn="l">
              <a:defRPr/>
            </a:pPr>
            <a:r>
              <a:rPr lang="it-IT" sz="1800" dirty="0" err="1"/>
              <a:t>Grants</a:t>
            </a:r>
            <a:r>
              <a:rPr lang="it-IT" sz="1800" dirty="0"/>
              <a:t>/contributi</a:t>
            </a:r>
            <a:endParaRPr lang="it-IT" sz="1800" dirty="0"/>
          </a:p>
          <a:p>
            <a:pPr lvl="1" algn="l">
              <a:defRPr/>
            </a:pPr>
            <a:r>
              <a:rPr lang="it-IT" sz="1800" dirty="0" err="1"/>
              <a:t>Financing</a:t>
            </a:r>
            <a:r>
              <a:rPr lang="it-IT" sz="1800" dirty="0"/>
              <a:t>/prestiti tasso </a:t>
            </a:r>
            <a:r>
              <a:rPr lang="it-IT" sz="1800" dirty="0"/>
              <a:t>agevolato</a:t>
            </a:r>
          </a:p>
          <a:p>
            <a:pPr lvl="0" algn="l">
              <a:defRPr/>
            </a:pPr>
            <a:endParaRPr lang="it-IT" sz="2400" dirty="0"/>
          </a:p>
          <a:p>
            <a:pPr lvl="0" algn="l">
              <a:defRPr/>
            </a:pPr>
            <a:r>
              <a:rPr lang="it-IT" sz="2400" dirty="0" smtClean="0"/>
              <a:t>Tali contributi e agevolazioni non coprono (quasi) mai il 100%, per cui le attività dovranno essere cofinanziate e di forte interesse strategico aziendale…</a:t>
            </a:r>
          </a:p>
          <a:p>
            <a:pPr lvl="0" algn="l">
              <a:defRPr/>
            </a:pPr>
            <a:r>
              <a:rPr lang="it-IT" sz="2400" dirty="0" smtClean="0"/>
              <a:t>Molta </a:t>
            </a:r>
            <a:r>
              <a:rPr lang="it-IT" sz="2400" dirty="0"/>
              <a:t>è la concorrenza, soprattutto a livello </a:t>
            </a:r>
            <a:r>
              <a:rPr lang="it-IT" sz="2400" dirty="0" smtClean="0"/>
              <a:t>internazionale: fare da soli è possibile ma se si ha già un po’ di esperienza</a:t>
            </a:r>
          </a:p>
          <a:p>
            <a:pPr lvl="0" algn="l">
              <a:defRPr/>
            </a:pPr>
            <a:r>
              <a:rPr lang="it-IT" sz="2400" dirty="0" smtClean="0"/>
              <a:t>I progetti di ricerca collaborativa costituiscono una ottima occasione di instaurare rapporti di collaborazione, allargare orizzonti</a:t>
            </a:r>
          </a:p>
          <a:p>
            <a:pPr lvl="0" algn="l">
              <a:defRPr/>
            </a:pPr>
            <a:endParaRPr lang="it-IT" sz="2400" dirty="0" smtClean="0"/>
          </a:p>
          <a:p>
            <a:pPr lvl="0" algn="l">
              <a:defRPr/>
            </a:pPr>
            <a:endParaRPr lang="it-IT" sz="2400" dirty="0"/>
          </a:p>
          <a:p>
            <a:pPr lvl="0" algn="l">
              <a:defRPr/>
            </a:pPr>
            <a:endParaRPr lang="it-IT" sz="2400" dirty="0"/>
          </a:p>
          <a:p>
            <a:pPr lvl="0" algn="l">
              <a:defRPr/>
            </a:pPr>
            <a:endParaRPr lang="it-IT" sz="24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1523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asellaDiTesto 3"/>
          <p:cNvSpPr txBox="1">
            <a:spLocks noChangeArrowheads="1"/>
          </p:cNvSpPr>
          <p:nvPr/>
        </p:nvSpPr>
        <p:spPr bwMode="auto">
          <a:xfrm>
            <a:off x="571500" y="6453188"/>
            <a:ext cx="8321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MS PGothic" pitchFamily="34" charset="-128"/>
              </a:defRPr>
            </a:lvl9pPr>
          </a:lstStyle>
          <a:p>
            <a:pPr algn="r" eaLnBrk="1" hangingPunct="1"/>
            <a:r>
              <a:rPr lang="it-IT" sz="1200" dirty="0" smtClean="0"/>
              <a:t>25 maggio 2015</a:t>
            </a:r>
            <a:endParaRPr lang="it-IT" sz="1200" b="1" dirty="0"/>
          </a:p>
        </p:txBody>
      </p:sp>
      <p:pic>
        <p:nvPicPr>
          <p:cNvPr id="15365" name="Picture 6" descr="http://mgportal/ASP/MGPViewImg.asp?ID=31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88678"/>
            <a:ext cx="2735858" cy="106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ttotitolo 2"/>
          <p:cNvSpPr txBox="1">
            <a:spLocks/>
          </p:cNvSpPr>
          <p:nvPr/>
        </p:nvSpPr>
        <p:spPr>
          <a:xfrm>
            <a:off x="971600" y="1584325"/>
            <a:ext cx="7272366" cy="4424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400" dirty="0" smtClean="0"/>
          </a:p>
          <a:p>
            <a:r>
              <a:rPr lang="it-IT" sz="1800" dirty="0" smtClean="0"/>
              <a:t>Piero Cavigliasso</a:t>
            </a:r>
          </a:p>
          <a:p>
            <a:r>
              <a:rPr lang="it-IT" sz="1800" i="1" dirty="0" smtClean="0"/>
              <a:t>BIOCHEMTEX </a:t>
            </a:r>
            <a:r>
              <a:rPr lang="it-IT" sz="1800" i="1" dirty="0" err="1" smtClean="0"/>
              <a:t>S.p.a</a:t>
            </a:r>
            <a:r>
              <a:rPr lang="it-IT" sz="1800" i="1" dirty="0" smtClean="0"/>
              <a:t> - M&amp;G Group</a:t>
            </a:r>
          </a:p>
          <a:p>
            <a:endParaRPr lang="it-IT" sz="1800" i="1" dirty="0"/>
          </a:p>
          <a:p>
            <a:r>
              <a:rPr lang="it-IT" sz="2800" i="1" dirty="0"/>
              <a:t>p</a:t>
            </a:r>
            <a:r>
              <a:rPr lang="it-IT" sz="2800" i="1" dirty="0" smtClean="0"/>
              <a:t>iero.cavigliasso@gruppomg.com </a:t>
            </a:r>
            <a:endParaRPr lang="it-IT" sz="2800" dirty="0"/>
          </a:p>
        </p:txBody>
      </p:sp>
      <p:pic>
        <p:nvPicPr>
          <p:cNvPr id="7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909508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618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fld id="{D6CC44AB-31D5-40FF-99C8-59E1CB6849B8}" type="slidenum">
              <a:rPr lang="en-US" altLang="it-IT" sz="1000" smtClean="0">
                <a:solidFill>
                  <a:srgbClr val="404040"/>
                </a:solidFill>
                <a:latin typeface="Calibri" pitchFamily="34" charset="0"/>
              </a:rPr>
              <a:pPr/>
              <a:t>4</a:t>
            </a:fld>
            <a:endParaRPr lang="en-US" altLang="it-IT" sz="1000" smtClean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it-IT" sz="2800" dirty="0" err="1" smtClean="0"/>
              <a:t>Biomass</a:t>
            </a:r>
            <a:r>
              <a:rPr lang="it-IT" sz="2800" dirty="0" smtClean="0"/>
              <a:t> </a:t>
            </a:r>
            <a:r>
              <a:rPr lang="it-IT" sz="2800" dirty="0" err="1" smtClean="0"/>
              <a:t>based</a:t>
            </a:r>
            <a:r>
              <a:rPr lang="it-IT" sz="2800" dirty="0" smtClean="0"/>
              <a:t> </a:t>
            </a:r>
            <a:r>
              <a:rPr lang="it-IT" sz="2800" dirty="0" err="1" smtClean="0"/>
              <a:t>technologies</a:t>
            </a:r>
            <a:r>
              <a:rPr lang="it-IT" sz="2800" dirty="0" smtClean="0"/>
              <a:t> </a:t>
            </a:r>
            <a:r>
              <a:rPr lang="it-IT" sz="2800" dirty="0" err="1" smtClean="0"/>
              <a:t>development</a:t>
            </a:r>
            <a:endParaRPr lang="en-US" sz="28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1236663"/>
            <a:ext cx="8570913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288"/>
            <a:ext cx="2620963" cy="294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49" descr="Z:\Criação\Jobs 2013\Itália\Mossi &amp; Ghisolfi\Commercial BioFuel C1\PNG\S11_MónicaV2_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113" y="3557588"/>
            <a:ext cx="450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0" descr="Z:\Criação\Jobs 2013\Itália\Mossi &amp; Ghisolfi\Commercial BioFuel C1\PNG\S11_MónicaV2_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0" y="2884488"/>
            <a:ext cx="57308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51" descr="Z:\Criação\Jobs 2013\Itália\Mossi &amp; Ghisolfi\Commercial BioFuel C1\PNG\S11_MónicaV2_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2071688"/>
            <a:ext cx="504825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52" descr="Z:\Criação\Jobs 2013\Itália\Mossi &amp; Ghisolfi\Commercial BioFuel C1\PNG\S11_MónicaV2_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488" y="2284413"/>
            <a:ext cx="379412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45" descr="Z:\Criação\Jobs 2013\Itália\Mossi &amp; Ghisolfi\Commercial BioFuel C1\PNG\S11_MónicaV2_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8" y="2717800"/>
            <a:ext cx="102552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46" descr="Z:\Criação\Jobs 2013\Itália\Mossi &amp; Ghisolfi\Commercial BioFuel C1\PNG\S11_MónicaV2_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349500"/>
            <a:ext cx="1033462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47" descr="Z:\Criação\Jobs 2013\Itália\Mossi &amp; Ghisolfi\Commercial BioFuel C1\PNG\S11_MónicaV2_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588" y="1916113"/>
            <a:ext cx="1074737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48" descr="Z:\Criação\Jobs 2013\Itália\Mossi &amp; Ghisolfi\Commercial BioFuel C1\PNG\S11_MónicaV2_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113" y="1338263"/>
            <a:ext cx="1155700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2" name="Grupo 26"/>
          <p:cNvGrpSpPr>
            <a:grpSpLocks/>
          </p:cNvGrpSpPr>
          <p:nvPr/>
        </p:nvGrpSpPr>
        <p:grpSpPr bwMode="auto">
          <a:xfrm>
            <a:off x="1692275" y="4040188"/>
            <a:ext cx="1584325" cy="2535237"/>
            <a:chOff x="2845810" y="4025118"/>
            <a:chExt cx="1584176" cy="2536667"/>
          </a:xfrm>
        </p:grpSpPr>
        <p:sp>
          <p:nvSpPr>
            <p:cNvPr id="19497" name="CasellaDiTesto 4"/>
            <p:cNvSpPr txBox="1">
              <a:spLocks noChangeArrowheads="1"/>
            </p:cNvSpPr>
            <p:nvPr/>
          </p:nvSpPr>
          <p:spPr bwMode="auto">
            <a:xfrm>
              <a:off x="2845810" y="4403156"/>
              <a:ext cx="1584176" cy="2158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r>
                <a:rPr lang="it-IT" sz="1600" b="1" dirty="0" err="1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Scouting</a:t>
              </a:r>
              <a:r>
                <a:rPr lang="it-IT" sz="1600" b="1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of Technologies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Generation </a:t>
              </a:r>
              <a:b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</a:b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of </a:t>
              </a:r>
              <a:r>
                <a:rPr lang="it-IT" sz="1600" dirty="0" err="1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key</a:t>
              </a: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</a:t>
              </a:r>
              <a:r>
                <a:rPr lang="it-IT" sz="1600" dirty="0" err="1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inventions</a:t>
              </a:r>
              <a:endParaRPr lang="it-IT" sz="16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ＭＳ Ｐゴシック"/>
              </a:endParaRP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it-IT" sz="1600" dirty="0" err="1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Proof</a:t>
              </a: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of UNIT OPERATION </a:t>
              </a:r>
              <a:b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</a:b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in the </a:t>
              </a:r>
              <a:r>
                <a:rPr lang="it-IT" sz="1600" dirty="0" err="1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labs</a:t>
              </a:r>
              <a:endParaRPr lang="it-IT" sz="16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ＭＳ Ｐゴシック"/>
              </a:endParaRPr>
            </a:p>
            <a:p>
              <a:pPr eaLnBrk="1" hangingPunct="1">
                <a:lnSpc>
                  <a:spcPct val="90000"/>
                </a:lnSpc>
                <a:defRPr/>
              </a:pPr>
              <a:endParaRPr lang="it-IT" sz="1300" dirty="0" smtClean="0">
                <a:solidFill>
                  <a:srgbClr val="0C4F16"/>
                </a:solidFill>
                <a:latin typeface="Arial" pitchFamily="34" charset="0"/>
                <a:ea typeface="ヒラギノ角ゴ Pro W3" pitchFamily="-84" charset="-128"/>
                <a:cs typeface="+mn-cs"/>
              </a:endParaRPr>
            </a:p>
            <a:p>
              <a:pPr eaLnBrk="1" hangingPunct="1">
                <a:lnSpc>
                  <a:spcPct val="90000"/>
                </a:lnSpc>
                <a:defRPr/>
              </a:pPr>
              <a:endParaRPr lang="it-IT" sz="1300" dirty="0" smtClean="0">
                <a:solidFill>
                  <a:srgbClr val="0C4F16"/>
                </a:solidFill>
                <a:latin typeface="Arial" pitchFamily="34" charset="0"/>
                <a:ea typeface="ヒラギノ角ゴ Pro W3" pitchFamily="-84" charset="-128"/>
                <a:cs typeface="+mn-cs"/>
              </a:endParaRPr>
            </a:p>
          </p:txBody>
        </p:sp>
        <p:sp>
          <p:nvSpPr>
            <p:cNvPr id="17447" name="Rectângulo 1"/>
            <p:cNvSpPr>
              <a:spLocks noChangeArrowheads="1"/>
            </p:cNvSpPr>
            <p:nvPr/>
          </p:nvSpPr>
          <p:spPr bwMode="auto">
            <a:xfrm>
              <a:off x="2882809" y="4025118"/>
              <a:ext cx="1301836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it-IT" altLang="it-IT" sz="2000" b="1">
                  <a:solidFill>
                    <a:srgbClr val="0C4F16"/>
                  </a:solidFill>
                  <a:latin typeface="Calibri" pitchFamily="34" charset="0"/>
                </a:rPr>
                <a:t>2006-2008</a:t>
              </a:r>
            </a:p>
          </p:txBody>
        </p:sp>
        <p:cxnSp>
          <p:nvCxnSpPr>
            <p:cNvPr id="33" name="Conexão recta 29"/>
            <p:cNvCxnSpPr/>
            <p:nvPr/>
          </p:nvCxnSpPr>
          <p:spPr bwMode="auto">
            <a:xfrm>
              <a:off x="2975973" y="5430847"/>
              <a:ext cx="1165115" cy="0"/>
            </a:xfrm>
            <a:prstGeom prst="line">
              <a:avLst/>
            </a:prstGeom>
            <a:ln w="3175">
              <a:solidFill>
                <a:schemeClr val="bg2">
                  <a:lumMod val="50000"/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23" name="Grupo 28"/>
          <p:cNvGrpSpPr>
            <a:grpSpLocks/>
          </p:cNvGrpSpPr>
          <p:nvPr/>
        </p:nvGrpSpPr>
        <p:grpSpPr bwMode="auto">
          <a:xfrm>
            <a:off x="3276600" y="3357563"/>
            <a:ext cx="2016125" cy="2632075"/>
            <a:chOff x="4694503" y="3263451"/>
            <a:chExt cx="1818481" cy="2634178"/>
          </a:xfrm>
        </p:grpSpPr>
        <p:sp>
          <p:nvSpPr>
            <p:cNvPr id="35" name="CasellaDiTesto 12"/>
            <p:cNvSpPr txBox="1">
              <a:spLocks noChangeArrowheads="1"/>
            </p:cNvSpPr>
            <p:nvPr/>
          </p:nvSpPr>
          <p:spPr bwMode="auto">
            <a:xfrm>
              <a:off x="4758938" y="3363543"/>
              <a:ext cx="1754046" cy="253408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marL="2857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marL="0" indent="0" eaLnBrk="1" hangingPunct="1">
                <a:lnSpc>
                  <a:spcPct val="90000"/>
                </a:lnSpc>
                <a:defRPr/>
              </a:pPr>
              <a:endParaRPr lang="it-IT" sz="1300" dirty="0">
                <a:solidFill>
                  <a:srgbClr val="0C4F16"/>
                </a:solidFill>
                <a:latin typeface="Arial" pitchFamily="34" charset="0"/>
              </a:endParaRPr>
            </a:p>
            <a:p>
              <a:pPr marL="0" indent="0" eaLnBrk="1" hangingPunct="1"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it-IT" sz="1600" b="1" dirty="0" err="1">
                  <a:solidFill>
                    <a:srgbClr val="C00000"/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Pilot</a:t>
              </a:r>
              <a:r>
                <a:rPr lang="it-IT" sz="1600" b="1" dirty="0">
                  <a:solidFill>
                    <a:srgbClr val="C00000"/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</a:t>
              </a:r>
              <a:r>
                <a:rPr lang="it-IT" sz="1600" b="1" dirty="0" err="1">
                  <a:solidFill>
                    <a:srgbClr val="C00000"/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plant</a:t>
              </a:r>
              <a:r>
                <a:rPr lang="it-IT" sz="1600" b="1" dirty="0">
                  <a:solidFill>
                    <a:srgbClr val="C00000"/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</a:t>
              </a:r>
              <a:r>
                <a:rPr lang="it-IT" sz="1600" dirty="0" err="1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construction</a:t>
              </a: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</a:t>
              </a: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&amp; start </a:t>
              </a: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up (</a:t>
              </a:r>
              <a:r>
                <a:rPr lang="it-IT" sz="1600" dirty="0" err="1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Jun</a:t>
              </a: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</a:t>
              </a: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2009)</a:t>
              </a:r>
            </a:p>
            <a:p>
              <a:pPr marL="0" indent="0" eaLnBrk="1" hangingPunct="1"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Pilot Plant operation and data gathering </a:t>
              </a:r>
            </a:p>
            <a:p>
              <a:pPr marL="0" indent="0" eaLnBrk="1" hangingPunct="1"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Test of Plant flexibility using multiple biomasses</a:t>
              </a:r>
            </a:p>
            <a:p>
              <a:pPr eaLnBrk="1" hangingPunct="1">
                <a:lnSpc>
                  <a:spcPct val="90000"/>
                </a:lnSpc>
                <a:buFont typeface="Wingdings" pitchFamily="2" charset="2"/>
                <a:buChar char="§"/>
                <a:defRPr/>
              </a:pPr>
              <a:endParaRPr lang="it-IT" sz="1300" dirty="0">
                <a:solidFill>
                  <a:prstClr val="black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17445" name="Rectângulo 7"/>
            <p:cNvSpPr>
              <a:spLocks noChangeArrowheads="1"/>
            </p:cNvSpPr>
            <p:nvPr/>
          </p:nvSpPr>
          <p:spPr bwMode="auto">
            <a:xfrm>
              <a:off x="4694503" y="3263451"/>
              <a:ext cx="1301510" cy="400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it-IT" altLang="it-IT" sz="2000" b="1">
                  <a:solidFill>
                    <a:srgbClr val="0C4F16"/>
                  </a:solidFill>
                  <a:latin typeface="Calibri" pitchFamily="34" charset="0"/>
                </a:rPr>
                <a:t>2009-2010</a:t>
              </a:r>
            </a:p>
          </p:txBody>
        </p:sp>
      </p:grpSp>
      <p:grpSp>
        <p:nvGrpSpPr>
          <p:cNvPr id="17424" name="Grupo 30"/>
          <p:cNvGrpSpPr>
            <a:grpSpLocks/>
          </p:cNvGrpSpPr>
          <p:nvPr/>
        </p:nvGrpSpPr>
        <p:grpSpPr bwMode="auto">
          <a:xfrm>
            <a:off x="5292725" y="3059114"/>
            <a:ext cx="1830388" cy="1439667"/>
            <a:chOff x="6813773" y="2588002"/>
            <a:chExt cx="1829569" cy="1438504"/>
          </a:xfrm>
        </p:grpSpPr>
        <p:sp>
          <p:nvSpPr>
            <p:cNvPr id="19486" name="CasellaDiTesto 14"/>
            <p:cNvSpPr txBox="1">
              <a:spLocks noChangeArrowheads="1"/>
            </p:cNvSpPr>
            <p:nvPr/>
          </p:nvSpPr>
          <p:spPr bwMode="auto">
            <a:xfrm>
              <a:off x="6813773" y="2714899"/>
              <a:ext cx="1829569" cy="1311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endParaRPr lang="it-IT" sz="1300" dirty="0" smtClean="0">
                <a:solidFill>
                  <a:srgbClr val="0C4F16"/>
                </a:solidFill>
                <a:latin typeface="Arial" pitchFamily="34" charset="0"/>
                <a:ea typeface="ヒラギノ角ゴ Pro W3" pitchFamily="-84" charset="-128"/>
                <a:cs typeface="+mn-cs"/>
              </a:endParaRP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it-IT" sz="1600" b="1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Crescentino </a:t>
              </a:r>
              <a:r>
                <a:rPr lang="it-IT" sz="1600" b="1" dirty="0" err="1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Plant</a:t>
              </a:r>
              <a:endParaRPr lang="it-IT" sz="16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ＭＳ Ｐゴシック"/>
              </a:endParaRP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Collaboration </a:t>
              </a:r>
              <a:r>
                <a:rPr lang="it-IT" sz="1600" dirty="0" err="1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Agreements</a:t>
              </a: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with </a:t>
              </a:r>
              <a:r>
                <a:rPr lang="it-IT" sz="1600" dirty="0" err="1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leading</a:t>
              </a:r>
              <a:r>
                <a:rPr lang="it-IT" sz="1600" dirty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</a:t>
              </a:r>
              <a:r>
                <a:rPr lang="it-IT" sz="1600" dirty="0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 </a:t>
              </a:r>
              <a:r>
                <a:rPr lang="it-IT" sz="1600" dirty="0" err="1" smtClean="0">
                  <a:solidFill>
                    <a:schemeClr val="bg2">
                      <a:lumMod val="50000"/>
                    </a:schemeClr>
                  </a:solidFill>
                  <a:latin typeface="Calibri" pitchFamily="34" charset="0"/>
                  <a:ea typeface="MS PGothic" pitchFamily="34" charset="-128"/>
                  <a:cs typeface="ＭＳ Ｐゴシック"/>
                </a:rPr>
                <a:t>partners</a:t>
              </a:r>
              <a:endParaRPr lang="it-IT" sz="13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-84" charset="-128"/>
                <a:cs typeface="+mn-cs"/>
              </a:endParaRPr>
            </a:p>
          </p:txBody>
        </p:sp>
        <p:sp>
          <p:nvSpPr>
            <p:cNvPr id="17443" name="Rectângulo 8"/>
            <p:cNvSpPr>
              <a:spLocks noChangeArrowheads="1"/>
            </p:cNvSpPr>
            <p:nvPr/>
          </p:nvSpPr>
          <p:spPr bwMode="auto">
            <a:xfrm>
              <a:off x="6874976" y="2588002"/>
              <a:ext cx="1301376" cy="39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Unicode MS" pitchFamily="34" charset="-128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it-IT" altLang="it-IT" sz="2000" b="1">
                  <a:solidFill>
                    <a:srgbClr val="0C4F16"/>
                  </a:solidFill>
                  <a:latin typeface="Calibri" pitchFamily="34" charset="0"/>
                </a:rPr>
                <a:t>2011-2012</a:t>
              </a:r>
            </a:p>
          </p:txBody>
        </p:sp>
      </p:grpSp>
      <p:grpSp>
        <p:nvGrpSpPr>
          <p:cNvPr id="17425" name="Gruppo 1"/>
          <p:cNvGrpSpPr>
            <a:grpSpLocks/>
          </p:cNvGrpSpPr>
          <p:nvPr/>
        </p:nvGrpSpPr>
        <p:grpSpPr bwMode="auto">
          <a:xfrm>
            <a:off x="7092950" y="2546350"/>
            <a:ext cx="1830388" cy="1558925"/>
            <a:chOff x="7215188" y="2146299"/>
            <a:chExt cx="1830387" cy="1557993"/>
          </a:xfrm>
        </p:grpSpPr>
        <p:grpSp>
          <p:nvGrpSpPr>
            <p:cNvPr id="17438" name="Grupo 56"/>
            <p:cNvGrpSpPr>
              <a:grpSpLocks/>
            </p:cNvGrpSpPr>
            <p:nvPr/>
          </p:nvGrpSpPr>
          <p:grpSpPr bwMode="auto">
            <a:xfrm>
              <a:off x="7215188" y="2146299"/>
              <a:ext cx="1830387" cy="1557993"/>
              <a:chOff x="6924660" y="2588002"/>
              <a:chExt cx="1829569" cy="1556682"/>
            </a:xfrm>
          </p:grpSpPr>
          <p:sp>
            <p:nvSpPr>
              <p:cNvPr id="19484" name="CasellaDiTesto 14"/>
              <p:cNvSpPr txBox="1">
                <a:spLocks noChangeArrowheads="1"/>
              </p:cNvSpPr>
              <p:nvPr/>
            </p:nvSpPr>
            <p:spPr bwMode="auto">
              <a:xfrm>
                <a:off x="6924660" y="2714819"/>
                <a:ext cx="1829569" cy="14298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defRPr/>
                </a:pPr>
                <a:endParaRPr lang="it-IT" sz="1600" dirty="0" smtClean="0">
                  <a:solidFill>
                    <a:srgbClr val="0C4F16"/>
                  </a:solidFill>
                  <a:latin typeface="Arial" pitchFamily="34" charset="0"/>
                  <a:ea typeface="ヒラギノ角ゴ Pro W3" pitchFamily="-84" charset="-128"/>
                  <a:cs typeface="+mn-cs"/>
                </a:endParaRPr>
              </a:p>
              <a:p>
                <a:pPr eaLnBrk="1" hangingPunct="1">
                  <a:lnSpc>
                    <a:spcPct val="90000"/>
                  </a:lnSpc>
                  <a:spcBef>
                    <a:spcPts val="600"/>
                  </a:spcBef>
                  <a:defRPr/>
                </a:pPr>
                <a:r>
                  <a:rPr lang="it-IT" sz="1600" b="1" dirty="0" smtClean="0">
                    <a:solidFill>
                      <a:srgbClr val="C00000"/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Crescentino </a:t>
                </a:r>
                <a:r>
                  <a:rPr lang="it-IT" sz="1600" b="1" dirty="0" err="1" smtClean="0">
                    <a:solidFill>
                      <a:srgbClr val="C00000"/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Plant</a:t>
                </a:r>
                <a:r>
                  <a:rPr lang="it-IT" sz="1600" b="1" dirty="0" smtClean="0">
                    <a:solidFill>
                      <a:srgbClr val="C00000"/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 </a:t>
                </a:r>
              </a:p>
              <a:p>
                <a:pPr eaLnBrk="1" hangingPunct="1">
                  <a:lnSpc>
                    <a:spcPct val="90000"/>
                  </a:lnSpc>
                  <a:spcBef>
                    <a:spcPts val="600"/>
                  </a:spcBef>
                  <a:defRPr/>
                </a:pPr>
                <a:r>
                  <a:rPr lang="it-IT" sz="1600" dirty="0" smtClean="0">
                    <a:solidFill>
                      <a:schemeClr val="bg2">
                        <a:lumMod val="50000"/>
                      </a:schemeClr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Start-up</a:t>
                </a:r>
              </a:p>
              <a:p>
                <a:pPr eaLnBrk="1" hangingPunct="1">
                  <a:lnSpc>
                    <a:spcPct val="90000"/>
                  </a:lnSpc>
                  <a:spcBef>
                    <a:spcPts val="600"/>
                  </a:spcBef>
                  <a:defRPr/>
                </a:pPr>
                <a:r>
                  <a:rPr lang="it-IT" sz="1600" dirty="0" err="1" smtClean="0">
                    <a:solidFill>
                      <a:schemeClr val="bg2">
                        <a:lumMod val="50000"/>
                      </a:schemeClr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Official</a:t>
                </a:r>
                <a:r>
                  <a:rPr lang="it-IT" sz="1600" dirty="0" smtClean="0">
                    <a:solidFill>
                      <a:schemeClr val="bg2">
                        <a:lumMod val="50000"/>
                      </a:schemeClr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 opening </a:t>
                </a:r>
                <a:r>
                  <a:rPr lang="it-IT" sz="1600" dirty="0" err="1" smtClean="0">
                    <a:solidFill>
                      <a:schemeClr val="bg2">
                        <a:lumMod val="50000"/>
                      </a:schemeClr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October</a:t>
                </a:r>
                <a:r>
                  <a:rPr lang="it-IT" sz="1600" dirty="0" smtClean="0">
                    <a:solidFill>
                      <a:schemeClr val="bg2">
                        <a:lumMod val="50000"/>
                      </a:schemeClr>
                    </a:solidFill>
                    <a:latin typeface="Calibri" pitchFamily="34" charset="0"/>
                    <a:ea typeface="MS PGothic" pitchFamily="34" charset="-128"/>
                    <a:cs typeface="ＭＳ Ｐゴシック"/>
                  </a:rPr>
                  <a:t> 9, 2013</a:t>
                </a:r>
              </a:p>
            </p:txBody>
          </p:sp>
          <p:sp>
            <p:nvSpPr>
              <p:cNvPr id="17441" name="Rectângulo 8"/>
              <p:cNvSpPr>
                <a:spLocks noChangeArrowheads="1"/>
              </p:cNvSpPr>
              <p:nvPr/>
            </p:nvSpPr>
            <p:spPr bwMode="auto">
              <a:xfrm>
                <a:off x="6981528" y="2588002"/>
                <a:ext cx="1088273" cy="399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pitchFamily="34" charset="-128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it-IT" altLang="it-IT" sz="2000" b="1">
                    <a:solidFill>
                      <a:srgbClr val="0C4F16"/>
                    </a:solidFill>
                    <a:latin typeface="Calibri" pitchFamily="34" charset="0"/>
                  </a:rPr>
                  <a:t>Q1-2013</a:t>
                </a:r>
              </a:p>
            </p:txBody>
          </p:sp>
        </p:grpSp>
        <p:cxnSp>
          <p:nvCxnSpPr>
            <p:cNvPr id="49" name="Conexão recta 43"/>
            <p:cNvCxnSpPr/>
            <p:nvPr/>
          </p:nvCxnSpPr>
          <p:spPr bwMode="auto">
            <a:xfrm>
              <a:off x="7308851" y="2831689"/>
              <a:ext cx="1449386" cy="0"/>
            </a:xfrm>
            <a:prstGeom prst="line">
              <a:avLst/>
            </a:prstGeom>
            <a:ln w="3175">
              <a:solidFill>
                <a:srgbClr val="AFC015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427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4076700"/>
            <a:ext cx="1284287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28" name="Rettangolo 2"/>
          <p:cNvSpPr>
            <a:spLocks noChangeArrowheads="1"/>
          </p:cNvSpPr>
          <p:nvPr/>
        </p:nvSpPr>
        <p:spPr bwMode="auto">
          <a:xfrm>
            <a:off x="7462043" y="5142706"/>
            <a:ext cx="898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altLang="it-IT" sz="2000" b="1" dirty="0">
                <a:solidFill>
                  <a:srgbClr val="C00000"/>
                </a:solidFill>
                <a:latin typeface="Arial" pitchFamily="34" charset="0"/>
              </a:rPr>
              <a:t>TRL 7</a:t>
            </a:r>
          </a:p>
          <a:p>
            <a:pPr eaLnBrk="1" hangingPunct="1"/>
            <a:r>
              <a:rPr lang="it-IT" altLang="it-IT" sz="2000" b="1" dirty="0">
                <a:solidFill>
                  <a:srgbClr val="C00000"/>
                </a:solidFill>
                <a:latin typeface="Arial" pitchFamily="34" charset="0"/>
              </a:rPr>
              <a:t>Demo</a:t>
            </a:r>
          </a:p>
        </p:txBody>
      </p:sp>
      <p:sp>
        <p:nvSpPr>
          <p:cNvPr id="17429" name="Rettangolo 4"/>
          <p:cNvSpPr>
            <a:spLocks noChangeArrowheads="1"/>
          </p:cNvSpPr>
          <p:nvPr/>
        </p:nvSpPr>
        <p:spPr bwMode="auto">
          <a:xfrm>
            <a:off x="3262313" y="1116013"/>
            <a:ext cx="1924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 altLang="it-IT" sz="2000" b="1" dirty="0">
                <a:solidFill>
                  <a:srgbClr val="C00000"/>
                </a:solidFill>
                <a:latin typeface="Arial" pitchFamily="34" charset="0"/>
              </a:rPr>
              <a:t>TRL5</a:t>
            </a:r>
          </a:p>
          <a:p>
            <a:pPr algn="ctr" eaLnBrk="1" hangingPunct="1"/>
            <a:r>
              <a:rPr lang="it-IT" altLang="it-IT" sz="2000" b="1" dirty="0" smtClean="0">
                <a:solidFill>
                  <a:srgbClr val="C00000"/>
                </a:solidFill>
                <a:latin typeface="Arial" pitchFamily="34" charset="0"/>
              </a:rPr>
              <a:t>Medium scale </a:t>
            </a:r>
            <a:r>
              <a:rPr lang="it-IT" altLang="it-IT" sz="2000" b="1" dirty="0" err="1">
                <a:solidFill>
                  <a:srgbClr val="C00000"/>
                </a:solidFill>
                <a:latin typeface="Arial" pitchFamily="34" charset="0"/>
              </a:rPr>
              <a:t>prototype</a:t>
            </a:r>
            <a:endParaRPr lang="it-IT" altLang="it-IT" sz="2000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17430" name="Rettangolo 5"/>
          <p:cNvSpPr>
            <a:spLocks noChangeArrowheads="1"/>
          </p:cNvSpPr>
          <p:nvPr/>
        </p:nvSpPr>
        <p:spPr bwMode="auto">
          <a:xfrm>
            <a:off x="3276600" y="2284413"/>
            <a:ext cx="1897063" cy="4425950"/>
          </a:xfrm>
          <a:prstGeom prst="rect">
            <a:avLst/>
          </a:prstGeom>
          <a:noFill/>
          <a:ln w="12700" algn="ctr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endParaRPr lang="it-IT" altLang="it-IT"/>
          </a:p>
        </p:txBody>
      </p:sp>
      <p:sp>
        <p:nvSpPr>
          <p:cNvPr id="17431" name="Rettangolo 49"/>
          <p:cNvSpPr>
            <a:spLocks noChangeArrowheads="1"/>
          </p:cNvSpPr>
          <p:nvPr/>
        </p:nvSpPr>
        <p:spPr bwMode="auto">
          <a:xfrm>
            <a:off x="7108825" y="1236663"/>
            <a:ext cx="1655763" cy="4694237"/>
          </a:xfrm>
          <a:prstGeom prst="rect">
            <a:avLst/>
          </a:prstGeom>
          <a:noFill/>
          <a:ln w="12700" algn="ctr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itchFamily="34" charset="-128"/>
                <a:ea typeface="ＭＳ Ｐゴシック" pitchFamily="34" charset="-128"/>
              </a:defRPr>
            </a:lvl9pPr>
          </a:lstStyle>
          <a:p>
            <a:endParaRPr lang="it-IT" altLang="it-IT"/>
          </a:p>
        </p:txBody>
      </p:sp>
      <p:cxnSp>
        <p:nvCxnSpPr>
          <p:cNvPr id="47" name="Conexão recta 29"/>
          <p:cNvCxnSpPr/>
          <p:nvPr/>
        </p:nvCxnSpPr>
        <p:spPr bwMode="auto">
          <a:xfrm>
            <a:off x="1822450" y="4941888"/>
            <a:ext cx="1165225" cy="0"/>
          </a:xfrm>
          <a:prstGeom prst="line">
            <a:avLst/>
          </a:prstGeom>
          <a:ln w="3175">
            <a:solidFill>
              <a:schemeClr val="bg2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xão recta 29"/>
          <p:cNvCxnSpPr/>
          <p:nvPr/>
        </p:nvCxnSpPr>
        <p:spPr bwMode="auto">
          <a:xfrm>
            <a:off x="3478213" y="4437063"/>
            <a:ext cx="1165225" cy="0"/>
          </a:xfrm>
          <a:prstGeom prst="line">
            <a:avLst/>
          </a:prstGeom>
          <a:ln w="3175">
            <a:solidFill>
              <a:schemeClr val="bg2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xão recta 29"/>
          <p:cNvCxnSpPr/>
          <p:nvPr/>
        </p:nvCxnSpPr>
        <p:spPr bwMode="auto">
          <a:xfrm>
            <a:off x="3478213" y="4941888"/>
            <a:ext cx="1165225" cy="0"/>
          </a:xfrm>
          <a:prstGeom prst="line">
            <a:avLst/>
          </a:prstGeom>
          <a:ln w="3175">
            <a:solidFill>
              <a:schemeClr val="bg2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37" name="Picture 4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38" y="5661025"/>
            <a:ext cx="1230312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Immagine 41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577" y="4653136"/>
            <a:ext cx="724671" cy="67264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" name="CasellaDiTesto 1"/>
          <p:cNvSpPr txBox="1"/>
          <p:nvPr/>
        </p:nvSpPr>
        <p:spPr>
          <a:xfrm>
            <a:off x="5206827" y="5641503"/>
            <a:ext cx="1885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FF0000"/>
                </a:solidFill>
              </a:rPr>
              <a:t>&gt;130 </a:t>
            </a:r>
            <a:r>
              <a:rPr lang="it-IT" sz="1400" dirty="0" err="1" smtClean="0">
                <a:solidFill>
                  <a:srgbClr val="FF0000"/>
                </a:solidFill>
              </a:rPr>
              <a:t>times</a:t>
            </a:r>
            <a:r>
              <a:rPr lang="it-IT" sz="1400" dirty="0" smtClean="0">
                <a:solidFill>
                  <a:srgbClr val="FF0000"/>
                </a:solidFill>
              </a:rPr>
              <a:t> scale up&gt;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0" name="Immagin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67156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4531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5B21A5-73D2-4BDB-95B0-2B0E1AF411BA}" type="slidenum">
              <a:rPr lang="en-US" smtClean="0">
                <a:solidFill>
                  <a:srgbClr val="808080">
                    <a:lumMod val="50000"/>
                  </a:srgbClr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808080">
                  <a:lumMod val="50000"/>
                </a:srgbClr>
              </a:solidFill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 smtClean="0"/>
              <a:t>Funding</a:t>
            </a:r>
            <a:r>
              <a:rPr lang="it-IT" dirty="0" smtClean="0"/>
              <a:t> </a:t>
            </a:r>
            <a:r>
              <a:rPr lang="it-IT" sz="2000" dirty="0" smtClean="0"/>
              <a:t>(R&amp;D/</a:t>
            </a:r>
            <a:r>
              <a:rPr lang="it-IT" sz="2000" dirty="0" err="1" smtClean="0"/>
              <a:t>piloting</a:t>
            </a:r>
            <a:r>
              <a:rPr lang="it-IT" sz="2000" dirty="0" smtClean="0"/>
              <a:t>/demo</a:t>
            </a:r>
            <a:r>
              <a:rPr lang="it-IT" sz="2000" dirty="0" smtClean="0"/>
              <a:t> Crescentino </a:t>
            </a:r>
            <a:r>
              <a:rPr lang="it-IT" sz="2000" dirty="0" err="1" smtClean="0"/>
              <a:t>Biorefinery</a:t>
            </a:r>
            <a:r>
              <a:rPr lang="it-IT" sz="2000" dirty="0" smtClean="0"/>
              <a:t>)</a:t>
            </a:r>
            <a:endParaRPr lang="en-US" sz="2000" dirty="0"/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795241808"/>
              </p:ext>
            </p:extLst>
          </p:nvPr>
        </p:nvGraphicFramePr>
        <p:xfrm>
          <a:off x="456994" y="1052736"/>
          <a:ext cx="332291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4" descr="http://t3.gstatic.com/images?q=tbn:ANd9GcRS3gzCOtkJDQiFMRcTy46rZNJ5nLrcAH22SwQe2GYti0PBXNb-4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107"/>
          <a:stretch/>
        </p:blipFill>
        <p:spPr bwMode="auto">
          <a:xfrm>
            <a:off x="8172400" y="5661248"/>
            <a:ext cx="936104" cy="919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Immagine 6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0794" y="2948968"/>
            <a:ext cx="969970" cy="74945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il_fi" descr="http://www.modernukraine.eu/wp-content/uploads/2013/01/European-Commission-Logo-square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t="30149" r="23326" b="16872"/>
          <a:stretch/>
        </p:blipFill>
        <p:spPr bwMode="auto">
          <a:xfrm>
            <a:off x="1689506" y="5589240"/>
            <a:ext cx="997381" cy="756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4" descr="http://difesadelpaesaggio.files.wordpress.com/2011/03/bandiera-italia_big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983626"/>
            <a:ext cx="1091131" cy="680139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egnaposto contenuto 2"/>
          <p:cNvSpPr txBox="1">
            <a:spLocks/>
          </p:cNvSpPr>
          <p:nvPr/>
        </p:nvSpPr>
        <p:spPr>
          <a:xfrm>
            <a:off x="4067944" y="980728"/>
            <a:ext cx="4752528" cy="53585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ＭＳ Ｐゴシック" pitchFamily="34" charset="-128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ＭＳ Ｐゴシック" pitchFamily="34" charset="-128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34" charset="-128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  <a:cs typeface="ＭＳ Ｐゴシック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4080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b="1" kern="0" dirty="0" smtClean="0"/>
              <a:t>Total private investment of </a:t>
            </a:r>
            <a:r>
              <a:rPr lang="en-US" sz="2000" b="1" kern="0" dirty="0" smtClean="0">
                <a:solidFill>
                  <a:srgbClr val="FF0000"/>
                </a:solidFill>
              </a:rPr>
              <a:t>&gt;300 </a:t>
            </a:r>
            <a:r>
              <a:rPr lang="en-US" sz="2000" b="1" kern="0" dirty="0" smtClean="0"/>
              <a:t>million euros (R&amp;D and demo)</a:t>
            </a:r>
            <a:endParaRPr lang="en-US" sz="2000" b="1" kern="0" dirty="0" smtClean="0"/>
          </a:p>
          <a:p>
            <a:pPr>
              <a:lnSpc>
                <a:spcPct val="150000"/>
              </a:lnSpc>
            </a:pPr>
            <a:r>
              <a:rPr lang="en-US" sz="2000" b="1" kern="0" dirty="0" smtClean="0"/>
              <a:t>Regional</a:t>
            </a:r>
            <a:r>
              <a:rPr lang="en-US" sz="2000" kern="0" dirty="0" smtClean="0"/>
              <a:t>  support– R&amp;D funding for the scale up of PROESA®  technology (more than 12 millions €)</a:t>
            </a:r>
          </a:p>
          <a:p>
            <a:pPr>
              <a:lnSpc>
                <a:spcPct val="150000"/>
              </a:lnSpc>
            </a:pPr>
            <a:r>
              <a:rPr lang="en-US" sz="2000" b="1" kern="0" dirty="0" smtClean="0"/>
              <a:t>Italian state support </a:t>
            </a:r>
            <a:r>
              <a:rPr lang="en-US" sz="2000" kern="0" dirty="0" smtClean="0"/>
              <a:t>-  12 millions € (Pretreatment section)</a:t>
            </a:r>
          </a:p>
          <a:p>
            <a:pPr>
              <a:lnSpc>
                <a:spcPct val="150000"/>
              </a:lnSpc>
            </a:pPr>
            <a:r>
              <a:rPr lang="en-US" sz="2000" b="1" kern="0" dirty="0" smtClean="0"/>
              <a:t>EU FP7  </a:t>
            </a:r>
            <a:r>
              <a:rPr lang="en-US" sz="2000" b="1" kern="0" dirty="0" err="1" smtClean="0"/>
              <a:t>Biolyfe</a:t>
            </a:r>
            <a:r>
              <a:rPr lang="en-US" sz="2000" b="1" kern="0" dirty="0" smtClean="0"/>
              <a:t> </a:t>
            </a:r>
            <a:r>
              <a:rPr lang="en-US" sz="2000" kern="0" dirty="0" smtClean="0"/>
              <a:t>– 6 millions (Hydrolysis and Fermentation section)</a:t>
            </a:r>
          </a:p>
          <a:p>
            <a:pPr>
              <a:lnSpc>
                <a:spcPct val="150000"/>
              </a:lnSpc>
            </a:pPr>
            <a:r>
              <a:rPr lang="en-US" sz="2000" b="1" kern="0" dirty="0" smtClean="0"/>
              <a:t>EU NER300 </a:t>
            </a:r>
            <a:r>
              <a:rPr lang="en-US" sz="2000" kern="0" dirty="0" smtClean="0"/>
              <a:t>– 28 millions (Renewable ethanol production)</a:t>
            </a:r>
          </a:p>
        </p:txBody>
      </p:sp>
      <p:pic>
        <p:nvPicPr>
          <p:cNvPr id="10" name="Immagin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67156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2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35936" y="1052736"/>
            <a:ext cx="6768752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4961632" y="908720"/>
            <a:ext cx="1585064" cy="5832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919163"/>
            <a:ext cx="688657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512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170781" y="913169"/>
            <a:ext cx="6799263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endParaRPr lang="it-IT" sz="26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5000"/>
              </a:lnSpc>
              <a:defRPr/>
            </a:pPr>
            <a:r>
              <a:rPr lang="it-IT" sz="2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Biochemtex - </a:t>
            </a: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Public </a:t>
            </a:r>
            <a:r>
              <a:rPr lang="it-IT" sz="2000" kern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Funding</a:t>
            </a: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85000"/>
              </a:lnSpc>
              <a:defRPr/>
            </a:pPr>
            <a:endParaRPr lang="it-IT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5000"/>
              </a:lnSpc>
              <a:defRPr/>
            </a:pP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Ottima esperienza, notevole s</a:t>
            </a: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uccesso dovuto </a:t>
            </a:r>
            <a:r>
              <a:rPr lang="it-IT" sz="2000" kern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 </a:t>
            </a:r>
          </a:p>
          <a:p>
            <a:pPr>
              <a:lnSpc>
                <a:spcPct val="85000"/>
              </a:lnSpc>
              <a:defRPr/>
            </a:pPr>
            <a:endParaRPr lang="it-IT" sz="2000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lnSpc>
                <a:spcPct val="85000"/>
              </a:lnSpc>
              <a:buFont typeface="+mj-lt"/>
              <a:buAutoNum type="arabicPeriod"/>
              <a:defRPr/>
            </a:pP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Temi di avanguardia e di dimensione importante</a:t>
            </a:r>
          </a:p>
          <a:p>
            <a:pPr marL="457200" indent="-457200">
              <a:lnSpc>
                <a:spcPct val="85000"/>
              </a:lnSpc>
              <a:buFont typeface="+mj-lt"/>
              <a:buAutoNum type="arabicPeriod"/>
              <a:defRPr/>
            </a:pP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Investimento in un gruppo specializzato &gt; validità </a:t>
            </a:r>
            <a:r>
              <a:rPr lang="it-IT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della scrittura, </a:t>
            </a:r>
          </a:p>
          <a:p>
            <a:pPr marL="457200" indent="-457200">
              <a:lnSpc>
                <a:spcPct val="85000"/>
              </a:lnSpc>
              <a:buFont typeface="+mj-lt"/>
              <a:buAutoNum type="arabicPeriod"/>
              <a:defRPr/>
            </a:pPr>
            <a:r>
              <a:rPr lang="it-IT" sz="2000" kern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Partnerships</a:t>
            </a:r>
            <a:endParaRPr lang="it-IT" sz="2000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lnSpc>
                <a:spcPct val="85000"/>
              </a:lnSpc>
              <a:buFont typeface="+mj-lt"/>
              <a:buAutoNum type="arabicPeriod"/>
              <a:defRPr/>
            </a:pP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Notorietà a </a:t>
            </a:r>
            <a:r>
              <a:rPr lang="it-IT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</a:t>
            </a: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ruxelles</a:t>
            </a:r>
          </a:p>
          <a:p>
            <a:pPr>
              <a:lnSpc>
                <a:spcPct val="85000"/>
              </a:lnSpc>
              <a:defRPr/>
            </a:pPr>
            <a:r>
              <a:rPr lang="it-IT" sz="20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it-IT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6" name="Immagin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67156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213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170781" y="913169"/>
            <a:ext cx="6799263" cy="6477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endParaRPr lang="it-IT" sz="26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5000"/>
              </a:lnSpc>
              <a:defRPr/>
            </a:pPr>
            <a:r>
              <a:rPr lang="it-IT" sz="2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Biochemtex - </a:t>
            </a:r>
            <a:r>
              <a:rPr lang="it-IT" sz="2000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Institutional</a:t>
            </a:r>
            <a:r>
              <a:rPr lang="it-IT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Relations &amp; Public </a:t>
            </a:r>
            <a:r>
              <a:rPr lang="it-IT" sz="2000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Funding</a:t>
            </a:r>
            <a:r>
              <a:rPr lang="it-IT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079" name="Rectangle 8"/>
          <p:cNvSpPr>
            <a:spLocks noChangeArrowheads="1"/>
          </p:cNvSpPr>
          <p:nvPr/>
        </p:nvSpPr>
        <p:spPr bwMode="auto">
          <a:xfrm>
            <a:off x="2389188" y="3952875"/>
            <a:ext cx="1358900" cy="8286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0" anchor="ctr"/>
          <a:lstStyle/>
          <a:p>
            <a:pPr algn="ctr">
              <a:spcAft>
                <a:spcPct val="20000"/>
              </a:spcAft>
            </a:pPr>
            <a:endParaRPr lang="en-US" altLang="it-IT" sz="1200" b="1" dirty="0"/>
          </a:p>
          <a:p>
            <a:pPr algn="ctr">
              <a:spcAft>
                <a:spcPct val="20000"/>
              </a:spcAft>
            </a:pPr>
            <a:r>
              <a:rPr lang="en-US" altLang="it-IT" sz="1200" b="1" dirty="0" smtClean="0"/>
              <a:t>Head of  Public </a:t>
            </a:r>
            <a:r>
              <a:rPr lang="en-US" altLang="it-IT" sz="1200" b="1" dirty="0"/>
              <a:t>Affairs</a:t>
            </a:r>
          </a:p>
          <a:p>
            <a:pPr algn="ctr">
              <a:spcAft>
                <a:spcPct val="20000"/>
              </a:spcAft>
            </a:pPr>
            <a:r>
              <a:rPr lang="en-US" altLang="it-IT" sz="2400" dirty="0" smtClean="0"/>
              <a:t>1</a:t>
            </a:r>
            <a:endParaRPr lang="en-US" altLang="it-IT" sz="2400" dirty="0"/>
          </a:p>
          <a:p>
            <a:pPr algn="ctr"/>
            <a:endParaRPr lang="en-US" altLang="it-IT" dirty="0"/>
          </a:p>
        </p:txBody>
      </p:sp>
      <p:sp>
        <p:nvSpPr>
          <p:cNvPr id="3080" name="Rectangle 74"/>
          <p:cNvSpPr>
            <a:spLocks noChangeArrowheads="1"/>
          </p:cNvSpPr>
          <p:nvPr/>
        </p:nvSpPr>
        <p:spPr bwMode="auto">
          <a:xfrm>
            <a:off x="3846513" y="2420938"/>
            <a:ext cx="1447800" cy="874712"/>
          </a:xfrm>
          <a:prstGeom prst="rect">
            <a:avLst/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0" anchor="ctr"/>
          <a:lstStyle/>
          <a:p>
            <a:pPr algn="ctr"/>
            <a:r>
              <a:rPr lang="en-US" altLang="it-IT" sz="1200" b="1"/>
              <a:t>Relationship with Institution &amp; Public Funding</a:t>
            </a:r>
          </a:p>
          <a:p>
            <a:pPr algn="ctr"/>
            <a:r>
              <a:rPr lang="it-IT" altLang="it-IT" sz="1200"/>
              <a:t>Piero Cavigliasso </a:t>
            </a:r>
            <a:endParaRPr lang="pt-PT" altLang="it-IT" sz="1200"/>
          </a:p>
        </p:txBody>
      </p:sp>
      <p:sp>
        <p:nvSpPr>
          <p:cNvPr id="3081" name="Line 25"/>
          <p:cNvSpPr>
            <a:spLocks noChangeShapeType="1"/>
          </p:cNvSpPr>
          <p:nvPr/>
        </p:nvSpPr>
        <p:spPr bwMode="auto">
          <a:xfrm>
            <a:off x="3067050" y="3713163"/>
            <a:ext cx="2384425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2" name="Line 27"/>
          <p:cNvSpPr>
            <a:spLocks noChangeShapeType="1"/>
          </p:cNvSpPr>
          <p:nvPr/>
        </p:nvSpPr>
        <p:spPr bwMode="auto">
          <a:xfrm>
            <a:off x="3068638" y="37163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3" name="Line 27"/>
          <p:cNvSpPr>
            <a:spLocks noChangeShapeType="1"/>
          </p:cNvSpPr>
          <p:nvPr/>
        </p:nvSpPr>
        <p:spPr bwMode="auto">
          <a:xfrm flipH="1">
            <a:off x="4570413" y="3295650"/>
            <a:ext cx="0" cy="417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Rectangle 66"/>
          <p:cNvSpPr>
            <a:spLocks noChangeArrowheads="1"/>
          </p:cNvSpPr>
          <p:nvPr/>
        </p:nvSpPr>
        <p:spPr bwMode="auto">
          <a:xfrm>
            <a:off x="7105650" y="3851275"/>
            <a:ext cx="1365250" cy="1108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 altLang="it-IT" sz="1200" b="1" dirty="0">
                <a:solidFill>
                  <a:srgbClr val="000000"/>
                </a:solidFill>
              </a:rPr>
              <a:t>R&amp;D Budget</a:t>
            </a:r>
          </a:p>
          <a:p>
            <a:pPr algn="ctr"/>
            <a:r>
              <a:rPr lang="en-US" altLang="it-IT" sz="1200" b="1" dirty="0">
                <a:solidFill>
                  <a:srgbClr val="000000"/>
                </a:solidFill>
              </a:rPr>
              <a:t>&amp; Reporting</a:t>
            </a:r>
          </a:p>
          <a:p>
            <a:pPr algn="ctr"/>
            <a:r>
              <a:rPr lang="en-US" altLang="it-IT" sz="2400" dirty="0" smtClean="0">
                <a:solidFill>
                  <a:srgbClr val="000000"/>
                </a:solidFill>
              </a:rPr>
              <a:t>1</a:t>
            </a:r>
            <a:endParaRPr lang="en-US" altLang="it-IT" sz="2400" dirty="0">
              <a:solidFill>
                <a:srgbClr val="000000"/>
              </a:solidFill>
            </a:endParaRPr>
          </a:p>
          <a:p>
            <a:pPr algn="ctr"/>
            <a:endParaRPr lang="en-US" altLang="it-IT" sz="1200" dirty="0">
              <a:solidFill>
                <a:srgbClr val="000000"/>
              </a:solidFill>
            </a:endParaRPr>
          </a:p>
        </p:txBody>
      </p:sp>
      <p:sp>
        <p:nvSpPr>
          <p:cNvPr id="3089" name="Line 16"/>
          <p:cNvSpPr>
            <a:spLocks noChangeShapeType="1"/>
          </p:cNvSpPr>
          <p:nvPr/>
        </p:nvSpPr>
        <p:spPr bwMode="auto">
          <a:xfrm flipV="1">
            <a:off x="5334000" y="2859088"/>
            <a:ext cx="2454275" cy="0"/>
          </a:xfrm>
          <a:prstGeom prst="lin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Line 16"/>
          <p:cNvSpPr>
            <a:spLocks noChangeShapeType="1"/>
          </p:cNvSpPr>
          <p:nvPr/>
        </p:nvSpPr>
        <p:spPr bwMode="auto">
          <a:xfrm>
            <a:off x="7788275" y="2890838"/>
            <a:ext cx="0" cy="960437"/>
          </a:xfrm>
          <a:prstGeom prst="lin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1" name="Rectangle 8"/>
          <p:cNvSpPr>
            <a:spLocks noChangeArrowheads="1"/>
          </p:cNvSpPr>
          <p:nvPr/>
        </p:nvSpPr>
        <p:spPr bwMode="auto">
          <a:xfrm>
            <a:off x="4835525" y="3963988"/>
            <a:ext cx="1287463" cy="830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0" anchor="ctr"/>
          <a:lstStyle/>
          <a:p>
            <a:pPr algn="ctr">
              <a:spcAft>
                <a:spcPct val="20000"/>
              </a:spcAft>
            </a:pPr>
            <a:r>
              <a:rPr lang="en-US" altLang="it-IT" sz="1200" b="1" dirty="0"/>
              <a:t>Head of Public Funding</a:t>
            </a:r>
          </a:p>
          <a:p>
            <a:pPr algn="ctr">
              <a:spcAft>
                <a:spcPct val="20000"/>
              </a:spcAft>
            </a:pPr>
            <a:r>
              <a:rPr lang="en-US" altLang="it-IT" sz="2400" dirty="0" smtClean="0"/>
              <a:t>1</a:t>
            </a:r>
            <a:endParaRPr lang="en-US" altLang="it-IT" sz="2400" dirty="0"/>
          </a:p>
        </p:txBody>
      </p:sp>
      <p:sp>
        <p:nvSpPr>
          <p:cNvPr id="3092" name="Line 27"/>
          <p:cNvSpPr>
            <a:spLocks noChangeShapeType="1"/>
          </p:cNvSpPr>
          <p:nvPr/>
        </p:nvSpPr>
        <p:spPr bwMode="auto">
          <a:xfrm>
            <a:off x="5451475" y="3719513"/>
            <a:ext cx="0" cy="244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3" name="Rectangle 8"/>
          <p:cNvSpPr>
            <a:spLocks noChangeArrowheads="1"/>
          </p:cNvSpPr>
          <p:nvPr/>
        </p:nvSpPr>
        <p:spPr bwMode="auto">
          <a:xfrm>
            <a:off x="4724400" y="5110163"/>
            <a:ext cx="1511300" cy="14779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0" anchor="ctr"/>
          <a:lstStyle/>
          <a:p>
            <a:pPr algn="ctr">
              <a:spcAft>
                <a:spcPct val="20000"/>
              </a:spcAft>
            </a:pPr>
            <a:r>
              <a:rPr lang="it-IT" altLang="it-IT" sz="2400" dirty="0" smtClean="0"/>
              <a:t>5</a:t>
            </a:r>
            <a:endParaRPr lang="en-US" altLang="it-IT" sz="2400" dirty="0"/>
          </a:p>
          <a:p>
            <a:pPr algn="ctr">
              <a:spcAft>
                <a:spcPct val="20000"/>
              </a:spcAft>
            </a:pPr>
            <a:endParaRPr lang="en-US" altLang="it-IT" sz="1200" dirty="0"/>
          </a:p>
        </p:txBody>
      </p:sp>
      <p:sp>
        <p:nvSpPr>
          <p:cNvPr id="3094" name="Line 27"/>
          <p:cNvSpPr>
            <a:spLocks noChangeShapeType="1"/>
          </p:cNvSpPr>
          <p:nvPr/>
        </p:nvSpPr>
        <p:spPr bwMode="auto">
          <a:xfrm>
            <a:off x="5478463" y="4797425"/>
            <a:ext cx="15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5" name="Rectangle 8"/>
          <p:cNvSpPr>
            <a:spLocks noChangeArrowheads="1"/>
          </p:cNvSpPr>
          <p:nvPr/>
        </p:nvSpPr>
        <p:spPr bwMode="auto">
          <a:xfrm>
            <a:off x="7159625" y="5249863"/>
            <a:ext cx="1298575" cy="830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tIns="36000" rIns="36000" bIns="0" anchor="ctr"/>
          <a:lstStyle/>
          <a:p>
            <a:pPr algn="ctr">
              <a:spcAft>
                <a:spcPct val="20000"/>
              </a:spcAft>
            </a:pPr>
            <a:r>
              <a:rPr lang="en-US" altLang="it-IT" sz="2400" dirty="0" smtClean="0"/>
              <a:t>2</a:t>
            </a:r>
            <a:endParaRPr lang="en-US" altLang="it-IT" sz="2400" dirty="0"/>
          </a:p>
        </p:txBody>
      </p:sp>
      <p:sp>
        <p:nvSpPr>
          <p:cNvPr id="3096" name="Line 27"/>
          <p:cNvSpPr>
            <a:spLocks noChangeShapeType="1"/>
          </p:cNvSpPr>
          <p:nvPr/>
        </p:nvSpPr>
        <p:spPr bwMode="auto">
          <a:xfrm>
            <a:off x="7788275" y="4959350"/>
            <a:ext cx="0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CasellaDiTesto 1"/>
          <p:cNvSpPr txBox="1"/>
          <p:nvPr/>
        </p:nvSpPr>
        <p:spPr>
          <a:xfrm>
            <a:off x="1259632" y="6021288"/>
            <a:ext cx="128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11 persone </a:t>
            </a:r>
            <a:endParaRPr lang="en-US" dirty="0"/>
          </a:p>
        </p:txBody>
      </p:sp>
      <p:pic>
        <p:nvPicPr>
          <p:cNvPr id="26" name="Immagin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67156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005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H2020</a:t>
            </a:r>
            <a:endParaRPr lang="it-IT" dirty="0" smtClean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8763000" y="6500813"/>
            <a:ext cx="381000" cy="457200"/>
          </a:xfrm>
        </p:spPr>
        <p:txBody>
          <a:bodyPr/>
          <a:lstStyle/>
          <a:p>
            <a:pPr>
              <a:defRPr/>
            </a:pPr>
            <a:fld id="{8953CCE7-D8FF-4FA2-9C07-A2A7029F26D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4" name="Immagin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67156"/>
            <a:ext cx="1909761" cy="9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mgportal/ASP/MGPViewImg.asp?ID=31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438" y="-87986"/>
            <a:ext cx="2735858" cy="106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185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567</Words>
  <Application>Microsoft Office PowerPoint</Application>
  <PresentationFormat>Presentazione su schermo (4:3)</PresentationFormat>
  <Paragraphs>135</Paragraphs>
  <Slides>32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Consorzio Proplast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picavigl</dc:creator>
  <cp:lastModifiedBy>Cavigliasso Piero - RI</cp:lastModifiedBy>
  <cp:revision>15</cp:revision>
  <cp:lastPrinted>2015-05-22T07:25:23Z</cp:lastPrinted>
  <dcterms:created xsi:type="dcterms:W3CDTF">2015-05-21T20:08:42Z</dcterms:created>
  <dcterms:modified xsi:type="dcterms:W3CDTF">2015-05-22T07:36:20Z</dcterms:modified>
</cp:coreProperties>
</file>