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30"/>
  </p:notesMasterIdLst>
  <p:handoutMasterIdLst>
    <p:handoutMasterId r:id="rId31"/>
  </p:handoutMasterIdLst>
  <p:sldIdLst>
    <p:sldId id="258" r:id="rId3"/>
    <p:sldId id="367" r:id="rId4"/>
    <p:sldId id="331" r:id="rId5"/>
    <p:sldId id="319" r:id="rId6"/>
    <p:sldId id="333" r:id="rId7"/>
    <p:sldId id="336" r:id="rId8"/>
    <p:sldId id="334" r:id="rId9"/>
    <p:sldId id="370" r:id="rId10"/>
    <p:sldId id="375" r:id="rId11"/>
    <p:sldId id="380" r:id="rId12"/>
    <p:sldId id="382" r:id="rId13"/>
    <p:sldId id="321" r:id="rId14"/>
    <p:sldId id="337" r:id="rId15"/>
    <p:sldId id="322" r:id="rId16"/>
    <p:sldId id="372" r:id="rId17"/>
    <p:sldId id="326" r:id="rId18"/>
    <p:sldId id="325" r:id="rId19"/>
    <p:sldId id="390" r:id="rId20"/>
    <p:sldId id="327" r:id="rId21"/>
    <p:sldId id="338" r:id="rId22"/>
    <p:sldId id="377" r:id="rId23"/>
    <p:sldId id="388" r:id="rId24"/>
    <p:sldId id="344" r:id="rId25"/>
    <p:sldId id="383" r:id="rId26"/>
    <p:sldId id="345" r:id="rId27"/>
    <p:sldId id="381" r:id="rId28"/>
    <p:sldId id="378" r:id="rId29"/>
  </p:sldIdLst>
  <p:sldSz cx="9144000" cy="6858000" type="screen4x3"/>
  <p:notesSz cx="6797675" cy="98726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6699"/>
    <a:srgbClr val="F9AF5D"/>
    <a:srgbClr val="FCD7AE"/>
    <a:srgbClr val="2B5F40"/>
    <a:srgbClr val="074093"/>
    <a:srgbClr val="CC3300"/>
    <a:srgbClr val="FF8000"/>
    <a:srgbClr val="00FF00"/>
    <a:srgbClr val="FF6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2" autoAdjust="0"/>
    <p:restoredTop sz="96340" autoAdjust="0"/>
  </p:normalViewPr>
  <p:slideViewPr>
    <p:cSldViewPr>
      <p:cViewPr varScale="1">
        <p:scale>
          <a:sx n="75" d="100"/>
          <a:sy n="75" d="100"/>
        </p:scale>
        <p:origin x="129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61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20" baseline="0">
                <a:solidFill>
                  <a:srgbClr val="800000"/>
                </a:solidFill>
                <a:latin typeface="+mn-lt"/>
                <a:ea typeface="+mn-ea"/>
                <a:cs typeface="+mn-cs"/>
              </a:defRPr>
            </a:pPr>
            <a:r>
              <a:rPr lang="it-IT" sz="1400" b="1" baseline="0" dirty="0">
                <a:solidFill>
                  <a:srgbClr val="800000"/>
                </a:solidFill>
              </a:rPr>
              <a:t>Indicatori di </a:t>
            </a:r>
            <a:r>
              <a:rPr lang="it-IT" sz="1400" b="1" baseline="0" dirty="0" smtClean="0">
                <a:solidFill>
                  <a:srgbClr val="800000"/>
                </a:solidFill>
              </a:rPr>
              <a:t>clima</a:t>
            </a:r>
          </a:p>
          <a:p>
            <a:pPr>
              <a:defRPr sz="1600" b="1">
                <a:solidFill>
                  <a:srgbClr val="800000"/>
                </a:solidFill>
              </a:defRPr>
            </a:pPr>
            <a:r>
              <a:rPr lang="it-IT" sz="1200" b="1" baseline="0" dirty="0" smtClean="0">
                <a:solidFill>
                  <a:srgbClr val="800000"/>
                </a:solidFill>
              </a:rPr>
              <a:t>(ricerca </a:t>
            </a:r>
            <a:r>
              <a:rPr lang="it-IT" sz="1200" b="1" baseline="0" dirty="0" err="1" smtClean="0">
                <a:solidFill>
                  <a:srgbClr val="800000"/>
                </a:solidFill>
              </a:rPr>
              <a:t>internaz</a:t>
            </a:r>
            <a:r>
              <a:rPr lang="it-IT" sz="1200" b="1" baseline="0" dirty="0" smtClean="0">
                <a:solidFill>
                  <a:srgbClr val="800000"/>
                </a:solidFill>
              </a:rPr>
              <a:t>. su 27 </a:t>
            </a:r>
            <a:r>
              <a:rPr lang="it-IT" sz="1200" b="1" baseline="0" dirty="0" err="1" smtClean="0">
                <a:solidFill>
                  <a:srgbClr val="800000"/>
                </a:solidFill>
              </a:rPr>
              <a:t>Org</a:t>
            </a:r>
            <a:r>
              <a:rPr lang="it-IT" sz="1200" b="1" baseline="0" dirty="0" smtClean="0">
                <a:solidFill>
                  <a:srgbClr val="800000"/>
                </a:solidFill>
              </a:rPr>
              <a:t>.) </a:t>
            </a:r>
            <a:endParaRPr lang="it-IT" sz="1200" b="1" baseline="0" dirty="0">
              <a:solidFill>
                <a:srgbClr val="800000"/>
              </a:solidFill>
            </a:endParaRPr>
          </a:p>
        </c:rich>
      </c:tx>
      <c:layout>
        <c:manualLayout>
          <c:xMode val="edge"/>
          <c:yMode val="edge"/>
          <c:x val="0.68244817791164492"/>
          <c:y val="0.106649675871261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20" baseline="0">
              <a:solidFill>
                <a:srgbClr val="8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5371699291476574"/>
          <c:y val="0.21488106834432288"/>
          <c:w val="0.43140569506613957"/>
          <c:h val="0.67790806152462069"/>
        </c:manualLayout>
      </c:layout>
      <c:radarChart>
        <c:radarStyle val="marker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Innovativo</c:v>
                </c:pt>
              </c:strCache>
            </c:strRef>
          </c:tx>
          <c:spPr>
            <a:ln w="22225" cap="rnd">
              <a:solidFill>
                <a:srgbClr val="00B050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strRef>
              <c:f>Foglio1!$A$2:$A$10</c:f>
              <c:strCache>
                <c:ptCount val="9"/>
                <c:pt idx="0">
                  <c:v>Libertà</c:v>
                </c:pt>
                <c:pt idx="1">
                  <c:v>Supporto alle idee</c:v>
                </c:pt>
                <c:pt idx="2">
                  <c:v>Fiducia</c:v>
                </c:pt>
                <c:pt idx="3">
                  <c:v>Dinamismo</c:v>
                </c:pt>
                <c:pt idx="4">
                  <c:v>Giocosità</c:v>
                </c:pt>
                <c:pt idx="5">
                  <c:v>Dibattito</c:v>
                </c:pt>
                <c:pt idx="6">
                  <c:v>Conflitti</c:v>
                </c:pt>
                <c:pt idx="7">
                  <c:v>Rischio</c:v>
                </c:pt>
                <c:pt idx="8">
                  <c:v>Sfida</c:v>
                </c:pt>
              </c:strCache>
            </c:strRef>
          </c:cat>
          <c:val>
            <c:numRef>
              <c:f>Foglio1!$B$2:$B$10</c:f>
              <c:numCache>
                <c:formatCode>General</c:formatCode>
                <c:ptCount val="9"/>
                <c:pt idx="0">
                  <c:v>2.2000000000000002</c:v>
                </c:pt>
                <c:pt idx="1">
                  <c:v>2.1</c:v>
                </c:pt>
                <c:pt idx="2">
                  <c:v>1.7</c:v>
                </c:pt>
                <c:pt idx="3">
                  <c:v>2.2999999999999998</c:v>
                </c:pt>
                <c:pt idx="4">
                  <c:v>2.2000000000000002</c:v>
                </c:pt>
                <c:pt idx="5">
                  <c:v>1.5</c:v>
                </c:pt>
                <c:pt idx="6">
                  <c:v>0.7</c:v>
                </c:pt>
                <c:pt idx="7">
                  <c:v>2.4</c:v>
                </c:pt>
                <c:pt idx="8">
                  <c:v>2.4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Stagnante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strRef>
              <c:f>Foglio1!$A$2:$A$10</c:f>
              <c:strCache>
                <c:ptCount val="9"/>
                <c:pt idx="0">
                  <c:v>Libertà</c:v>
                </c:pt>
                <c:pt idx="1">
                  <c:v>Supporto alle idee</c:v>
                </c:pt>
                <c:pt idx="2">
                  <c:v>Fiducia</c:v>
                </c:pt>
                <c:pt idx="3">
                  <c:v>Dinamismo</c:v>
                </c:pt>
                <c:pt idx="4">
                  <c:v>Giocosità</c:v>
                </c:pt>
                <c:pt idx="5">
                  <c:v>Dibattito</c:v>
                </c:pt>
                <c:pt idx="6">
                  <c:v>Conflitti</c:v>
                </c:pt>
                <c:pt idx="7">
                  <c:v>Rischio</c:v>
                </c:pt>
                <c:pt idx="8">
                  <c:v>Sfida</c:v>
                </c:pt>
              </c:strCache>
            </c:strRef>
          </c:cat>
          <c:val>
            <c:numRef>
              <c:f>Foglio1!$C$2:$C$10</c:f>
              <c:numCache>
                <c:formatCode>General</c:formatCode>
                <c:ptCount val="9"/>
                <c:pt idx="0">
                  <c:v>1.5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1.3</c:v>
                </c:pt>
                <c:pt idx="5">
                  <c:v>0.9</c:v>
                </c:pt>
                <c:pt idx="6">
                  <c:v>0.9</c:v>
                </c:pt>
                <c:pt idx="7">
                  <c:v>1</c:v>
                </c:pt>
                <c:pt idx="8">
                  <c:v>1.6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Media</c:v>
                </c:pt>
              </c:strCache>
            </c:strRef>
          </c:tx>
          <c:spPr>
            <a:ln w="28575" cap="rnd">
              <a:solidFill>
                <a:srgbClr val="FF8000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none"/>
          </c:marker>
          <c:cat>
            <c:strRef>
              <c:f>Foglio1!$A$2:$A$10</c:f>
              <c:strCache>
                <c:ptCount val="9"/>
                <c:pt idx="0">
                  <c:v>Libertà</c:v>
                </c:pt>
                <c:pt idx="1">
                  <c:v>Supporto alle idee</c:v>
                </c:pt>
                <c:pt idx="2">
                  <c:v>Fiducia</c:v>
                </c:pt>
                <c:pt idx="3">
                  <c:v>Dinamismo</c:v>
                </c:pt>
                <c:pt idx="4">
                  <c:v>Giocosità</c:v>
                </c:pt>
                <c:pt idx="5">
                  <c:v>Dibattito</c:v>
                </c:pt>
                <c:pt idx="6">
                  <c:v>Conflitti</c:v>
                </c:pt>
                <c:pt idx="7">
                  <c:v>Rischio</c:v>
                </c:pt>
                <c:pt idx="8">
                  <c:v>Sfida</c:v>
                </c:pt>
              </c:strCache>
            </c:strRef>
          </c:cat>
          <c:val>
            <c:numRef>
              <c:f>Foglio1!$D$2:$D$10</c:f>
              <c:numCache>
                <c:formatCode>General</c:formatCode>
                <c:ptCount val="9"/>
                <c:pt idx="0">
                  <c:v>1.8</c:v>
                </c:pt>
                <c:pt idx="1">
                  <c:v>1.7</c:v>
                </c:pt>
                <c:pt idx="2">
                  <c:v>1.6</c:v>
                </c:pt>
                <c:pt idx="3">
                  <c:v>1.8</c:v>
                </c:pt>
                <c:pt idx="4">
                  <c:v>1.7</c:v>
                </c:pt>
                <c:pt idx="5">
                  <c:v>1.3</c:v>
                </c:pt>
                <c:pt idx="6">
                  <c:v>0.8</c:v>
                </c:pt>
                <c:pt idx="7">
                  <c:v>1.5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809440"/>
        <c:axId val="406809832"/>
      </c:radarChart>
      <c:catAx>
        <c:axId val="40680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6809832"/>
        <c:crosses val="autoZero"/>
        <c:auto val="1"/>
        <c:lblAlgn val="ctr"/>
        <c:lblOffset val="100"/>
        <c:noMultiLvlLbl val="0"/>
      </c:catAx>
      <c:valAx>
        <c:axId val="406809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680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57104286080696"/>
          <c:y val="0.93155840648294896"/>
          <c:w val="0.52155953501869057"/>
          <c:h val="6.844159351705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8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E7045A-DEDB-472E-972C-6E40AA39CC7F}" type="doc">
      <dgm:prSet loTypeId="urn:microsoft.com/office/officeart/2005/8/layout/hChevron3" loCatId="process" qsTypeId="urn:microsoft.com/office/officeart/2005/8/quickstyle/simple5" qsCatId="simple" csTypeId="urn:microsoft.com/office/officeart/2005/8/colors/accent2_5" csCatId="accent2" phldr="1"/>
      <dgm:spPr/>
    </dgm:pt>
    <dgm:pt modelId="{2334873C-92D6-42C2-AB41-8BF0C9727013}">
      <dgm:prSet phldrT="[Testo]" custT="1"/>
      <dgm:spPr>
        <a:solidFill>
          <a:srgbClr val="FF6433"/>
        </a:solidFill>
      </dgm:spPr>
      <dgm:t>
        <a:bodyPr/>
        <a:lstStyle/>
        <a:p>
          <a:pPr algn="ctr"/>
          <a:r>
            <a:rPr lang="it-IT" sz="1200" b="1" dirty="0" smtClean="0"/>
            <a:t>Risposta ai cambiamenti</a:t>
          </a:r>
          <a:endParaRPr lang="it-IT" sz="1200" b="1" dirty="0"/>
        </a:p>
      </dgm:t>
    </dgm:pt>
    <dgm:pt modelId="{1692A3B3-8483-495C-B92F-66B4E9468959}" type="parTrans" cxnId="{3E83868C-CC1A-4493-8733-69BB8EFF27A0}">
      <dgm:prSet/>
      <dgm:spPr/>
      <dgm:t>
        <a:bodyPr/>
        <a:lstStyle/>
        <a:p>
          <a:endParaRPr lang="it-IT" sz="1200"/>
        </a:p>
      </dgm:t>
    </dgm:pt>
    <dgm:pt modelId="{60EFA834-610B-4157-B342-68A75B430B83}" type="sibTrans" cxnId="{3E83868C-CC1A-4493-8733-69BB8EFF27A0}">
      <dgm:prSet/>
      <dgm:spPr/>
      <dgm:t>
        <a:bodyPr/>
        <a:lstStyle/>
        <a:p>
          <a:endParaRPr lang="it-IT" sz="1200"/>
        </a:p>
      </dgm:t>
    </dgm:pt>
    <dgm:pt modelId="{5F3AE4B5-657F-4737-A5C2-422DAC37D4E6}">
      <dgm:prSet phldrT="[Testo]" custT="1"/>
      <dgm:spPr>
        <a:solidFill>
          <a:srgbClr val="FF6433"/>
        </a:solidFill>
      </dgm:spPr>
      <dgm:t>
        <a:bodyPr/>
        <a:lstStyle/>
        <a:p>
          <a:r>
            <a:rPr lang="it-IT" sz="1050" b="1" dirty="0" smtClean="0"/>
            <a:t>Competenze distintive</a:t>
          </a:r>
          <a:endParaRPr lang="it-IT" sz="1050" b="1" dirty="0"/>
        </a:p>
      </dgm:t>
    </dgm:pt>
    <dgm:pt modelId="{46068347-44CB-4858-86CA-B6E8A1075BB4}" type="parTrans" cxnId="{B2D6AD56-E8AE-4002-8172-4A7A25CDCF0E}">
      <dgm:prSet/>
      <dgm:spPr/>
      <dgm:t>
        <a:bodyPr/>
        <a:lstStyle/>
        <a:p>
          <a:endParaRPr lang="it-IT" sz="1200"/>
        </a:p>
      </dgm:t>
    </dgm:pt>
    <dgm:pt modelId="{9F6CDA1B-54E1-4F05-A60C-E0EECCBF314B}" type="sibTrans" cxnId="{B2D6AD56-E8AE-4002-8172-4A7A25CDCF0E}">
      <dgm:prSet/>
      <dgm:spPr/>
      <dgm:t>
        <a:bodyPr/>
        <a:lstStyle/>
        <a:p>
          <a:endParaRPr lang="it-IT" sz="1200"/>
        </a:p>
      </dgm:t>
    </dgm:pt>
    <dgm:pt modelId="{BC0105FB-8F9B-4025-A6AC-3577E9CB526A}">
      <dgm:prSet phldrT="[Testo]" custT="1"/>
      <dgm:spPr>
        <a:solidFill>
          <a:srgbClr val="FF6433"/>
        </a:solidFill>
      </dgm:spPr>
      <dgm:t>
        <a:bodyPr/>
        <a:lstStyle/>
        <a:p>
          <a:r>
            <a:rPr lang="it-IT" sz="1050" b="1" dirty="0" smtClean="0"/>
            <a:t>Capacità interlocuzione</a:t>
          </a:r>
          <a:endParaRPr lang="it-IT" sz="1050" b="1" dirty="0"/>
        </a:p>
      </dgm:t>
    </dgm:pt>
    <dgm:pt modelId="{4A04EEA3-0555-49A3-B419-67869538D94C}" type="parTrans" cxnId="{796BB8E2-B155-48A9-8910-8B8821F8C32D}">
      <dgm:prSet/>
      <dgm:spPr/>
      <dgm:t>
        <a:bodyPr/>
        <a:lstStyle/>
        <a:p>
          <a:endParaRPr lang="it-IT" sz="1200"/>
        </a:p>
      </dgm:t>
    </dgm:pt>
    <dgm:pt modelId="{C53CEF80-2EF0-4EBC-A89D-E603FC7EAAE6}" type="sibTrans" cxnId="{796BB8E2-B155-48A9-8910-8B8821F8C32D}">
      <dgm:prSet/>
      <dgm:spPr/>
      <dgm:t>
        <a:bodyPr/>
        <a:lstStyle/>
        <a:p>
          <a:endParaRPr lang="it-IT" sz="1200"/>
        </a:p>
      </dgm:t>
    </dgm:pt>
    <dgm:pt modelId="{138AD704-4DA0-4A48-8068-1D8B5A9A82EB}">
      <dgm:prSet phldrT="[Testo]" custT="1"/>
      <dgm:spPr>
        <a:solidFill>
          <a:srgbClr val="FF6433"/>
        </a:solidFill>
      </dgm:spPr>
      <dgm:t>
        <a:bodyPr tIns="0" bIns="0"/>
        <a:lstStyle/>
        <a:p>
          <a:r>
            <a:rPr lang="it-IT" sz="1200" b="1" dirty="0" smtClean="0"/>
            <a:t>Creazione di  Valore</a:t>
          </a:r>
          <a:endParaRPr lang="it-IT" sz="1200" b="1" dirty="0"/>
        </a:p>
      </dgm:t>
    </dgm:pt>
    <dgm:pt modelId="{CF0A78E8-51B6-45CB-A884-FDF29D76AA8B}" type="parTrans" cxnId="{75E258B5-1189-4152-988A-863407906A76}">
      <dgm:prSet/>
      <dgm:spPr/>
      <dgm:t>
        <a:bodyPr/>
        <a:lstStyle/>
        <a:p>
          <a:endParaRPr lang="it-IT" sz="1200"/>
        </a:p>
      </dgm:t>
    </dgm:pt>
    <dgm:pt modelId="{03B22E4D-DBD8-4927-81EB-502BC9C0B86F}" type="sibTrans" cxnId="{75E258B5-1189-4152-988A-863407906A76}">
      <dgm:prSet/>
      <dgm:spPr/>
      <dgm:t>
        <a:bodyPr/>
        <a:lstStyle/>
        <a:p>
          <a:endParaRPr lang="it-IT" sz="1200"/>
        </a:p>
      </dgm:t>
    </dgm:pt>
    <dgm:pt modelId="{082BD717-B6D0-4DAE-B03B-225259D5B990}">
      <dgm:prSet phldrT="[Testo]" custT="1"/>
      <dgm:spPr>
        <a:solidFill>
          <a:srgbClr val="FF6433"/>
        </a:solidFill>
      </dgm:spPr>
      <dgm:t>
        <a:bodyPr tIns="0" bIns="0" anchor="ctr" anchorCtr="0"/>
        <a:lstStyle/>
        <a:p>
          <a:r>
            <a:rPr lang="it-IT" sz="1200" b="1" dirty="0" smtClean="0"/>
            <a:t>Diminuzione complessità</a:t>
          </a:r>
          <a:endParaRPr lang="it-IT" sz="1200" b="1" dirty="0"/>
        </a:p>
      </dgm:t>
    </dgm:pt>
    <dgm:pt modelId="{55F1E3D0-F0E9-42E0-A204-F32158CBCE9D}" type="parTrans" cxnId="{DB217F14-0AC7-4F10-A390-190D9650195D}">
      <dgm:prSet/>
      <dgm:spPr/>
      <dgm:t>
        <a:bodyPr/>
        <a:lstStyle/>
        <a:p>
          <a:endParaRPr lang="it-IT" sz="1200"/>
        </a:p>
      </dgm:t>
    </dgm:pt>
    <dgm:pt modelId="{0B7ED141-471F-4C1E-91E7-09DBAA3468FC}" type="sibTrans" cxnId="{DB217F14-0AC7-4F10-A390-190D9650195D}">
      <dgm:prSet/>
      <dgm:spPr/>
      <dgm:t>
        <a:bodyPr/>
        <a:lstStyle/>
        <a:p>
          <a:endParaRPr lang="it-IT" sz="1200"/>
        </a:p>
      </dgm:t>
    </dgm:pt>
    <dgm:pt modelId="{3AD879A2-0538-4D83-B1A5-2CA1AF330C7D}" type="pres">
      <dgm:prSet presAssocID="{F4E7045A-DEDB-472E-972C-6E40AA39CC7F}" presName="Name0" presStyleCnt="0">
        <dgm:presLayoutVars>
          <dgm:dir/>
          <dgm:resizeHandles val="exact"/>
        </dgm:presLayoutVars>
      </dgm:prSet>
      <dgm:spPr/>
    </dgm:pt>
    <dgm:pt modelId="{046D52D5-8E09-4B93-B442-6D6B79C67C61}" type="pres">
      <dgm:prSet presAssocID="{2334873C-92D6-42C2-AB41-8BF0C9727013}" presName="parTxOnly" presStyleLbl="node1" presStyleIdx="0" presStyleCnt="5" custScaleX="116189" custScaleY="1750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BF1C9D-8829-493B-B939-8D393938FE10}" type="pres">
      <dgm:prSet presAssocID="{60EFA834-610B-4157-B342-68A75B430B83}" presName="parSpace" presStyleCnt="0"/>
      <dgm:spPr/>
    </dgm:pt>
    <dgm:pt modelId="{0C2456F3-78D3-4DF8-BE7E-74C3849C5B1B}" type="pres">
      <dgm:prSet presAssocID="{5F3AE4B5-657F-4737-A5C2-422DAC37D4E6}" presName="parTxOnly" presStyleLbl="node1" presStyleIdx="1" presStyleCnt="5" custScaleX="133460" custScaleY="182436" custLinFactNeighborX="-4767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B4CC4F-7C82-48E9-A622-6374705B3A49}" type="pres">
      <dgm:prSet presAssocID="{9F6CDA1B-54E1-4F05-A60C-E0EECCBF314B}" presName="parSpace" presStyleCnt="0"/>
      <dgm:spPr/>
    </dgm:pt>
    <dgm:pt modelId="{C80DA31F-BB07-4639-82F9-83747A0C058D}" type="pres">
      <dgm:prSet presAssocID="{BC0105FB-8F9B-4025-A6AC-3577E9CB526A}" presName="parTxOnly" presStyleLbl="node1" presStyleIdx="2" presStyleCnt="5" custScaleX="139372" custScaleY="178189" custLinFactNeighborX="-958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FB8563-21A3-4A89-AFEC-364B47212B51}" type="pres">
      <dgm:prSet presAssocID="{C53CEF80-2EF0-4EBC-A89D-E603FC7EAAE6}" presName="parSpace" presStyleCnt="0"/>
      <dgm:spPr/>
    </dgm:pt>
    <dgm:pt modelId="{D01C5DE1-0774-4667-8D3C-DBC6F2EF1FC8}" type="pres">
      <dgm:prSet presAssocID="{138AD704-4DA0-4A48-8068-1D8B5A9A82EB}" presName="parTxOnly" presStyleLbl="node1" presStyleIdx="3" presStyleCnt="5" custScaleX="133873" custScaleY="176134" custLinFactX="-10214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0BA7CA-8F8E-4F06-A0B9-651CEA7385FA}" type="pres">
      <dgm:prSet presAssocID="{03B22E4D-DBD8-4927-81EB-502BC9C0B86F}" presName="parSpace" presStyleCnt="0"/>
      <dgm:spPr/>
    </dgm:pt>
    <dgm:pt modelId="{94B0F7DD-7300-4157-81B4-426CB09B92F1}" type="pres">
      <dgm:prSet presAssocID="{082BD717-B6D0-4DAE-B03B-225259D5B990}" presName="parTxOnly" presStyleLbl="node1" presStyleIdx="4" presStyleCnt="5" custScaleX="187243" custScaleY="171895" custLinFactX="-20603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4F1564-F9CB-466E-9FFB-3B156BF5017A}" type="presOf" srcId="{2334873C-92D6-42C2-AB41-8BF0C9727013}" destId="{046D52D5-8E09-4B93-B442-6D6B79C67C61}" srcOrd="0" destOrd="0" presId="urn:microsoft.com/office/officeart/2005/8/layout/hChevron3"/>
    <dgm:cxn modelId="{AA2F627C-EED2-4612-B84C-7EDB2A4CE7C3}" type="presOf" srcId="{138AD704-4DA0-4A48-8068-1D8B5A9A82EB}" destId="{D01C5DE1-0774-4667-8D3C-DBC6F2EF1FC8}" srcOrd="0" destOrd="0" presId="urn:microsoft.com/office/officeart/2005/8/layout/hChevron3"/>
    <dgm:cxn modelId="{BD75DF45-2F10-4D34-AF39-E018FEB56B9B}" type="presOf" srcId="{BC0105FB-8F9B-4025-A6AC-3577E9CB526A}" destId="{C80DA31F-BB07-4639-82F9-83747A0C058D}" srcOrd="0" destOrd="0" presId="urn:microsoft.com/office/officeart/2005/8/layout/hChevron3"/>
    <dgm:cxn modelId="{DB217F14-0AC7-4F10-A390-190D9650195D}" srcId="{F4E7045A-DEDB-472E-972C-6E40AA39CC7F}" destId="{082BD717-B6D0-4DAE-B03B-225259D5B990}" srcOrd="4" destOrd="0" parTransId="{55F1E3D0-F0E9-42E0-A204-F32158CBCE9D}" sibTransId="{0B7ED141-471F-4C1E-91E7-09DBAA3468FC}"/>
    <dgm:cxn modelId="{B249847F-1B27-45D9-AC1E-7F937B7F5A8F}" type="presOf" srcId="{082BD717-B6D0-4DAE-B03B-225259D5B990}" destId="{94B0F7DD-7300-4157-81B4-426CB09B92F1}" srcOrd="0" destOrd="0" presId="urn:microsoft.com/office/officeart/2005/8/layout/hChevron3"/>
    <dgm:cxn modelId="{B2D6AD56-E8AE-4002-8172-4A7A25CDCF0E}" srcId="{F4E7045A-DEDB-472E-972C-6E40AA39CC7F}" destId="{5F3AE4B5-657F-4737-A5C2-422DAC37D4E6}" srcOrd="1" destOrd="0" parTransId="{46068347-44CB-4858-86CA-B6E8A1075BB4}" sibTransId="{9F6CDA1B-54E1-4F05-A60C-E0EECCBF314B}"/>
    <dgm:cxn modelId="{3E83868C-CC1A-4493-8733-69BB8EFF27A0}" srcId="{F4E7045A-DEDB-472E-972C-6E40AA39CC7F}" destId="{2334873C-92D6-42C2-AB41-8BF0C9727013}" srcOrd="0" destOrd="0" parTransId="{1692A3B3-8483-495C-B92F-66B4E9468959}" sibTransId="{60EFA834-610B-4157-B342-68A75B430B83}"/>
    <dgm:cxn modelId="{DD5CBAA9-099C-4CC3-AE35-C9F5D09A3C22}" type="presOf" srcId="{F4E7045A-DEDB-472E-972C-6E40AA39CC7F}" destId="{3AD879A2-0538-4D83-B1A5-2CA1AF330C7D}" srcOrd="0" destOrd="0" presId="urn:microsoft.com/office/officeart/2005/8/layout/hChevron3"/>
    <dgm:cxn modelId="{75E258B5-1189-4152-988A-863407906A76}" srcId="{F4E7045A-DEDB-472E-972C-6E40AA39CC7F}" destId="{138AD704-4DA0-4A48-8068-1D8B5A9A82EB}" srcOrd="3" destOrd="0" parTransId="{CF0A78E8-51B6-45CB-A884-FDF29D76AA8B}" sibTransId="{03B22E4D-DBD8-4927-81EB-502BC9C0B86F}"/>
    <dgm:cxn modelId="{796BB8E2-B155-48A9-8910-8B8821F8C32D}" srcId="{F4E7045A-DEDB-472E-972C-6E40AA39CC7F}" destId="{BC0105FB-8F9B-4025-A6AC-3577E9CB526A}" srcOrd="2" destOrd="0" parTransId="{4A04EEA3-0555-49A3-B419-67869538D94C}" sibTransId="{C53CEF80-2EF0-4EBC-A89D-E603FC7EAAE6}"/>
    <dgm:cxn modelId="{1DC3DAF2-7ABA-41DB-8E37-354E330216EF}" type="presOf" srcId="{5F3AE4B5-657F-4737-A5C2-422DAC37D4E6}" destId="{0C2456F3-78D3-4DF8-BE7E-74C3849C5B1B}" srcOrd="0" destOrd="0" presId="urn:microsoft.com/office/officeart/2005/8/layout/hChevron3"/>
    <dgm:cxn modelId="{8D405D03-C89B-4092-99DF-FDF5E095DD45}" type="presParOf" srcId="{3AD879A2-0538-4D83-B1A5-2CA1AF330C7D}" destId="{046D52D5-8E09-4B93-B442-6D6B79C67C61}" srcOrd="0" destOrd="0" presId="urn:microsoft.com/office/officeart/2005/8/layout/hChevron3"/>
    <dgm:cxn modelId="{DAD8F045-C08F-4061-8A28-8DADCCF6E2BA}" type="presParOf" srcId="{3AD879A2-0538-4D83-B1A5-2CA1AF330C7D}" destId="{2DBF1C9D-8829-493B-B939-8D393938FE10}" srcOrd="1" destOrd="0" presId="urn:microsoft.com/office/officeart/2005/8/layout/hChevron3"/>
    <dgm:cxn modelId="{459C8B8C-2E22-4436-B00A-1798B68B93DE}" type="presParOf" srcId="{3AD879A2-0538-4D83-B1A5-2CA1AF330C7D}" destId="{0C2456F3-78D3-4DF8-BE7E-74C3849C5B1B}" srcOrd="2" destOrd="0" presId="urn:microsoft.com/office/officeart/2005/8/layout/hChevron3"/>
    <dgm:cxn modelId="{58A6C357-0F63-49DB-86E4-8F27A1B62035}" type="presParOf" srcId="{3AD879A2-0538-4D83-B1A5-2CA1AF330C7D}" destId="{ABB4CC4F-7C82-48E9-A622-6374705B3A49}" srcOrd="3" destOrd="0" presId="urn:microsoft.com/office/officeart/2005/8/layout/hChevron3"/>
    <dgm:cxn modelId="{F6F4391E-C9A5-4747-A142-71A2EBD76543}" type="presParOf" srcId="{3AD879A2-0538-4D83-B1A5-2CA1AF330C7D}" destId="{C80DA31F-BB07-4639-82F9-83747A0C058D}" srcOrd="4" destOrd="0" presId="urn:microsoft.com/office/officeart/2005/8/layout/hChevron3"/>
    <dgm:cxn modelId="{3B22392F-1958-4E79-A7DE-5E38F5252FE1}" type="presParOf" srcId="{3AD879A2-0538-4D83-B1A5-2CA1AF330C7D}" destId="{90FB8563-21A3-4A89-AFEC-364B47212B51}" srcOrd="5" destOrd="0" presId="urn:microsoft.com/office/officeart/2005/8/layout/hChevron3"/>
    <dgm:cxn modelId="{9D595BAC-4F94-4CEC-9903-C99E6F0D4D48}" type="presParOf" srcId="{3AD879A2-0538-4D83-B1A5-2CA1AF330C7D}" destId="{D01C5DE1-0774-4667-8D3C-DBC6F2EF1FC8}" srcOrd="6" destOrd="0" presId="urn:microsoft.com/office/officeart/2005/8/layout/hChevron3"/>
    <dgm:cxn modelId="{F68F45CD-C315-4F68-98FC-4A7F05145A9D}" type="presParOf" srcId="{3AD879A2-0538-4D83-B1A5-2CA1AF330C7D}" destId="{FC0BA7CA-8F8E-4F06-A0B9-651CEA7385FA}" srcOrd="7" destOrd="0" presId="urn:microsoft.com/office/officeart/2005/8/layout/hChevron3"/>
    <dgm:cxn modelId="{4C27791E-4AFA-4D75-B7A1-B7A0214A1412}" type="presParOf" srcId="{3AD879A2-0538-4D83-B1A5-2CA1AF330C7D}" destId="{94B0F7DD-7300-4157-81B4-426CB09B92F1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D52D5-8E09-4B93-B442-6D6B79C67C61}">
      <dsp:nvSpPr>
        <dsp:cNvPr id="0" name=""/>
        <dsp:cNvSpPr/>
      </dsp:nvSpPr>
      <dsp:spPr>
        <a:xfrm>
          <a:off x="121" y="798831"/>
          <a:ext cx="1672898" cy="1008384"/>
        </a:xfrm>
        <a:prstGeom prst="homePlate">
          <a:avLst/>
        </a:prstGeom>
        <a:solidFill>
          <a:srgbClr val="FF64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Risposta ai cambiamenti</a:t>
          </a:r>
          <a:endParaRPr lang="it-IT" sz="1200" b="1" kern="1200" dirty="0"/>
        </a:p>
      </dsp:txBody>
      <dsp:txXfrm>
        <a:off x="121" y="798831"/>
        <a:ext cx="1420802" cy="1008384"/>
      </dsp:txXfrm>
    </dsp:sp>
    <dsp:sp modelId="{0C2456F3-78D3-4DF8-BE7E-74C3849C5B1B}">
      <dsp:nvSpPr>
        <dsp:cNvPr id="0" name=""/>
        <dsp:cNvSpPr/>
      </dsp:nvSpPr>
      <dsp:spPr>
        <a:xfrm>
          <a:off x="1247778" y="777677"/>
          <a:ext cx="1921568" cy="1050691"/>
        </a:xfrm>
        <a:prstGeom prst="chevron">
          <a:avLst/>
        </a:prstGeom>
        <a:solidFill>
          <a:srgbClr val="FF64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b="1" kern="1200" dirty="0" smtClean="0"/>
            <a:t>Competenze distintive</a:t>
          </a:r>
          <a:endParaRPr lang="it-IT" sz="1050" b="1" kern="1200" dirty="0"/>
        </a:p>
      </dsp:txBody>
      <dsp:txXfrm>
        <a:off x="1773124" y="777677"/>
        <a:ext cx="870877" cy="1050691"/>
      </dsp:txXfrm>
    </dsp:sp>
    <dsp:sp modelId="{C80DA31F-BB07-4639-82F9-83747A0C058D}">
      <dsp:nvSpPr>
        <dsp:cNvPr id="0" name=""/>
        <dsp:cNvSpPr/>
      </dsp:nvSpPr>
      <dsp:spPr>
        <a:xfrm>
          <a:off x="2742581" y="789907"/>
          <a:ext cx="2006689" cy="1026232"/>
        </a:xfrm>
        <a:prstGeom prst="chevron">
          <a:avLst/>
        </a:prstGeom>
        <a:solidFill>
          <a:srgbClr val="FF64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b="1" kern="1200" dirty="0" smtClean="0"/>
            <a:t>Capacità interlocuzione</a:t>
          </a:r>
          <a:endParaRPr lang="it-IT" sz="1050" b="1" kern="1200" dirty="0"/>
        </a:p>
      </dsp:txBody>
      <dsp:txXfrm>
        <a:off x="3255697" y="789907"/>
        <a:ext cx="980457" cy="1026232"/>
      </dsp:txXfrm>
    </dsp:sp>
    <dsp:sp modelId="{D01C5DE1-0774-4667-8D3C-DBC6F2EF1FC8}">
      <dsp:nvSpPr>
        <dsp:cNvPr id="0" name=""/>
        <dsp:cNvSpPr/>
      </dsp:nvSpPr>
      <dsp:spPr>
        <a:xfrm>
          <a:off x="4302369" y="795825"/>
          <a:ext cx="1927514" cy="1014396"/>
        </a:xfrm>
        <a:prstGeom prst="chevron">
          <a:avLst/>
        </a:prstGeom>
        <a:solidFill>
          <a:srgbClr val="FF64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06" tIns="0" rIns="16002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Creazione di  Valore</a:t>
          </a:r>
          <a:endParaRPr lang="it-IT" sz="1200" b="1" kern="1200" dirty="0"/>
        </a:p>
      </dsp:txBody>
      <dsp:txXfrm>
        <a:off x="4809567" y="795825"/>
        <a:ext cx="913118" cy="1014396"/>
      </dsp:txXfrm>
    </dsp:sp>
    <dsp:sp modelId="{94B0F7DD-7300-4157-81B4-426CB09B92F1}">
      <dsp:nvSpPr>
        <dsp:cNvPr id="0" name=""/>
        <dsp:cNvSpPr/>
      </dsp:nvSpPr>
      <dsp:spPr>
        <a:xfrm>
          <a:off x="5792340" y="808031"/>
          <a:ext cx="2695940" cy="989983"/>
        </a:xfrm>
        <a:prstGeom prst="chevron">
          <a:avLst/>
        </a:prstGeom>
        <a:solidFill>
          <a:srgbClr val="FF64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06" tIns="0" rIns="16002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Diminuzione complessità</a:t>
          </a:r>
          <a:endParaRPr lang="it-IT" sz="1200" b="1" kern="1200" dirty="0"/>
        </a:p>
      </dsp:txBody>
      <dsp:txXfrm>
        <a:off x="6287332" y="808031"/>
        <a:ext cx="1705957" cy="989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it-IT" alt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45" y="2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it-IT" altLang="it-IT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053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r>
              <a:rPr lang="it-IT" altLang="it-IT" smtClean="0"/>
              <a:t>Fondazione Sodalitas, 2016</a:t>
            </a:r>
            <a:endParaRPr lang="it-IT" altLang="it-IT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45" y="9378053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07094DA1-96DE-4103-9166-59F3A46B5D5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783566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955" cy="49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245" y="2"/>
            <a:ext cx="2945955" cy="49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77AA0-FE9A-4505-96E6-E348351995AE}" type="datetimeFigureOut">
              <a:rPr lang="it-IT" smtClean="0"/>
              <a:t>22/02/2016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063" y="4751874"/>
            <a:ext cx="5437550" cy="38867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8051"/>
            <a:ext cx="2945955" cy="49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Fondazione Sodalitas, 2016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2678757" y="9378051"/>
            <a:ext cx="569691" cy="49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3800-7B53-493D-958D-BB0999C59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48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741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193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Sustaining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Innovations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include: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Car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manufacturers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new model or trim line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company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top-of-the-line model with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features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Tx/>
              <a:buChar char="-"/>
            </a:pP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Houshold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company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launching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diswasher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detergent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pods</a:t>
            </a: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Breakout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Innovations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include: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Quartz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buyers'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accuracy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didn't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create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market for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until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Swatch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along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"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inexpensive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fashion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Breakout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marketplace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</a:t>
            </a:r>
          </a:p>
          <a:p>
            <a:pPr marL="171450" indent="-171450">
              <a:buFontTx/>
              <a:buChar char="-"/>
            </a:pP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Motorola RAZR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whose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success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world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forward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–mobile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sleek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attractive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marketplace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backward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RAZR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just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clamshell-type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way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fashion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earlier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clunkier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clamshell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RAZR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somewhat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accelerate the time-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upgrades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create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shift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Appeal Curve,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spending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 for some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mobile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little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accelerate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adoption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mobile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category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percolators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single-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(“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”)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didn't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("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") or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meaningfully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expand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 for coffee. 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consumption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current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consumers,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"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pass on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altogether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"in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inventory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multiple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one-pound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bags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open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time with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spoilage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haven't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new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drinkers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Ironically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Keurig’s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latest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back,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2.0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drinkers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 </a:t>
            </a:r>
          </a:p>
          <a:p>
            <a:pPr marL="171450" indent="-171450">
              <a:buFontTx/>
              <a:buChar char="-"/>
            </a:pPr>
            <a:endParaRPr lang="it-IT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Disruptive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include: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Email vs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mail/fax;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ability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over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vast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instantly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without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hassle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post office,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postage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stamps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walking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mailbox, etc.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dramatically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world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to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multiple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simultaneously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regarding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broader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variety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topics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mail/fax,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obsolete for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personal and business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last time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mailed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letter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a friend or family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Or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mailed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general business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correspondence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letter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work?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Fed/Ex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reserved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"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." 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settings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email –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made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obsolete. (“Lunch 12p CU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”)</a:t>
            </a:r>
          </a:p>
          <a:p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Starbucks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just the way the US market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coffee;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dramatically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WHY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coffee. (And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actually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believe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Starbucks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“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coffee”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you’re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Starbucks “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utilitarian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morning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beverage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Post Starbucks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coffee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social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occasion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personal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indulgence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escape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job, a way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something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yourself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“I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drink Starbucks.” 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proudly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refuse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to drink Starbucks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deal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emotional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benefit from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a $4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coffee.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Starbucks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marketplace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ability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proudly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world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aren't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$4 for a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coffee. And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behavioral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Starbucks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marketplace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just in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evidence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Starbucks.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Dunkin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Donuts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far more coffee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Starbucks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along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McDonald’s,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grocery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gas station, Bed Bath &amp; Beyond etc. (In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Keurig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offshoot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Starbucks.)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made obsolete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nothing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marketplace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unable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consume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coffee in an “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I’m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Starbucks”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mindset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iPod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render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portable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tape/CD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players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Sony Walkman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absolutely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obsolete. Yes, the iPod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regarding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music (“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iPod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”)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a 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Sustaining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iPod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Sony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continued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market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MP3 player. Apple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more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 The iPod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forever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way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music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distributed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listened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to, by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whom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 The Walkman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proposition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"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some music with me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replaced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dramatically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proposition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"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ALL MY MUSIC with me... and ONLY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music (versus a CD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songs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8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songs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don’t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…plus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OTHER music I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moment…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ALL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 in a society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acceptable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headphones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nearly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ALL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."  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dramatically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proposition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(“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iPod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”)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brought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millions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millions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market for personal music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players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Millions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carried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Walkman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anywhere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repurchased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music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specifically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the </a:t>
            </a:r>
            <a:r>
              <a:rPr lang="it-IT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</a:t>
            </a:r>
            <a:r>
              <a:rPr lang="it-IT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067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700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14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148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045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528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6083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521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968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161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346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043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3011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2036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302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498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820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541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3360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608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43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24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22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60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59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9445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48621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538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23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75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067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2391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14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73442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456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30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12562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9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72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26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63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9008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627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Line 7"/>
          <p:cNvSpPr>
            <a:spLocks noChangeShapeType="1"/>
          </p:cNvSpPr>
          <p:nvPr/>
        </p:nvSpPr>
        <p:spPr bwMode="auto">
          <a:xfrm>
            <a:off x="539750" y="1196975"/>
            <a:ext cx="0" cy="5256213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3496" name="Line 8"/>
          <p:cNvSpPr>
            <a:spLocks noChangeShapeType="1"/>
          </p:cNvSpPr>
          <p:nvPr/>
        </p:nvSpPr>
        <p:spPr bwMode="auto">
          <a:xfrm>
            <a:off x="539750" y="6453188"/>
            <a:ext cx="80645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63497" name="Picture 9" descr="logo sodalitas 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742950" cy="86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611188" y="6491288"/>
            <a:ext cx="81359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solidFill>
                  <a:srgbClr val="5F5F5F"/>
                </a:solidFill>
                <a:latin typeface="Trebuchet MS" pitchFamily="34" charset="0"/>
              </a:rPr>
              <a:t>Fondazione Sodalitas, </a:t>
            </a:r>
            <a:r>
              <a:rPr lang="it-IT" altLang="it-IT" dirty="0" smtClean="0">
                <a:solidFill>
                  <a:srgbClr val="5F5F5F"/>
                </a:solidFill>
                <a:latin typeface="Trebuchet MS" pitchFamily="34" charset="0"/>
              </a:rPr>
              <a:t>2014                                                  </a:t>
            </a:r>
            <a:r>
              <a:rPr lang="it-IT" altLang="it-IT" dirty="0">
                <a:solidFill>
                  <a:srgbClr val="5F5F5F"/>
                </a:solidFill>
                <a:latin typeface="Trebuchet MS" pitchFamily="34" charset="0"/>
              </a:rPr>
              <a:t>www.sodalitas.it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22.jpeg"/><Relationship Id="rId5" Type="http://schemas.openxmlformats.org/officeDocument/2006/relationships/image" Target="../media/image3.jpeg"/><Relationship Id="rId10" Type="http://schemas.openxmlformats.org/officeDocument/2006/relationships/image" Target="../media/image21.jpeg"/><Relationship Id="rId4" Type="http://schemas.openxmlformats.org/officeDocument/2006/relationships/image" Target="../media/image17.jpe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7538" y="2060575"/>
            <a:ext cx="424815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b="1" dirty="0" smtClean="0">
                <a:solidFill>
                  <a:srgbClr val="800000"/>
                </a:solidFill>
                <a:latin typeface="Trebuchet MS" pitchFamily="34" charset="0"/>
              </a:rPr>
              <a:t>INNOVAZIONE</a:t>
            </a:r>
            <a:endParaRPr lang="it-IT" altLang="it-IT" dirty="0"/>
          </a:p>
          <a:p>
            <a:pPr algn="ctr">
              <a:spcBef>
                <a:spcPct val="50000"/>
              </a:spcBef>
            </a:pPr>
            <a:r>
              <a:rPr lang="it-IT" altLang="it-IT" sz="2400" dirty="0" smtClean="0">
                <a:solidFill>
                  <a:srgbClr val="800000"/>
                </a:solidFill>
                <a:latin typeface="Trebuchet MS" pitchFamily="34" charset="0"/>
              </a:rPr>
              <a:t>Causa ed effetto di continua trasformazione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356100" y="1989138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4356100" y="19891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8604250" y="32845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7308850" y="4508500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0" y="5661025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37336"/>
            <a:ext cx="3528001" cy="357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Ambiente innovativo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188640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228184" y="900584"/>
            <a:ext cx="2952328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SUPPORTO ALLA FASE ESPLORATIVA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Libertà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(Grado di libertà del personale </a:t>
            </a:r>
            <a:r>
              <a:rPr lang="it-IT" sz="1200" dirty="0">
                <a:latin typeface="Trebuchet MS"/>
                <a:cs typeface="Trebuchet MS"/>
              </a:rPr>
              <a:t>per decidere come fare il loro </a:t>
            </a:r>
            <a:r>
              <a:rPr lang="it-IT" sz="1200" dirty="0" smtClean="0">
                <a:latin typeface="Trebuchet MS"/>
                <a:cs typeface="Trebuchet MS"/>
              </a:rPr>
              <a:t>lavoro)</a:t>
            </a:r>
            <a:endParaRPr lang="it-IT" sz="1200" dirty="0"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Dibattito</a:t>
            </a:r>
            <a:r>
              <a:rPr lang="it-IT" sz="1400" dirty="0" smtClean="0">
                <a:latin typeface="Trebuchet MS"/>
                <a:cs typeface="Trebuchet MS"/>
              </a:rPr>
              <a:t>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(Possibilità di svolgere vivaci </a:t>
            </a:r>
            <a:r>
              <a:rPr lang="it-IT" sz="1200" dirty="0">
                <a:latin typeface="Trebuchet MS"/>
                <a:cs typeface="Trebuchet MS"/>
              </a:rPr>
              <a:t>dibattiti </a:t>
            </a:r>
            <a:r>
              <a:rPr lang="it-IT" sz="1200" dirty="0" smtClean="0">
                <a:latin typeface="Trebuchet MS"/>
                <a:cs typeface="Trebuchet MS"/>
              </a:rPr>
              <a:t>tra le persone)</a:t>
            </a:r>
            <a:endParaRPr lang="it-IT" sz="1200" dirty="0"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Propensione al rischio </a:t>
            </a:r>
            <a:r>
              <a:rPr lang="it-IT" sz="1200" dirty="0" smtClean="0">
                <a:latin typeface="Trebuchet MS"/>
                <a:cs typeface="Trebuchet MS"/>
              </a:rPr>
              <a:t>(</a:t>
            </a:r>
            <a:r>
              <a:rPr lang="it-IT" sz="1200" dirty="0">
                <a:latin typeface="Trebuchet MS"/>
                <a:cs typeface="Trebuchet MS"/>
              </a:rPr>
              <a:t>L'assunzione di </a:t>
            </a:r>
            <a:r>
              <a:rPr lang="it-IT" sz="1200" dirty="0" smtClean="0">
                <a:latin typeface="Trebuchet MS"/>
                <a:cs typeface="Trebuchet MS"/>
              </a:rPr>
              <a:t>rischi. Si può fallire?)</a:t>
            </a:r>
            <a:endParaRPr lang="it-IT" sz="1200" dirty="0">
              <a:latin typeface="Trebuchet MS"/>
              <a:cs typeface="Trebuchet M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83568" y="889545"/>
            <a:ext cx="252028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DISPONIBILITA’ DI RISORSE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Tempo per le idee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(I collaboratori devono avere il </a:t>
            </a:r>
            <a:r>
              <a:rPr lang="it-IT" sz="1200" dirty="0">
                <a:latin typeface="Trebuchet MS"/>
                <a:cs typeface="Trebuchet MS"/>
              </a:rPr>
              <a:t>tempo di riflettere </a:t>
            </a:r>
            <a:r>
              <a:rPr lang="it-IT" sz="1200" dirty="0" smtClean="0">
                <a:latin typeface="Trebuchet MS"/>
                <a:cs typeface="Trebuchet MS"/>
              </a:rPr>
              <a:t>prima </a:t>
            </a:r>
            <a:r>
              <a:rPr lang="it-IT" sz="1200" dirty="0">
                <a:latin typeface="Trebuchet MS"/>
                <a:cs typeface="Trebuchet MS"/>
              </a:rPr>
              <a:t>di dover </a:t>
            </a:r>
            <a:r>
              <a:rPr lang="it-IT" sz="1200" dirty="0" smtClean="0">
                <a:latin typeface="Trebuchet MS"/>
                <a:cs typeface="Trebuchet MS"/>
              </a:rPr>
              <a:t>agire)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Supporto alle idee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(Presenza di risorse </a:t>
            </a:r>
            <a:r>
              <a:rPr lang="it-IT" sz="1200" dirty="0">
                <a:latin typeface="Trebuchet MS"/>
                <a:cs typeface="Trebuchet MS"/>
              </a:rPr>
              <a:t>per </a:t>
            </a:r>
            <a:r>
              <a:rPr lang="it-IT" sz="1200" dirty="0" smtClean="0">
                <a:latin typeface="Trebuchet MS"/>
                <a:cs typeface="Trebuchet MS"/>
              </a:rPr>
              <a:t>testare, provare le </a:t>
            </a:r>
            <a:r>
              <a:rPr lang="it-IT" sz="1200" dirty="0">
                <a:latin typeface="Trebuchet MS"/>
                <a:cs typeface="Trebuchet MS"/>
              </a:rPr>
              <a:t>nuove </a:t>
            </a:r>
            <a:r>
              <a:rPr lang="it-IT" sz="1200" dirty="0" smtClean="0">
                <a:latin typeface="Trebuchet MS"/>
                <a:cs typeface="Trebuchet MS"/>
              </a:rPr>
              <a:t>idee</a:t>
            </a:r>
            <a:r>
              <a:rPr lang="it-IT" sz="1200" dirty="0">
                <a:latin typeface="Trebuchet MS"/>
                <a:cs typeface="Trebuchet MS"/>
              </a:rPr>
              <a:t>)</a:t>
            </a:r>
            <a:endParaRPr lang="it-IT" sz="1200" dirty="0" smtClean="0"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Sfida e coinvolgimento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(il </a:t>
            </a:r>
            <a:r>
              <a:rPr lang="it-IT" sz="1200" dirty="0">
                <a:latin typeface="Trebuchet MS"/>
                <a:cs typeface="Trebuchet MS"/>
              </a:rPr>
              <a:t>livello di sfida, </a:t>
            </a:r>
            <a:r>
              <a:rPr lang="it-IT" sz="1200" dirty="0" smtClean="0">
                <a:latin typeface="Trebuchet MS"/>
                <a:cs typeface="Trebuchet MS"/>
              </a:rPr>
              <a:t>il coinvolgimento </a:t>
            </a:r>
            <a:r>
              <a:rPr lang="it-IT" sz="1200" dirty="0">
                <a:latin typeface="Trebuchet MS"/>
                <a:cs typeface="Trebuchet MS"/>
              </a:rPr>
              <a:t>emotivo, l’ impegno dei </a:t>
            </a:r>
            <a:r>
              <a:rPr lang="it-IT" sz="1200" dirty="0" smtClean="0">
                <a:latin typeface="Trebuchet MS"/>
                <a:cs typeface="Trebuchet MS"/>
              </a:rPr>
              <a:t>dipendenti)</a:t>
            </a:r>
            <a:endParaRPr lang="it-IT" sz="1200" dirty="0">
              <a:latin typeface="Trebuchet MS"/>
              <a:cs typeface="Trebuchet M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275856" y="900584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ALTA MOTIVAZIONE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Fiducia e apertura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(Presenza di </a:t>
            </a:r>
            <a:r>
              <a:rPr lang="it-IT" sz="1200" dirty="0">
                <a:latin typeface="Trebuchet MS"/>
                <a:cs typeface="Trebuchet MS"/>
              </a:rPr>
              <a:t>un contesto </a:t>
            </a:r>
            <a:r>
              <a:rPr lang="it-IT" sz="1200" dirty="0" smtClean="0">
                <a:latin typeface="Trebuchet MS"/>
                <a:cs typeface="Trebuchet MS"/>
              </a:rPr>
              <a:t>in </a:t>
            </a:r>
            <a:r>
              <a:rPr lang="it-IT" sz="1200" dirty="0">
                <a:latin typeface="Trebuchet MS"/>
                <a:cs typeface="Trebuchet MS"/>
              </a:rPr>
              <a:t>cui le persone si sentono libere di parlare offrendo diversi punti di </a:t>
            </a:r>
            <a:r>
              <a:rPr lang="it-IT" sz="1200" dirty="0" smtClean="0">
                <a:latin typeface="Trebuchet MS"/>
                <a:cs typeface="Trebuchet MS"/>
              </a:rPr>
              <a:t>vista)</a:t>
            </a:r>
            <a:endParaRPr lang="it-IT" sz="1400" dirty="0"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Giocosità e Humor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</a:t>
            </a:r>
            <a:r>
              <a:rPr lang="it-IT" sz="1200" dirty="0">
                <a:latin typeface="Trebuchet MS"/>
                <a:cs typeface="Trebuchet MS"/>
              </a:rPr>
              <a:t>A</a:t>
            </a:r>
            <a:r>
              <a:rPr lang="it-IT" sz="1200" dirty="0" smtClean="0">
                <a:latin typeface="Trebuchet MS"/>
                <a:cs typeface="Trebuchet MS"/>
              </a:rPr>
              <a:t>mbiente </a:t>
            </a:r>
            <a:r>
              <a:rPr lang="it-IT" sz="1200" dirty="0">
                <a:latin typeface="Trebuchet MS"/>
                <a:cs typeface="Trebuchet MS"/>
              </a:rPr>
              <a:t>rilassato in cui ci si </a:t>
            </a:r>
            <a:r>
              <a:rPr lang="it-IT" sz="1200" dirty="0" smtClean="0">
                <a:latin typeface="Trebuchet MS"/>
                <a:cs typeface="Trebuchet MS"/>
              </a:rPr>
              <a:t>diverte) 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Conflitti</a:t>
            </a:r>
            <a:r>
              <a:rPr lang="it-IT" sz="1400" dirty="0" smtClean="0">
                <a:solidFill>
                  <a:srgbClr val="800000"/>
                </a:solidFill>
                <a:latin typeface="Trebuchet MS"/>
                <a:cs typeface="Trebuchet MS"/>
              </a:rPr>
              <a:t>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</a:t>
            </a:r>
            <a:r>
              <a:rPr lang="it-IT" sz="1200" dirty="0">
                <a:latin typeface="Trebuchet MS"/>
                <a:cs typeface="Trebuchet MS"/>
              </a:rPr>
              <a:t>Assenza di conflitti interpersonali</a:t>
            </a:r>
            <a:r>
              <a:rPr lang="it-IT" sz="1200" dirty="0" smtClean="0">
                <a:latin typeface="Trebuchet MS"/>
                <a:cs typeface="Trebuchet MS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it-IT" sz="1400" b="1" dirty="0" smtClean="0">
                <a:solidFill>
                  <a:srgbClr val="800000"/>
                </a:solidFill>
                <a:latin typeface="Trebuchet MS"/>
                <a:cs typeface="Trebuchet MS"/>
              </a:rPr>
              <a:t>Dinamismo</a:t>
            </a:r>
            <a:r>
              <a:rPr lang="it-IT" sz="1400" dirty="0" smtClean="0">
                <a:latin typeface="Trebuchet MS"/>
                <a:cs typeface="Trebuchet MS"/>
              </a:rPr>
              <a:t>  </a:t>
            </a:r>
          </a:p>
          <a:p>
            <a:r>
              <a:rPr lang="it-IT" sz="1200" dirty="0" smtClean="0">
                <a:latin typeface="Trebuchet MS"/>
                <a:cs typeface="Trebuchet MS"/>
              </a:rPr>
              <a:t>(Dinamismo nell’organizzazione)</a:t>
            </a:r>
            <a:endParaRPr lang="it-IT" sz="1200" dirty="0">
              <a:latin typeface="Trebuchet MS"/>
              <a:cs typeface="Trebuchet MS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2698831455"/>
              </p:ext>
            </p:extLst>
          </p:nvPr>
        </p:nvGraphicFramePr>
        <p:xfrm>
          <a:off x="126464" y="3208205"/>
          <a:ext cx="6533768" cy="3206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51313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Tipologie, caratteristiche 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11560" y="3933056"/>
            <a:ext cx="2808312" cy="14142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>
            <a:noAutofit/>
          </a:bodyPr>
          <a:lstStyle/>
          <a:p>
            <a:pPr>
              <a:spcBef>
                <a:spcPts val="600"/>
              </a:spcBef>
            </a:pPr>
            <a:r>
              <a:rPr lang="it-IT" altLang="it-IT" sz="13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Innovazione</a:t>
            </a:r>
            <a:r>
              <a:rPr lang="it-IT" altLang="it-IT" sz="1300" u="sng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it-IT" altLang="it-IT" sz="1300" u="sng" dirty="0" smtClean="0">
                <a:solidFill>
                  <a:srgbClr val="800000"/>
                </a:solidFill>
                <a:latin typeface="Trebuchet MS"/>
                <a:cs typeface="Trebuchet MS"/>
              </a:rPr>
              <a:t>incrementale</a:t>
            </a:r>
            <a:r>
              <a:rPr lang="it-IT" altLang="it-IT" sz="1300" dirty="0" smtClean="0">
                <a:solidFill>
                  <a:srgbClr val="4D4D4D"/>
                </a:solidFill>
                <a:latin typeface="Trebuchet MS"/>
                <a:cs typeface="Trebuchet MS"/>
              </a:rPr>
              <a:t>:</a:t>
            </a:r>
            <a:r>
              <a:rPr lang="it-IT" altLang="it-IT" sz="1300" dirty="0">
                <a:latin typeface="Trebuchet MS"/>
                <a:cs typeface="Trebuchet MS"/>
              </a:rPr>
              <a:t> </a:t>
            </a:r>
            <a:r>
              <a:rPr lang="it-IT" sz="1300" dirty="0" smtClean="0">
                <a:latin typeface="Trebuchet MS"/>
                <a:cs typeface="Trebuchet MS"/>
              </a:rPr>
              <a:t>modifica</a:t>
            </a:r>
            <a:r>
              <a:rPr lang="it-IT" sz="1300" dirty="0">
                <a:latin typeface="Trebuchet MS"/>
                <a:cs typeface="Trebuchet MS"/>
              </a:rPr>
              <a:t>, rifinitura, semplificazione, consolidamento e miglioramento di prodotti, processi, servizi e </a:t>
            </a:r>
            <a:r>
              <a:rPr lang="it-IT" sz="1300" dirty="0" smtClean="0">
                <a:latin typeface="Trebuchet MS"/>
                <a:cs typeface="Trebuchet MS"/>
              </a:rPr>
              <a:t>attività di </a:t>
            </a:r>
            <a:r>
              <a:rPr lang="it-IT" sz="1300" dirty="0">
                <a:latin typeface="Trebuchet MS"/>
                <a:cs typeface="Trebuchet MS"/>
              </a:rPr>
              <a:t>produzione e distribuzione </a:t>
            </a:r>
            <a:r>
              <a:rPr lang="it-IT" sz="1300" dirty="0" smtClean="0">
                <a:latin typeface="Trebuchet MS"/>
                <a:cs typeface="Trebuchet MS"/>
              </a:rPr>
              <a:t>già </a:t>
            </a:r>
            <a:r>
              <a:rPr lang="it-IT" sz="1300" dirty="0">
                <a:latin typeface="Trebuchet MS"/>
                <a:cs typeface="Trebuchet MS"/>
              </a:rPr>
              <a:t>esistenti.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19872" y="3933056"/>
            <a:ext cx="288032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13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Innovazione</a:t>
            </a:r>
            <a:r>
              <a:rPr lang="it-IT" altLang="it-IT" sz="1300" u="sng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300" u="sng" dirty="0">
                <a:solidFill>
                  <a:srgbClr val="800000"/>
                </a:solidFill>
                <a:latin typeface="Trebuchet MS" pitchFamily="34" charset="0"/>
              </a:rPr>
              <a:t>radicale</a:t>
            </a:r>
            <a:r>
              <a:rPr lang="it-IT" altLang="it-IT" sz="1300" dirty="0">
                <a:solidFill>
                  <a:srgbClr val="4D4D4D"/>
                </a:solidFill>
                <a:latin typeface="Trebuchet MS" pitchFamily="34" charset="0"/>
              </a:rPr>
              <a:t>: </a:t>
            </a:r>
            <a:r>
              <a:rPr lang="it-IT" altLang="it-IT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comporta</a:t>
            </a:r>
            <a:r>
              <a:rPr lang="it-IT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la modifica </a:t>
            </a:r>
            <a:r>
              <a:rPr lang="it-IT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considerevole, un vero e proprio balzo evolutivo. </a:t>
            </a:r>
            <a:endParaRPr lang="it-IT" sz="1300" dirty="0">
              <a:solidFill>
                <a:schemeClr val="tx1">
                  <a:lumMod val="85000"/>
                  <a:lumOff val="1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228184" y="3861048"/>
            <a:ext cx="29523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Innovazione </a:t>
            </a:r>
            <a:r>
              <a:rPr lang="it-IT" altLang="it-IT" sz="1200" u="sng" dirty="0">
                <a:solidFill>
                  <a:srgbClr val="800000"/>
                </a:solidFill>
                <a:latin typeface="Trebuchet MS"/>
                <a:cs typeface="Trebuchet MS"/>
              </a:rPr>
              <a:t>rivoluzionari</a:t>
            </a:r>
            <a:r>
              <a:rPr lang="it-IT" altLang="it-IT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it-IT" altLang="it-I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evento </a:t>
            </a:r>
            <a:r>
              <a:rPr lang="it-IT" altLang="it-IT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raro, derivante spesso da una intuizione scientifica o ingegneristica  che implica la soddisfazione di un bisogno che non era mai stato scoperto </a:t>
            </a:r>
            <a:r>
              <a:rPr lang="it-IT" altLang="it-I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Si introducono</a:t>
            </a:r>
            <a:r>
              <a:rPr lang="it-I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un insieme </a:t>
            </a:r>
            <a:r>
              <a:rPr lang="it-IT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 funzionalità </a:t>
            </a:r>
            <a:r>
              <a:rPr lang="it-I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nuove e lontane </a:t>
            </a:r>
            <a:r>
              <a:rPr lang="it-IT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da quelle richieste e valutate dal mercato attuale. Innovazioni di questo tipo portano ad una ridefinizione del prodotto, servizio o modello di </a:t>
            </a:r>
            <a:r>
              <a:rPr lang="it-I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business proposto al cliente. </a:t>
            </a:r>
            <a:endParaRPr lang="it-IT" altLang="it-IT" sz="12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755576" y="841970"/>
            <a:ext cx="7848872" cy="3163094"/>
            <a:chOff x="755576" y="841970"/>
            <a:chExt cx="7848872" cy="3163094"/>
          </a:xfrm>
        </p:grpSpPr>
        <p:sp>
          <p:nvSpPr>
            <p:cNvPr id="48131" name="Text Box 3"/>
            <p:cNvSpPr txBox="1">
              <a:spLocks noChangeArrowheads="1"/>
            </p:cNvSpPr>
            <p:nvPr/>
          </p:nvSpPr>
          <p:spPr bwMode="auto">
            <a:xfrm>
              <a:off x="1042988" y="1052513"/>
              <a:ext cx="6840537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it-IT" altLang="it-IT"/>
            </a:p>
          </p:txBody>
        </p:sp>
        <p:pic>
          <p:nvPicPr>
            <p:cNvPr id="2" name="Immagine 1" descr="Ray+Purkis+Raymond+Purkis+Montgomery+NJ+Innovation_Typ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841970"/>
              <a:ext cx="7848872" cy="3163094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755576" y="875417"/>
              <a:ext cx="7848872" cy="468000"/>
            </a:xfrm>
            <a:prstGeom prst="rect">
              <a:avLst/>
            </a:prstGeom>
            <a:blipFill>
              <a:blip r:embed="rId5"/>
              <a:tile tx="0" ty="0" sx="100000" sy="100000" flip="none" algn="tl"/>
            </a:blip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smtClean="0"/>
                <a:t>Le Innovazioni non sono tutte uguali</a:t>
              </a:r>
              <a:endParaRPr lang="it-IT" dirty="0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648958" y="5132513"/>
            <a:ext cx="1366758" cy="1168578"/>
            <a:chOff x="917575" y="730239"/>
            <a:chExt cx="2752570" cy="1862145"/>
          </a:xfrm>
        </p:grpSpPr>
        <p:pic>
          <p:nvPicPr>
            <p:cNvPr id="19" name="Immagin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7575" y="730239"/>
              <a:ext cx="2752570" cy="1831711"/>
            </a:xfrm>
            <a:prstGeom prst="rect">
              <a:avLst/>
            </a:prstGeom>
          </p:spPr>
        </p:pic>
        <p:sp>
          <p:nvSpPr>
            <p:cNvPr id="20" name="CasellaDiTesto 19"/>
            <p:cNvSpPr txBox="1"/>
            <p:nvPr/>
          </p:nvSpPr>
          <p:spPr>
            <a:xfrm>
              <a:off x="1997770" y="2175505"/>
              <a:ext cx="1282520" cy="41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ABS</a:t>
              </a:r>
              <a:endParaRPr lang="it-IT" dirty="0"/>
            </a:p>
          </p:txBody>
        </p:sp>
      </p:grpSp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7"/>
          <a:srcRect l="16001" t="7305" r="4001" b="21910"/>
          <a:stretch/>
        </p:blipFill>
        <p:spPr>
          <a:xfrm>
            <a:off x="2008448" y="5350354"/>
            <a:ext cx="690755" cy="863444"/>
          </a:xfrm>
          <a:prstGeom prst="rect">
            <a:avLst/>
          </a:prstGeom>
        </p:spPr>
      </p:pic>
      <p:pic>
        <p:nvPicPr>
          <p:cNvPr id="22" name="Picture 34" descr="http://www.stelladoradus.com/wp-content/uploads/2013/05/Motorola-StarTAC-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r="20568"/>
          <a:stretch/>
        </p:blipFill>
        <p:spPr bwMode="auto">
          <a:xfrm>
            <a:off x="3322936" y="4616231"/>
            <a:ext cx="777747" cy="93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uppo 22"/>
          <p:cNvGrpSpPr/>
          <p:nvPr/>
        </p:nvGrpSpPr>
        <p:grpSpPr>
          <a:xfrm>
            <a:off x="3765240" y="5132513"/>
            <a:ext cx="1243252" cy="1377413"/>
            <a:chOff x="4048828" y="824668"/>
            <a:chExt cx="1891324" cy="2427770"/>
          </a:xfrm>
        </p:grpSpPr>
        <p:pic>
          <p:nvPicPr>
            <p:cNvPr id="24" name="Picture 28" descr="Risultati immagini per modello organizzativo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828" y="824668"/>
              <a:ext cx="1891324" cy="174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asellaDiTesto 24"/>
            <p:cNvSpPr txBox="1"/>
            <p:nvPr/>
          </p:nvSpPr>
          <p:spPr>
            <a:xfrm>
              <a:off x="4048828" y="2492975"/>
              <a:ext cx="1795300" cy="759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50" dirty="0" smtClean="0"/>
                <a:t>Nuovo Sistema </a:t>
              </a:r>
            </a:p>
            <a:p>
              <a:r>
                <a:rPr lang="it-IT" sz="1050" dirty="0" smtClean="0"/>
                <a:t>Organizzativo</a:t>
              </a:r>
              <a:endParaRPr lang="it-IT" sz="1050" dirty="0"/>
            </a:p>
          </p:txBody>
        </p:sp>
      </p:grpSp>
      <p:pic>
        <p:nvPicPr>
          <p:cNvPr id="26" name="Picture 14" descr="https://upload.wikimedia.org/wikipedia/it/7/76/Pago_bancomat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84" y="4802729"/>
            <a:ext cx="1238993" cy="74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6" descr="http://pisces.bbystatic.com/image2/BestBuy_US/images/products/7009/7009597_sd.jpg;canvasHeight=500;canvasWidth=50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49" y="5176492"/>
            <a:ext cx="1196575" cy="119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http://www.staprol.it/immagini/macchine3d-top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69" y="5176492"/>
            <a:ext cx="1771085" cy="100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77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0" descr="http://www.educational.rai.it/materiali/immagini_articoli/60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661811"/>
            <a:ext cx="2166115" cy="108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4" descr="http://www.stelladoradus.com/wp-content/uploads/2013/05/Motorola-StarTAC-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r="20568"/>
          <a:stretch/>
        </p:blipFill>
        <p:spPr bwMode="auto">
          <a:xfrm>
            <a:off x="7272831" y="1491659"/>
            <a:ext cx="741849" cy="8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Dimensioni/Oggetto           1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43608" y="3942055"/>
            <a:ext cx="439120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Introduzione o miglioramento  </a:t>
            </a: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di </a:t>
            </a:r>
            <a:r>
              <a:rPr lang="it-IT" altLang="it-IT" u="sng" dirty="0">
                <a:solidFill>
                  <a:srgbClr val="800000"/>
                </a:solidFill>
                <a:latin typeface="Trebuchet MS" pitchFamily="34" charset="0"/>
              </a:rPr>
              <a:t>un </a:t>
            </a:r>
            <a:r>
              <a:rPr lang="it-IT" altLang="it-IT" u="sng" dirty="0" smtClean="0">
                <a:solidFill>
                  <a:srgbClr val="800000"/>
                </a:solidFill>
                <a:latin typeface="Trebuchet MS" pitchFamily="34" charset="0"/>
              </a:rPr>
              <a:t>metodo o di un processo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di </a:t>
            </a: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produzione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d</a:t>
            </a: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i distribuzione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di </a:t>
            </a: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marketing </a:t>
            </a: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e </a:t>
            </a: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comunicazione </a:t>
            </a:r>
            <a:endParaRPr lang="it-IT" altLang="it-IT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43608" y="1484784"/>
            <a:ext cx="439120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Introduzione di un nuovo </a:t>
            </a:r>
            <a:r>
              <a:rPr lang="it-IT" altLang="it-IT" u="sng" dirty="0" smtClean="0">
                <a:solidFill>
                  <a:srgbClr val="800000"/>
                </a:solidFill>
                <a:latin typeface="Trebuchet MS" pitchFamily="34" charset="0"/>
              </a:rPr>
              <a:t>prodotto/servizio</a:t>
            </a: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 con cui i consumatori/fruitori non hanno ancora familiarità, oppure di una nuova caratteristica, qualità di un prodotto/servizio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5652120" y="1538308"/>
            <a:ext cx="1467173" cy="885563"/>
            <a:chOff x="917575" y="730239"/>
            <a:chExt cx="2752570" cy="1948636"/>
          </a:xfrm>
        </p:grpSpPr>
        <p:pic>
          <p:nvPicPr>
            <p:cNvPr id="22" name="Immagin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7575" y="730239"/>
              <a:ext cx="2752570" cy="1831711"/>
            </a:xfrm>
            <a:prstGeom prst="rect">
              <a:avLst/>
            </a:prstGeom>
          </p:spPr>
        </p:pic>
        <p:sp>
          <p:nvSpPr>
            <p:cNvPr id="23" name="CasellaDiTesto 22"/>
            <p:cNvSpPr txBox="1"/>
            <p:nvPr/>
          </p:nvSpPr>
          <p:spPr>
            <a:xfrm>
              <a:off x="1997771" y="2175505"/>
              <a:ext cx="1282518" cy="503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ABS</a:t>
              </a:r>
              <a:endParaRPr lang="it-IT" sz="1050" dirty="0"/>
            </a:p>
          </p:txBody>
        </p:sp>
      </p:grpSp>
      <p:pic>
        <p:nvPicPr>
          <p:cNvPr id="24" name="Picture 16" descr="http://pisces.bbystatic.com/image2/BestBuy_US/images/products/7009/7009597_sd.jpg;canvasHeight=500;canvasWidth=50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4736"/>
          <a:stretch/>
        </p:blipFill>
        <p:spPr bwMode="auto">
          <a:xfrm>
            <a:off x="6516214" y="1881312"/>
            <a:ext cx="864097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po 29"/>
          <p:cNvGrpSpPr/>
          <p:nvPr/>
        </p:nvGrpSpPr>
        <p:grpSpPr>
          <a:xfrm>
            <a:off x="5416470" y="5074905"/>
            <a:ext cx="1380325" cy="956725"/>
            <a:chOff x="5004048" y="3068536"/>
            <a:chExt cx="2686050" cy="1828969"/>
          </a:xfrm>
        </p:grpSpPr>
        <p:pic>
          <p:nvPicPr>
            <p:cNvPr id="31" name="Picture 6" descr="Risultati immagini per product placemen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068536"/>
              <a:ext cx="2686050" cy="1704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CasellaDiTesto 31"/>
            <p:cNvSpPr txBox="1"/>
            <p:nvPr/>
          </p:nvSpPr>
          <p:spPr>
            <a:xfrm>
              <a:off x="5004048" y="4250292"/>
              <a:ext cx="1307641" cy="647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800" dirty="0" smtClean="0">
                  <a:solidFill>
                    <a:schemeClr val="bg1"/>
                  </a:solidFill>
                </a:rPr>
                <a:t>Product</a:t>
              </a:r>
            </a:p>
            <a:p>
              <a:r>
                <a:rPr lang="it-IT" sz="800" dirty="0" err="1" smtClean="0">
                  <a:solidFill>
                    <a:schemeClr val="bg1"/>
                  </a:solidFill>
                </a:rPr>
                <a:t>Placement</a:t>
              </a:r>
              <a:endParaRPr lang="it-IT" sz="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3" name="Immagin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1492" y="5618751"/>
            <a:ext cx="684844" cy="684844"/>
          </a:xfrm>
          <a:prstGeom prst="rect">
            <a:avLst/>
          </a:prstGeom>
        </p:spPr>
      </p:pic>
      <p:grpSp>
        <p:nvGrpSpPr>
          <p:cNvPr id="26" name="Gruppo 25"/>
          <p:cNvGrpSpPr/>
          <p:nvPr/>
        </p:nvGrpSpPr>
        <p:grpSpPr>
          <a:xfrm>
            <a:off x="5777132" y="3724307"/>
            <a:ext cx="1674547" cy="1154455"/>
            <a:chOff x="1259632" y="3006287"/>
            <a:chExt cx="3007032" cy="1916901"/>
          </a:xfrm>
        </p:grpSpPr>
        <p:pic>
          <p:nvPicPr>
            <p:cNvPr id="27" name="Picture 6" descr="http://www.canol.it/UserFiles/Image/Impianti%20e%20Macchine/1_Linee%20Di%20Laminazione/2.1_Linee%20di%20laminazione%20Pasta%20(3%20stazioni%20di%20piega)%20%5bLINEA%20A%20U%20+%20C-L_09900848-2%20(1)%5d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3006287"/>
              <a:ext cx="3007032" cy="1829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CasellaDiTesto 27"/>
            <p:cNvSpPr txBox="1"/>
            <p:nvPr/>
          </p:nvSpPr>
          <p:spPr>
            <a:xfrm>
              <a:off x="1385320" y="4345940"/>
              <a:ext cx="1850846" cy="577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 smtClean="0"/>
                <a:t>Automazione</a:t>
              </a:r>
            </a:p>
            <a:p>
              <a:r>
                <a:rPr lang="it-IT" sz="900" dirty="0" smtClean="0"/>
                <a:t>Linee di produzione</a:t>
              </a:r>
              <a:endParaRPr lang="it-IT" sz="900" dirty="0"/>
            </a:p>
          </p:txBody>
        </p:sp>
      </p:grpSp>
      <p:pic>
        <p:nvPicPr>
          <p:cNvPr id="29" name="Picture 4" descr="http://www.forzearmate.org/wordpress/wp-content/uploads/2015/10/internet-mondial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112" y="4261937"/>
            <a:ext cx="1163850" cy="11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0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Dimensioni/Oggetto        2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83442" y="1223461"/>
            <a:ext cx="386403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 startAt="3"/>
            </a:pP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Realizzazione di un miglior </a:t>
            </a:r>
            <a:r>
              <a:rPr lang="it-IT" altLang="it-IT" u="sng" dirty="0" smtClean="0">
                <a:solidFill>
                  <a:srgbClr val="800000"/>
                </a:solidFill>
                <a:latin typeface="Trebuchet MS" pitchFamily="34" charset="0"/>
              </a:rPr>
              <a:t>modello Organizzativo </a:t>
            </a:r>
            <a:r>
              <a:rPr lang="it-IT" altLang="it-IT" dirty="0" smtClean="0">
                <a:solidFill>
                  <a:srgbClr val="4D4D4D"/>
                </a:solidFill>
                <a:latin typeface="Trebuchet MS" pitchFamily="34" charset="0"/>
              </a:rPr>
              <a:t>in un dato settore</a:t>
            </a: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implementazione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di un nuovo metodo organizzativo nelle pratiche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dell'azienda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, nel luogo di lavoro,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nell'organizzazione interna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o nelle relazioni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esterne </a:t>
            </a:r>
          </a:p>
          <a:p>
            <a:pPr>
              <a:spcBef>
                <a:spcPts val="600"/>
              </a:spcBef>
            </a:pPr>
            <a:endParaRPr lang="it-IT" altLang="it-IT" sz="11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71600" y="4172887"/>
            <a:ext cx="38337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 startAt="4"/>
            </a:pP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Conquista di una nuova </a:t>
            </a:r>
            <a:r>
              <a:rPr lang="it-IT" altLang="it-IT" u="sng" dirty="0">
                <a:solidFill>
                  <a:srgbClr val="800000"/>
                </a:solidFill>
                <a:latin typeface="Trebuchet MS" pitchFamily="34" charset="0"/>
              </a:rPr>
              <a:t>fonte di approvvigionamento e/o di finanziamento</a:t>
            </a:r>
            <a:r>
              <a:rPr lang="it-IT" altLang="it-IT" dirty="0">
                <a:solidFill>
                  <a:srgbClr val="4D4D4D"/>
                </a:solidFill>
                <a:latin typeface="Trebuchet MS" pitchFamily="34" charset="0"/>
              </a:rPr>
              <a:t> (a prescindere dalla sua esistenza o dalla necessità di crearla appositamente). </a:t>
            </a:r>
            <a:endParaRPr lang="it-IT" altLang="it-IT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8" name="Gruppo 17"/>
          <p:cNvGrpSpPr/>
          <p:nvPr/>
        </p:nvGrpSpPr>
        <p:grpSpPr>
          <a:xfrm>
            <a:off x="5004047" y="926152"/>
            <a:ext cx="1800201" cy="1926784"/>
            <a:chOff x="4048828" y="824668"/>
            <a:chExt cx="1891324" cy="2191527"/>
          </a:xfrm>
        </p:grpSpPr>
        <p:pic>
          <p:nvPicPr>
            <p:cNvPr id="19" name="Picture 28" descr="Risultati immagini per modello organizzativ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828" y="824668"/>
              <a:ext cx="1891324" cy="174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asellaDiTesto 19"/>
            <p:cNvSpPr txBox="1"/>
            <p:nvPr/>
          </p:nvSpPr>
          <p:spPr>
            <a:xfrm>
              <a:off x="4048828" y="2492975"/>
              <a:ext cx="14494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Nuovo Sistema </a:t>
              </a:r>
            </a:p>
            <a:p>
              <a:r>
                <a:rPr lang="it-IT" sz="1400" dirty="0" smtClean="0"/>
                <a:t>Organizzativo</a:t>
              </a:r>
              <a:endParaRPr lang="it-IT" sz="1400" dirty="0"/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6804249" y="1484783"/>
            <a:ext cx="1387465" cy="1592507"/>
            <a:chOff x="6399212" y="762349"/>
            <a:chExt cx="1806628" cy="2351415"/>
          </a:xfrm>
        </p:grpSpPr>
        <p:pic>
          <p:nvPicPr>
            <p:cNvPr id="22" name="Picture 30" descr="http://4wstrade.it/wp-content/uploads/2015/03/4watrade-punti-vendita-0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5" t="4281" r="25025"/>
            <a:stretch/>
          </p:blipFill>
          <p:spPr bwMode="auto">
            <a:xfrm>
              <a:off x="6399212" y="762349"/>
              <a:ext cx="1722320" cy="18691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CasellaDiTesto 22"/>
            <p:cNvSpPr txBox="1"/>
            <p:nvPr/>
          </p:nvSpPr>
          <p:spPr>
            <a:xfrm>
              <a:off x="6596128" y="2477538"/>
              <a:ext cx="1609712" cy="6362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50" dirty="0" smtClean="0"/>
                <a:t>Nuovo Sistema </a:t>
              </a:r>
            </a:p>
            <a:p>
              <a:r>
                <a:rPr lang="it-IT" sz="1050" dirty="0" smtClean="0"/>
                <a:t>di Incentivazione</a:t>
              </a:r>
              <a:endParaRPr lang="it-IT" sz="1050" dirty="0"/>
            </a:p>
          </p:txBody>
        </p:sp>
      </p:grpSp>
      <p:pic>
        <p:nvPicPr>
          <p:cNvPr id="24" name="Picture 22" descr="http://var.zeroemission.eu/uploads/publications/section_news/201203/20101012052244_shutterstock_622073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36" y="4400408"/>
            <a:ext cx="1979965" cy="11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://www.pmi.it/wp-content/uploads/2015/09/Crowdfundin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78" y="4958242"/>
            <a:ext cx="1916515" cy="12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Dimensioni/Oggetto           3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37465" y="980728"/>
            <a:ext cx="5694776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it-IT" altLang="it-IT" sz="2000" dirty="0" smtClean="0">
              <a:solidFill>
                <a:srgbClr val="800000"/>
              </a:solidFill>
              <a:latin typeface="Trebuchet MS" pitchFamily="34" charset="0"/>
            </a:endParaRPr>
          </a:p>
          <a:p>
            <a:pPr>
              <a:spcBef>
                <a:spcPts val="600"/>
              </a:spcBef>
            </a:pPr>
            <a:r>
              <a:rPr lang="it-IT" altLang="it-IT" sz="2000" dirty="0" smtClean="0">
                <a:solidFill>
                  <a:srgbClr val="800000"/>
                </a:solidFill>
                <a:latin typeface="Trebuchet MS" pitchFamily="34" charset="0"/>
              </a:rPr>
              <a:t>Dimensioni trasversali:</a:t>
            </a:r>
          </a:p>
          <a:p>
            <a:pPr>
              <a:spcBef>
                <a:spcPts val="600"/>
              </a:spcBef>
            </a:pPr>
            <a:endParaRPr lang="it-IT" altLang="it-IT" sz="2000" dirty="0" smtClean="0">
              <a:solidFill>
                <a:srgbClr val="800000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u="sng" dirty="0" smtClean="0">
                <a:solidFill>
                  <a:srgbClr val="4D4D4D"/>
                </a:solidFill>
                <a:latin typeface="Trebuchet MS" pitchFamily="34" charset="0"/>
              </a:rPr>
              <a:t>Persone, capacità, competenze</a:t>
            </a:r>
            <a:r>
              <a:rPr lang="it-IT" altLang="it-IT" sz="2000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l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persone hanno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competenze con le quali producono idee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che devono essere realizzate dalle persone che,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con le loro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capacità,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devono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migliorare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le idee esistenti o produrne di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nuove e implementarle per realizzare l’innovazione.</a:t>
            </a:r>
            <a:endParaRPr lang="it-IT" altLang="it-IT" sz="20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it-IT" altLang="it-IT" sz="2000" u="sng" dirty="0" smtClean="0">
                <a:solidFill>
                  <a:srgbClr val="4D4D4D"/>
                </a:solidFill>
                <a:latin typeface="Trebuchet MS" pitchFamily="34" charset="0"/>
              </a:rPr>
              <a:t>Tecnologia</a:t>
            </a:r>
            <a:r>
              <a:rPr lang="it-IT" altLang="it-IT" sz="2000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straordinaria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leva di cambiamento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, costituisce la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base per la realizzazione di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nuove soluzioni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applicabili a tutte le dimensioni  della innovazione (prodotti, processi, marketing, organizzazione, fonti di approvvigionamento e finanziamento).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312" y="2276872"/>
            <a:ext cx="2304368" cy="125692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789040"/>
            <a:ext cx="1702122" cy="137191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1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ocial-innovation-2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7704856" cy="616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Origini della 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43608" y="836712"/>
            <a:ext cx="7272808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000" u="sng" dirty="0" smtClean="0">
                <a:solidFill>
                  <a:srgbClr val="800000"/>
                </a:solidFill>
                <a:latin typeface="Trebuchet MS" pitchFamily="34" charset="0"/>
              </a:rPr>
              <a:t>L’innovazione Sociale è favorita da pressioni sociali 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esercitate dall’esistenza di:</a:t>
            </a:r>
            <a:endParaRPr lang="it-IT" sz="20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bisogni </a:t>
            </a:r>
            <a:r>
              <a:rPr lang="it-IT" sz="2000" dirty="0">
                <a:solidFill>
                  <a:srgbClr val="800000"/>
                </a:solidFill>
                <a:latin typeface="Trebuchet MS" pitchFamily="34" charset="0"/>
              </a:rPr>
              <a:t>insoddisfatti</a:t>
            </a: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o nuovi o più complessi (es</a:t>
            </a: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. servizi sanitari di prossimità), 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800000"/>
                </a:solidFill>
                <a:latin typeface="Trebuchet MS" pitchFamily="34" charset="0"/>
              </a:rPr>
              <a:t>risorse sprecate </a:t>
            </a: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(es. il consumo di suolo), 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800000"/>
                </a:solidFill>
                <a:latin typeface="Trebuchet MS" pitchFamily="34" charset="0"/>
              </a:rPr>
              <a:t>emergenze ambientali </a:t>
            </a: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(es. qualità dell’aria nei centri abitati) 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o </a:t>
            </a: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emergenze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sociali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2000" dirty="0">
                <a:solidFill>
                  <a:srgbClr val="4D4D4D"/>
                </a:solidFill>
                <a:latin typeface="Trebuchet MS" pitchFamily="34" charset="0"/>
              </a:rPr>
              <a:t>(es. crescenti aree di disagio e marginalità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)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indebolimento degli strumenti 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tradizionali </a:t>
            </a: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di gestione dei bisogni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contaminazione tra pubblico e privato (es. gestione dei beni comuni)</a:t>
            </a:r>
            <a:endParaRPr lang="it-IT" sz="2000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Definizione di 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1475657" y="996703"/>
            <a:ext cx="6840760" cy="4736553"/>
            <a:chOff x="579398" y="897039"/>
            <a:chExt cx="8241073" cy="5268266"/>
          </a:xfrm>
        </p:grpSpPr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9" t="-1" r="5553" b="19549"/>
            <a:stretch/>
          </p:blipFill>
          <p:spPr>
            <a:xfrm>
              <a:off x="579398" y="897039"/>
              <a:ext cx="8241073" cy="5268266"/>
            </a:xfrm>
            <a:prstGeom prst="rect">
              <a:avLst/>
            </a:prstGeom>
          </p:spPr>
        </p:pic>
        <p:sp>
          <p:nvSpPr>
            <p:cNvPr id="13" name="CasellaDiTesto 12"/>
            <p:cNvSpPr txBox="1"/>
            <p:nvPr/>
          </p:nvSpPr>
          <p:spPr>
            <a:xfrm>
              <a:off x="1099886" y="1301038"/>
              <a:ext cx="3353797" cy="3662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“le nuove 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soluzioni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(prodotti, 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servizi, modelli, mercati e processi)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che, oltre che rispettare i requisiti di sostenibilità, </a:t>
              </a:r>
              <a:r>
                <a:rPr lang="it-IT" sz="1600" i="1" u="sng" dirty="0">
                  <a:solidFill>
                    <a:srgbClr val="800000"/>
                  </a:solidFill>
                  <a:latin typeface="Trebuchet MS" pitchFamily="34" charset="0"/>
                </a:rPr>
                <a:t>soddisfano dei bisogni sociali</a:t>
              </a:r>
              <a:r>
                <a:rPr lang="it-IT" sz="1600" i="1" dirty="0">
                  <a:solidFill>
                    <a:srgbClr val="800000"/>
                  </a:solidFill>
                  <a:latin typeface="Trebuchet MS" pitchFamily="34" charset="0"/>
                </a:rPr>
                <a:t> 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in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modo più efficace delle alternative 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esistenti 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e che allo stesso 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tempo portano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a </a:t>
              </a:r>
              <a:r>
                <a:rPr lang="it-IT" sz="1600" i="1" u="sng" dirty="0">
                  <a:solidFill>
                    <a:srgbClr val="800000"/>
                  </a:solidFill>
                  <a:latin typeface="Trebuchet MS" pitchFamily="34" charset="0"/>
                </a:rPr>
                <a:t>nuove o rafforzate </a:t>
              </a:r>
              <a:r>
                <a:rPr lang="it-IT" sz="1600" i="1" u="sng" dirty="0" smtClean="0">
                  <a:solidFill>
                    <a:srgbClr val="800000"/>
                  </a:solidFill>
                  <a:latin typeface="Trebuchet MS" pitchFamily="34" charset="0"/>
                </a:rPr>
                <a:t>capacità e relazioni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e ad un </a:t>
              </a:r>
              <a:r>
                <a:rPr lang="it-IT" sz="1600" i="1" u="sng" dirty="0">
                  <a:solidFill>
                    <a:srgbClr val="800000"/>
                  </a:solidFill>
                  <a:latin typeface="Trebuchet MS" pitchFamily="34" charset="0"/>
                </a:rPr>
                <a:t>miglior uso delle </a:t>
              </a:r>
              <a:r>
                <a:rPr lang="it-IT" sz="1600" i="1" u="sng" dirty="0" smtClean="0">
                  <a:solidFill>
                    <a:srgbClr val="800000"/>
                  </a:solidFill>
                  <a:latin typeface="Trebuchet MS" pitchFamily="34" charset="0"/>
                </a:rPr>
                <a:t>risorse</a:t>
              </a:r>
              <a:r>
                <a:rPr lang="it-IT" sz="1600" i="1" dirty="0" smtClean="0">
                  <a:solidFill>
                    <a:srgbClr val="4D4D4D"/>
                  </a:solidFill>
                  <a:latin typeface="Trebuchet MS" pitchFamily="34" charset="0"/>
                </a:rPr>
                <a:t>. </a:t>
              </a:r>
              <a:endParaRPr lang="it-IT" sz="1600" i="1" dirty="0">
                <a:solidFill>
                  <a:srgbClr val="4D4D4D"/>
                </a:solidFill>
                <a:latin typeface="Trebuchet MS" pitchFamily="34" charset="0"/>
              </a:endParaRP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4885978" y="1313112"/>
              <a:ext cx="3456383" cy="4587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In altre parole, </a:t>
              </a:r>
              <a:r>
                <a:rPr lang="it-IT" sz="1600" i="1" u="sng" dirty="0">
                  <a:solidFill>
                    <a:srgbClr val="800000"/>
                  </a:solidFill>
                  <a:latin typeface="Trebuchet MS" pitchFamily="34" charset="0"/>
                </a:rPr>
                <a:t>innovazioni che sono buone per la società </a:t>
              </a:r>
              <a:r>
                <a:rPr lang="it-IT" sz="1600" i="1" dirty="0">
                  <a:solidFill>
                    <a:srgbClr val="4D4D4D"/>
                  </a:solidFill>
                  <a:latin typeface="Trebuchet MS" pitchFamily="34" charset="0"/>
                </a:rPr>
                <a:t>e che accrescono le possibilità di azione per la società stessa”</a:t>
              </a:r>
            </a:p>
            <a:p>
              <a:endParaRPr lang="it-IT" sz="1400" b="1" i="1" u="sng" dirty="0" smtClean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 smtClean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 smtClean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 smtClean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pPr lvl="0"/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(Giordano e </a:t>
              </a:r>
              <a:r>
                <a:rPr lang="it-IT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Ardvisson</a:t>
              </a:r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: Il Libro Bianco sulla Innovazione Sociale, - Edizione italiana de: Murray, </a:t>
              </a:r>
              <a:r>
                <a:rPr lang="it-IT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Caulier</a:t>
              </a:r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Grice, </a:t>
              </a:r>
              <a:r>
                <a:rPr lang="en-US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Mulgan</a:t>
              </a:r>
              <a:r>
                <a:rPr lang="en-US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: The Open Book on Social Innovation, 2010</a:t>
              </a:r>
              <a:r>
                <a:rPr lang="en-US" sz="1050" b="1" dirty="0" smtClean="0">
                  <a:solidFill>
                    <a:srgbClr val="333333"/>
                  </a:solidFill>
                  <a:latin typeface="Trebuchet MS" panose="020B0603020202020204" pitchFamily="34" charset="0"/>
                </a:rPr>
                <a:t>)</a:t>
              </a:r>
              <a:endParaRPr lang="it-IT" altLang="it-IT" sz="1050" dirty="0">
                <a:solidFill>
                  <a:srgbClr val="333333"/>
                </a:solidFill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944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Obiettivo della 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971601" y="908720"/>
            <a:ext cx="77048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L’innovazione sociale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è altro dall’innovazione tout court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che nasce dalla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competizione di mercato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e dalla ricerca di un maggiore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profitto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.</a:t>
            </a:r>
            <a:endParaRPr lang="it-IT" dirty="0">
              <a:solidFill>
                <a:srgbClr val="800000"/>
              </a:solidFill>
              <a:latin typeface="Trebuchet MS" pitchFamily="34" charset="0"/>
            </a:endParaRPr>
          </a:p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Il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fine della i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nnovazione sociale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non </a:t>
            </a:r>
            <a:r>
              <a:rPr lang="it-IT" u="sng" dirty="0">
                <a:solidFill>
                  <a:srgbClr val="800000"/>
                </a:solidFill>
                <a:latin typeface="Trebuchet MS" pitchFamily="34" charset="0"/>
              </a:rPr>
              <a:t>è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la semplice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evoluzione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di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un comportamento o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di un intervento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rivolto ad una determinata categoria di portatori di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bisogni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.</a:t>
            </a:r>
            <a:endParaRPr lang="it-IT" dirty="0" smtClean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978621" y="2780928"/>
            <a:ext cx="7704855" cy="917513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80000" bIns="18000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L’obiettivo è la </a:t>
            </a:r>
            <a:r>
              <a:rPr lang="it-IT" b="1" u="sng" dirty="0">
                <a:solidFill>
                  <a:schemeClr val="bg1"/>
                </a:solidFill>
                <a:latin typeface="Trebuchet MS" pitchFamily="34" charset="0"/>
              </a:rPr>
              <a:t>trasformazione del processo </a:t>
            </a:r>
            <a:r>
              <a:rPr lang="it-IT" b="1" dirty="0">
                <a:solidFill>
                  <a:schemeClr val="bg1"/>
                </a:solidFill>
                <a:latin typeface="Trebuchet MS" pitchFamily="34" charset="0"/>
              </a:rPr>
              <a:t>attraverso cui le politiche e le azioni sono concepite, realizzate, valutate e governate. </a:t>
            </a:r>
            <a:endParaRPr lang="it-IT" b="1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971600" y="3862789"/>
            <a:ext cx="7704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Il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risultato atteso da una innovazione sociale è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dunque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molto di più della sola modifica di un prodotto o processo o modello organizzativo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. 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978621" y="4869160"/>
            <a:ext cx="7704855" cy="1194512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80000" bIns="18000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E’ la </a:t>
            </a:r>
            <a:r>
              <a:rPr lang="it-IT" b="1" u="sng" dirty="0" smtClean="0">
                <a:solidFill>
                  <a:schemeClr val="bg1"/>
                </a:solidFill>
                <a:latin typeface="Trebuchet MS" pitchFamily="34" charset="0"/>
              </a:rPr>
              <a:t>trasformazione</a:t>
            </a: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it-IT" b="1" dirty="0">
                <a:solidFill>
                  <a:schemeClr val="bg1"/>
                </a:solidFill>
                <a:latin typeface="Trebuchet MS" pitchFamily="34" charset="0"/>
              </a:rPr>
              <a:t>stabile </a:t>
            </a:r>
            <a:r>
              <a:rPr lang="it-IT" b="1" u="sng" dirty="0">
                <a:solidFill>
                  <a:schemeClr val="bg1"/>
                </a:solidFill>
                <a:latin typeface="Trebuchet MS" pitchFamily="34" charset="0"/>
              </a:rPr>
              <a:t>dei comportamenti e delle relazioni</a:t>
            </a:r>
            <a:r>
              <a:rPr lang="it-IT" b="1" dirty="0">
                <a:solidFill>
                  <a:schemeClr val="bg1"/>
                </a:solidFill>
                <a:latin typeface="Trebuchet MS" pitchFamily="34" charset="0"/>
              </a:rPr>
              <a:t> di un insieme ampio di attori – istituzionali e non – finalizzata a rispondere ad un bisogno in modo </a:t>
            </a: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migliore, più efficace </a:t>
            </a:r>
            <a:r>
              <a:rPr lang="it-IT" b="1" dirty="0">
                <a:solidFill>
                  <a:schemeClr val="bg1"/>
                </a:solidFill>
                <a:latin typeface="Trebuchet MS" pitchFamily="34" charset="0"/>
              </a:rPr>
              <a:t>e più </a:t>
            </a:r>
            <a:r>
              <a:rPr lang="it-IT" b="1" dirty="0" smtClean="0">
                <a:solidFill>
                  <a:schemeClr val="bg1"/>
                </a:solidFill>
                <a:latin typeface="Trebuchet MS" pitchFamily="34" charset="0"/>
              </a:rPr>
              <a:t>sostenibile.</a:t>
            </a:r>
            <a:endParaRPr lang="it-IT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10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5" grpId="0" animBg="1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Dimensioni peculiari dell’innovazione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16736" y="648866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9552" y="980728"/>
            <a:ext cx="7776864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>
              <a:spcBef>
                <a:spcPts val="1800"/>
              </a:spcBef>
              <a:spcAft>
                <a:spcPts val="0"/>
              </a:spcAft>
            </a:pP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Essa,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oltre alle normali dimensioni di prodotto/servizio, processo, organizzazione, fonti,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presenta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quindi alcune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dimensioni che sono del tutto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particolari:</a:t>
            </a:r>
          </a:p>
          <a:p>
            <a:pPr marL="800100" lvl="1" indent="-3429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Attori: </a:t>
            </a:r>
            <a:r>
              <a:rPr lang="it-IT" dirty="0">
                <a:solidFill>
                  <a:srgbClr val="999999"/>
                </a:solidFill>
                <a:latin typeface="Open Sans"/>
              </a:rPr>
              <a:t> </a:t>
            </a:r>
            <a:r>
              <a:rPr lang="it-IT" dirty="0">
                <a:solidFill>
                  <a:srgbClr val="333333"/>
                </a:solidFill>
                <a:latin typeface="Trebuchet MS" pitchFamily="34" charset="0"/>
              </a:rPr>
              <a:t>diversi attori appartenenti a mondi diversi. Le pratiche di innovazione sociale tendono a collocarsi al confine tra non-profit, pubblico, privato, società civile (volontariato, movimenti, azione collettiva, etc..), sono trasversali e frutto di interessanti </a:t>
            </a:r>
            <a:r>
              <a:rPr lang="it-IT" u="sng" dirty="0">
                <a:solidFill>
                  <a:srgbClr val="800000"/>
                </a:solidFill>
                <a:latin typeface="Trebuchet MS" pitchFamily="34" charset="0"/>
              </a:rPr>
              <a:t>contaminazioni di valori e prospettive</a:t>
            </a:r>
            <a:r>
              <a:rPr lang="it-IT" dirty="0">
                <a:solidFill>
                  <a:srgbClr val="333333"/>
                </a:solidFill>
                <a:latin typeface="Trebuchet MS" pitchFamily="34" charset="0"/>
              </a:rPr>
              <a:t>.</a:t>
            </a:r>
          </a:p>
          <a:p>
            <a:pPr marL="800100" lvl="1" indent="-3429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Creazione di valore</a:t>
            </a:r>
            <a:r>
              <a:rPr lang="it-IT" dirty="0" smtClean="0">
                <a:solidFill>
                  <a:srgbClr val="333333"/>
                </a:solidFill>
                <a:latin typeface="Trebuchet MS" pitchFamily="34" charset="0"/>
              </a:rPr>
              <a:t>: crea valore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sociale</a:t>
            </a:r>
            <a:r>
              <a:rPr lang="it-IT" dirty="0" smtClean="0">
                <a:solidFill>
                  <a:srgbClr val="333333"/>
                </a:solidFill>
                <a:latin typeface="Trebuchet MS" pitchFamily="34" charset="0"/>
              </a:rPr>
              <a:t> da cui scaturisce l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a necessità di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tenere in considerazione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indicatori di valore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particolari: </a:t>
            </a:r>
          </a:p>
          <a:p>
            <a:pPr marL="1200150" lvl="2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per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il conseguimento degli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output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(numero dei risultati positivi conseguiti: numero prodotti/servizi erogati) </a:t>
            </a:r>
            <a:endParaRPr lang="it-IT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1200150" lvl="2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e del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risultato sociale sui beneficiari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–effetto benessere creato-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(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outcome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 differenti per progetti differenti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). </a:t>
            </a:r>
          </a:p>
          <a:p>
            <a:pPr marL="1200150" lvl="2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Il risultato complessivo conseguito deve creare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valore per la società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nel suo complesso (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impatto </a:t>
            </a:r>
            <a:r>
              <a:rPr lang="it-IT" u="sng" dirty="0">
                <a:solidFill>
                  <a:srgbClr val="800000"/>
                </a:solidFill>
                <a:latin typeface="Trebuchet MS" pitchFamily="34" charset="0"/>
              </a:rPr>
              <a:t>sociale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)</a:t>
            </a:r>
          </a:p>
          <a:p>
            <a:pPr marL="742950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100" dirty="0">
              <a:solidFill>
                <a:srgbClr val="8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0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Introduzione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79398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827584" y="926152"/>
            <a:ext cx="7705229" cy="5338817"/>
            <a:chOff x="579398" y="897039"/>
            <a:chExt cx="8241073" cy="5268266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9" t="-1" r="5553" b="19549"/>
            <a:stretch/>
          </p:blipFill>
          <p:spPr>
            <a:xfrm>
              <a:off x="579398" y="897039"/>
              <a:ext cx="8241073" cy="5268266"/>
            </a:xfrm>
            <a:prstGeom prst="rect">
              <a:avLst/>
            </a:prstGeom>
          </p:spPr>
        </p:pic>
        <p:sp>
          <p:nvSpPr>
            <p:cNvPr id="4" name="CasellaDiTesto 3"/>
            <p:cNvSpPr txBox="1"/>
            <p:nvPr/>
          </p:nvSpPr>
          <p:spPr>
            <a:xfrm>
              <a:off x="1285578" y="1093007"/>
              <a:ext cx="3168105" cy="4355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«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Siamo abituati a pensare l'innovazione, quella vera, come </a:t>
              </a:r>
              <a:r>
                <a:rPr lang="it-IT" sz="1600" i="1" dirty="0">
                  <a:solidFill>
                    <a:srgbClr val="800000"/>
                  </a:solidFill>
                  <a:latin typeface="Trebuchet MS" panose="020B0603020202020204" pitchFamily="34" charset="0"/>
                </a:rPr>
                <a:t>qualcosa che avviene nelle università e dentro i laboratori delle grandi società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. </a:t>
              </a:r>
            </a:p>
            <a:p>
              <a:pPr lvl="0"/>
              <a:endParaRPr lang="it-IT" sz="1100" i="1" dirty="0">
                <a:solidFill>
                  <a:srgbClr val="4D4D4D"/>
                </a:solidFill>
                <a:latin typeface="Trebuchet MS" panose="020B0603020202020204" pitchFamily="34" charset="0"/>
              </a:endParaRPr>
            </a:p>
            <a:p>
              <a:pPr lvl="0"/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È lì che i veri scienziati sono al lavoro, con i loro </a:t>
              </a:r>
              <a:r>
                <a:rPr lang="it-IT" sz="1600" i="1" dirty="0" err="1">
                  <a:solidFill>
                    <a:srgbClr val="4D4D4D"/>
                  </a:solidFill>
                  <a:latin typeface="Trebuchet MS" panose="020B0603020202020204" pitchFamily="34" charset="0"/>
                </a:rPr>
                <a:t>saperi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 avanzati e competenze esclusive, per sfornare nuovi prodotti, macchine, lavatrici, aspira polveri che portano nuovi benefici per tutti. </a:t>
              </a:r>
            </a:p>
            <a:p>
              <a:pPr lvl="0"/>
              <a:endParaRPr lang="it-IT" sz="1000" i="1" dirty="0">
                <a:solidFill>
                  <a:srgbClr val="4D4D4D"/>
                </a:solidFill>
                <a:latin typeface="Trebuchet MS" panose="020B0603020202020204" pitchFamily="34" charset="0"/>
              </a:endParaRPr>
            </a:p>
            <a:p>
              <a:pPr lvl="0"/>
              <a:r>
                <a:rPr lang="it-IT" sz="1600" i="1" dirty="0">
                  <a:solidFill>
                    <a:srgbClr val="800000"/>
                  </a:solidFill>
                  <a:latin typeface="Trebuchet MS" panose="020B0603020202020204" pitchFamily="34" charset="0"/>
                </a:rPr>
                <a:t>Alle questioni sociali ci pensa lo Stato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, con i suoi servizi sociali, il sistema sanitario, le politiche economiche e di sviluppo. </a:t>
              </a: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4908884" y="1093007"/>
              <a:ext cx="3456384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i="1" dirty="0">
                  <a:solidFill>
                    <a:srgbClr val="800000"/>
                  </a:solidFill>
                  <a:latin typeface="Trebuchet MS" panose="020B0603020202020204" pitchFamily="34" charset="0"/>
                </a:rPr>
                <a:t>A fare pressione sullo Stato ci pensano le organizzazioni politiche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: partiti, sindacati e movimenti sociali, che sottolineano le cose che non vanno, o che vanno male e che, di conseguenza necessitano un intervento. </a:t>
              </a:r>
            </a:p>
            <a:p>
              <a:endParaRPr lang="it-IT" sz="1000" i="1" dirty="0">
                <a:solidFill>
                  <a:srgbClr val="4D4D4D"/>
                </a:solidFill>
                <a:latin typeface="Trebuchet MS" panose="020B0603020202020204" pitchFamily="34" charset="0"/>
              </a:endParaRPr>
            </a:p>
            <a:p>
              <a:r>
                <a:rPr lang="it-IT" sz="1600" i="1" dirty="0">
                  <a:solidFill>
                    <a:srgbClr val="800000"/>
                  </a:solidFill>
                  <a:latin typeface="Trebuchet MS" panose="020B0603020202020204" pitchFamily="34" charset="0"/>
                </a:rPr>
                <a:t>E le tre sfere rimangono nettamente separate</a:t>
              </a:r>
              <a:r>
                <a:rPr lang="it-IT" sz="1600" i="1" dirty="0">
                  <a:solidFill>
                    <a:srgbClr val="4D4D4D"/>
                  </a:solidFill>
                  <a:latin typeface="Trebuchet MS" panose="020B0603020202020204" pitchFamily="34" charset="0"/>
                </a:rPr>
                <a:t>. </a:t>
              </a:r>
            </a:p>
            <a:p>
              <a:endParaRPr lang="it-IT" sz="1000" i="1" dirty="0">
                <a:solidFill>
                  <a:srgbClr val="4D4D4D"/>
                </a:solidFill>
                <a:latin typeface="Trebuchet MS" panose="020B0603020202020204" pitchFamily="34" charset="0"/>
              </a:endParaRPr>
            </a:p>
            <a:p>
              <a:r>
                <a:rPr lang="it-IT" sz="1600" i="1" u="sng" dirty="0">
                  <a:solidFill>
                    <a:srgbClr val="800000"/>
                  </a:solidFill>
                  <a:latin typeface="Trebuchet MS" panose="020B0603020202020204" pitchFamily="34" charset="0"/>
                </a:rPr>
                <a:t>Nel mondo, ma forse particolarmente in Italia è palese che le cose non funzionino più così</a:t>
              </a:r>
              <a:r>
                <a:rPr lang="it-IT" sz="1600" i="1" u="sng" dirty="0" smtClean="0">
                  <a:solidFill>
                    <a:srgbClr val="800000"/>
                  </a:solidFill>
                  <a:latin typeface="Trebuchet MS" panose="020B0603020202020204" pitchFamily="34" charset="0"/>
                </a:rPr>
                <a:t>»</a:t>
              </a:r>
              <a:endParaRPr lang="it-IT" sz="1400" b="1" i="1" u="sng" dirty="0" smtClean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endParaRPr lang="it-IT" sz="1400" b="1" i="1" u="sng" dirty="0">
                <a:solidFill>
                  <a:srgbClr val="800000"/>
                </a:solidFill>
                <a:latin typeface="Trebuchet MS" panose="020B0603020202020204" pitchFamily="34" charset="0"/>
              </a:endParaRPr>
            </a:p>
            <a:p>
              <a:pPr lvl="0"/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(Giordano e </a:t>
              </a:r>
              <a:r>
                <a:rPr lang="it-IT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Ardvisson</a:t>
              </a:r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: Il Libro Bianco sulla Innovazione Sociale, - Edizione italiana de: Murray, </a:t>
              </a:r>
              <a:r>
                <a:rPr lang="it-IT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Caulier</a:t>
              </a:r>
              <a:r>
                <a:rPr lang="it-IT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 </a:t>
              </a:r>
              <a:r>
                <a:rPr lang="en-US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Grice, </a:t>
              </a:r>
              <a:r>
                <a:rPr lang="en-US" sz="1050" b="1" dirty="0" err="1">
                  <a:solidFill>
                    <a:srgbClr val="333333"/>
                  </a:solidFill>
                  <a:latin typeface="Trebuchet MS" panose="020B0603020202020204" pitchFamily="34" charset="0"/>
                </a:rPr>
                <a:t>Mulgan</a:t>
              </a:r>
              <a:r>
                <a:rPr lang="en-US" sz="1050" b="1" dirty="0">
                  <a:solidFill>
                    <a:srgbClr val="333333"/>
                  </a:solidFill>
                  <a:latin typeface="Trebuchet MS" panose="020B0603020202020204" pitchFamily="34" charset="0"/>
                </a:rPr>
                <a:t>: The Open Book on Social Innovation, 2010</a:t>
              </a:r>
              <a:r>
                <a:rPr lang="en-US" sz="1050" b="1" dirty="0" smtClean="0">
                  <a:solidFill>
                    <a:srgbClr val="333333"/>
                  </a:solidFill>
                  <a:latin typeface="Trebuchet MS" panose="020B0603020202020204" pitchFamily="34" charset="0"/>
                </a:rPr>
                <a:t>)</a:t>
              </a:r>
              <a:endParaRPr lang="it-IT" altLang="it-IT" sz="1050" dirty="0">
                <a:solidFill>
                  <a:srgbClr val="333333"/>
                </a:solidFill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645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Dimensioni peculiari dell’innovazione sociale              2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11560" y="692696"/>
            <a:ext cx="8157031" cy="540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it-IT" dirty="0">
              <a:solidFill>
                <a:srgbClr val="800000"/>
              </a:solidFill>
              <a:latin typeface="Trebuchet MS" pitchFamily="34" charset="0"/>
            </a:endParaRPr>
          </a:p>
          <a:p>
            <a:pPr marL="800100" lvl="1" indent="-342900">
              <a:spcAft>
                <a:spcPts val="0"/>
              </a:spcAft>
              <a:buFont typeface="+mj-lt"/>
              <a:buAutoNum type="arabicPeriod" startAt="3"/>
            </a:pPr>
            <a:r>
              <a:rPr lang="it-IT" u="sng" dirty="0">
                <a:solidFill>
                  <a:srgbClr val="800000"/>
                </a:solidFill>
                <a:latin typeface="Trebuchet MS" pitchFamily="34" charset="0"/>
              </a:rPr>
              <a:t>Sostenibilità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=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capacità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dell’Organizzazion</a:t>
            </a: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e che si appresta a soddisfare bisogni sociali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di </a:t>
            </a:r>
            <a:r>
              <a:rPr lang="it-IT" u="sng" dirty="0">
                <a:solidFill>
                  <a:srgbClr val="800000"/>
                </a:solidFill>
                <a:latin typeface="Trebuchet MS" pitchFamily="34" charset="0"/>
              </a:rPr>
              <a:t>“stare sul mercato”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e di finanziarsi grazie ai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ricavi generati dall’attività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stessa e/o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attraendo fonti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di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finanziamento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chiare, raggiungibili e certe, pubbliche o private che siano. E’ possibile l’utilizzo di fonti finanziarie innovative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(Finanza Sociale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)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 -&gt;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focus sul modello di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sostenibilità economica</a:t>
            </a:r>
            <a:endParaRPr lang="it-IT" dirty="0">
              <a:solidFill>
                <a:srgbClr val="800000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240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Territorialità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: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l’innovazione sociale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trae sostentamento dal territorio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nella sua accezione socio antropologica</a:t>
            </a:r>
          </a:p>
          <a:p>
            <a:pPr marL="800100" lvl="1" indent="-342900">
              <a:spcBef>
                <a:spcPts val="240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it-IT" u="sng" dirty="0" err="1" smtClean="0">
                <a:solidFill>
                  <a:srgbClr val="800000"/>
                </a:solidFill>
                <a:latin typeface="Trebuchet MS" pitchFamily="34" charset="0"/>
              </a:rPr>
              <a:t>Governance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 </a:t>
            </a:r>
            <a:r>
              <a:rPr lang="it-IT" u="sng" dirty="0" err="1" smtClean="0">
                <a:solidFill>
                  <a:srgbClr val="800000"/>
                </a:solidFill>
                <a:latin typeface="Trebuchet MS" pitchFamily="34" charset="0"/>
              </a:rPr>
              <a:t>multistakeholder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: è una dimensione organizzativa che assume connotati propri dovuti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alla contaminazione pubblico-privato o alle alleanze/partnership privato-privato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(aggregazioni, reti, ibridi, ecc.)</a:t>
            </a:r>
          </a:p>
          <a:p>
            <a:pPr marL="800100" lvl="1" indent="-342900">
              <a:spcBef>
                <a:spcPts val="240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Categorie di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beneficiari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,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comunità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</a:p>
          <a:p>
            <a:pPr lvl="1">
              <a:spcBef>
                <a:spcPts val="1800"/>
              </a:spcBef>
              <a:spcAft>
                <a:spcPts val="0"/>
              </a:spcAft>
            </a:pP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2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Alcuni esempi di 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862" y="1556792"/>
            <a:ext cx="1924050" cy="23717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1556792"/>
            <a:ext cx="19907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Alcuni esempi di innovazione sociale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5004048" y="906857"/>
            <a:ext cx="2390775" cy="1914525"/>
            <a:chOff x="6929531" y="959713"/>
            <a:chExt cx="2390775" cy="1914525"/>
          </a:xfrm>
        </p:grpSpPr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29531" y="959713"/>
              <a:ext cx="2390775" cy="1914525"/>
            </a:xfrm>
            <a:prstGeom prst="rect">
              <a:avLst/>
            </a:prstGeom>
          </p:spPr>
        </p:pic>
        <p:sp>
          <p:nvSpPr>
            <p:cNvPr id="12" name="CasellaDiTesto 11"/>
            <p:cNvSpPr txBox="1"/>
            <p:nvPr/>
          </p:nvSpPr>
          <p:spPr>
            <a:xfrm>
              <a:off x="7209538" y="2566461"/>
              <a:ext cx="19191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>
                  <a:solidFill>
                    <a:schemeClr val="bg1"/>
                  </a:solidFill>
                </a:rPr>
                <a:t>Turismo per disabili</a:t>
              </a:r>
              <a:endParaRPr lang="it-IT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152" name="Picture 8" descr="http://agritours.co.ke/wp/wp-content/uploads/2015/11/bioga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62849"/>
            <a:ext cx="2870972" cy="172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trevisoeventi.com/eventi-foto-immagini/montebelluna-amici-della-solidarieta-recupero-eccedenze-alimentar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78739"/>
            <a:ext cx="3533892" cy="144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Risultati immagini per housing sociale portatori handica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09" y="283167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www.trattoriadegliamici.org/wp-content/uploads/2012/05/OR-2-Lavoro-e-disabili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828" y="3013131"/>
            <a:ext cx="2661990" cy="17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radio24.ilsole24ore.com/assets/img/programma/melog/2015-12-24/anche-disabili-educazione-diversita-100156/fotohome1T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181" y="4712607"/>
            <a:ext cx="2935399" cy="121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39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Il processo che porta dalla «Creatività» alla «Innovazione»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43608" y="908720"/>
            <a:ext cx="74888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80000" lvl="1">
              <a:spcAft>
                <a:spcPts val="0"/>
              </a:spcAft>
            </a:pP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«Invenzione»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«Innovazione»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non sono sinonimi. 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061244" y="2636912"/>
            <a:ext cx="7471196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80000" lvl="1">
              <a:spcBef>
                <a:spcPts val="600"/>
              </a:spcBef>
              <a:spcAft>
                <a:spcPts val="0"/>
              </a:spcAft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E’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il risultato finale di un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percorso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dinamico e sistemico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, </a:t>
            </a: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  <a:p>
            <a:pPr marL="465750" lvl="1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generato dal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cambiamento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, </a:t>
            </a:r>
          </a:p>
          <a:p>
            <a:pPr marL="465750" lvl="1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basato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sulla capacità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dell’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O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rganizzazione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di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accumulare ed utilizzare la </a:t>
            </a:r>
            <a:r>
              <a:rPr lang="it-IT" u="sng" dirty="0" smtClean="0">
                <a:solidFill>
                  <a:srgbClr val="800000"/>
                </a:solidFill>
                <a:latin typeface="Trebuchet MS" pitchFamily="34" charset="0"/>
              </a:rPr>
              <a:t>conoscenza (knowledge management)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del proprio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patrimonio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distintivo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e del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suo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contesto di riferimento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.</a:t>
            </a: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  <a:p>
            <a:pPr marL="180000" lvl="1">
              <a:spcBef>
                <a:spcPts val="1800"/>
              </a:spcBef>
              <a:spcAft>
                <a:spcPts val="0"/>
              </a:spcAf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La produzione di innovazioni,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diviene quindi un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fatto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continuo e diffuso a tutti i livelli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 e a tutte le posizioni gerarchiche.</a:t>
            </a:r>
          </a:p>
          <a:p>
            <a:pPr marL="180000" lvl="1">
              <a:spcBef>
                <a:spcPts val="1800"/>
              </a:spcBef>
              <a:spcAft>
                <a:spcPts val="0"/>
              </a:spcAf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L’idea di miglioramento di strategie, politiche e tecniche operative può nascere dovunque 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l’Organizzazione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deve attrezzarsi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(leadership culturale) per </a:t>
            </a:r>
            <a:r>
              <a:rPr lang="it-IT" dirty="0">
                <a:solidFill>
                  <a:srgbClr val="800000"/>
                </a:solidFill>
                <a:latin typeface="Trebuchet MS" pitchFamily="34" charset="0"/>
              </a:rPr>
              <a:t>raccogliere le potenzialità innovative là dove si manifestano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043608" y="1568986"/>
            <a:ext cx="74888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80000" lvl="1">
              <a:spcAft>
                <a:spcPts val="0"/>
              </a:spcAft>
            </a:pP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«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L’</a:t>
            </a:r>
            <a:r>
              <a:rPr lang="it-IT" sz="2000" u="sng" dirty="0" smtClean="0">
                <a:solidFill>
                  <a:srgbClr val="800000"/>
                </a:solidFill>
                <a:latin typeface="Trebuchet MS" pitchFamily="34" charset="0"/>
              </a:rPr>
              <a:t>innovazione</a:t>
            </a:r>
            <a:r>
              <a:rPr lang="it-IT" sz="2000" dirty="0" smtClean="0">
                <a:solidFill>
                  <a:srgbClr val="4D4D4D"/>
                </a:solidFill>
                <a:latin typeface="Trebuchet MS" pitchFamily="34" charset="0"/>
              </a:rPr>
              <a:t> è l’implementazione della invenzione, la sua </a:t>
            </a:r>
            <a:r>
              <a:rPr lang="it-IT" sz="2000" u="sng" dirty="0" smtClean="0">
                <a:solidFill>
                  <a:srgbClr val="800000"/>
                </a:solidFill>
                <a:latin typeface="Trebuchet MS" pitchFamily="34" charset="0"/>
              </a:rPr>
              <a:t>trasformazione in valore economico, finanziario, sociale</a:t>
            </a: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.»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7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llout con freccia in giù 20"/>
          <p:cNvSpPr/>
          <p:nvPr/>
        </p:nvSpPr>
        <p:spPr>
          <a:xfrm>
            <a:off x="4264806" y="671474"/>
            <a:ext cx="1038113" cy="1024442"/>
          </a:xfrm>
          <a:prstGeom prst="downArrowCallout">
            <a:avLst>
              <a:gd name="adj1" fmla="val 18726"/>
              <a:gd name="adj2" fmla="val 25000"/>
              <a:gd name="adj3" fmla="val 25000"/>
              <a:gd name="adj4" fmla="val 64977"/>
            </a:avLst>
          </a:prstGeom>
          <a:solidFill>
            <a:schemeClr val="bg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200" b="1" dirty="0">
                <a:ln w="18415" cmpd="sng">
                  <a:noFill/>
                  <a:prstDash val="solid"/>
                </a:ln>
                <a:solidFill>
                  <a:srgbClr val="800000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Sintesi tra esigenze e patrimonio</a:t>
            </a:r>
          </a:p>
        </p:txBody>
      </p:sp>
      <p:sp>
        <p:nvSpPr>
          <p:cNvPr id="22" name="Callout con freccia a destra 9"/>
          <p:cNvSpPr/>
          <p:nvPr/>
        </p:nvSpPr>
        <p:spPr>
          <a:xfrm>
            <a:off x="2808679" y="641406"/>
            <a:ext cx="1456128" cy="785812"/>
          </a:xfrm>
          <a:prstGeom prst="rightArrowCallout">
            <a:avLst>
              <a:gd name="adj1" fmla="val 10777"/>
              <a:gd name="adj2" fmla="val 29888"/>
              <a:gd name="adj3" fmla="val 39222"/>
              <a:gd name="adj4" fmla="val 70903"/>
            </a:avLst>
          </a:prstGeom>
          <a:solidFill>
            <a:schemeClr val="bg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b="1" dirty="0" smtClean="0">
                <a:solidFill>
                  <a:srgbClr val="3333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100" b="1" dirty="0">
                <a:ln w="18415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Punti di forza e debolezza interna</a:t>
            </a:r>
          </a:p>
        </p:txBody>
      </p:sp>
      <p:sp>
        <p:nvSpPr>
          <p:cNvPr id="23" name="Callout con freccia a sinistra 10"/>
          <p:cNvSpPr/>
          <p:nvPr/>
        </p:nvSpPr>
        <p:spPr>
          <a:xfrm>
            <a:off x="5302920" y="623943"/>
            <a:ext cx="1501328" cy="784225"/>
          </a:xfrm>
          <a:prstGeom prst="leftArrowCallout">
            <a:avLst>
              <a:gd name="adj1" fmla="val 8818"/>
              <a:gd name="adj2" fmla="val 34709"/>
              <a:gd name="adj3" fmla="val 37444"/>
              <a:gd name="adj4" fmla="val 70903"/>
            </a:avLst>
          </a:prstGeom>
          <a:solidFill>
            <a:schemeClr val="bg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100" b="1" dirty="0">
                <a:ln w="18415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Percezione dei bisogni potenziali e/o attuali</a:t>
            </a:r>
          </a:p>
        </p:txBody>
      </p:sp>
      <p:sp>
        <p:nvSpPr>
          <p:cNvPr id="24" name="Callout con freccia a sinistra 11"/>
          <p:cNvSpPr/>
          <p:nvPr/>
        </p:nvSpPr>
        <p:spPr>
          <a:xfrm>
            <a:off x="6804248" y="616006"/>
            <a:ext cx="1660028" cy="784225"/>
          </a:xfrm>
          <a:prstGeom prst="leftArrowCallout">
            <a:avLst>
              <a:gd name="adj1" fmla="val 8818"/>
              <a:gd name="adj2" fmla="val 34709"/>
              <a:gd name="adj3" fmla="val 37444"/>
              <a:gd name="adj4" fmla="val 70903"/>
            </a:avLst>
          </a:prstGeom>
          <a:solidFill>
            <a:schemeClr val="bg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100" b="1" dirty="0">
                <a:ln w="18415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Dinamica dei bisogni taciti ed espliciti del mercato</a:t>
            </a:r>
          </a:p>
        </p:txBody>
      </p:sp>
      <p:sp>
        <p:nvSpPr>
          <p:cNvPr id="25" name="Callout con freccia a destra 12"/>
          <p:cNvSpPr/>
          <p:nvPr/>
        </p:nvSpPr>
        <p:spPr>
          <a:xfrm>
            <a:off x="1043608" y="636643"/>
            <a:ext cx="1765071" cy="785813"/>
          </a:xfrm>
          <a:prstGeom prst="rightArrowCallout">
            <a:avLst>
              <a:gd name="adj1" fmla="val 10777"/>
              <a:gd name="adj2" fmla="val 29888"/>
              <a:gd name="adj3" fmla="val 39222"/>
              <a:gd name="adj4" fmla="val 70903"/>
            </a:avLst>
          </a:prstGeom>
          <a:solidFill>
            <a:schemeClr val="bg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100" b="1" dirty="0">
                <a:ln w="18415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Patrimonio</a:t>
            </a:r>
            <a:r>
              <a:rPr lang="it-IT" sz="1000" b="1" dirty="0">
                <a:solidFill>
                  <a:srgbClr val="3333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000" b="1" dirty="0" smtClean="0">
                <a:solidFill>
                  <a:srgbClr val="3333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100" b="1" dirty="0">
                <a:ln w="18415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rPr>
              <a:t>della Organizzazione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784755" y="1554060"/>
            <a:ext cx="7606745" cy="4899276"/>
            <a:chOff x="784755" y="1412776"/>
            <a:chExt cx="7606745" cy="4963259"/>
          </a:xfrm>
        </p:grpSpPr>
        <p:grpSp>
          <p:nvGrpSpPr>
            <p:cNvPr id="2" name="Gruppo 1"/>
            <p:cNvGrpSpPr/>
            <p:nvPr/>
          </p:nvGrpSpPr>
          <p:grpSpPr>
            <a:xfrm>
              <a:off x="2725636" y="1412776"/>
              <a:ext cx="4104456" cy="4941168"/>
              <a:chOff x="2411760" y="476672"/>
              <a:chExt cx="4608512" cy="6381328"/>
            </a:xfrm>
          </p:grpSpPr>
          <p:grpSp>
            <p:nvGrpSpPr>
              <p:cNvPr id="5" name="Gruppo 4"/>
              <p:cNvGrpSpPr/>
              <p:nvPr/>
            </p:nvGrpSpPr>
            <p:grpSpPr>
              <a:xfrm>
                <a:off x="2411760" y="692696"/>
                <a:ext cx="4608512" cy="5832648"/>
                <a:chOff x="2794000" y="1422398"/>
                <a:chExt cx="4226272" cy="4013202"/>
              </a:xfrm>
            </p:grpSpPr>
            <p:sp>
              <p:nvSpPr>
                <p:cNvPr id="6" name="Ovale 5"/>
                <p:cNvSpPr/>
                <p:nvPr/>
              </p:nvSpPr>
              <p:spPr>
                <a:xfrm>
                  <a:off x="2992107" y="1617005"/>
                  <a:ext cx="3830058" cy="1556854"/>
                </a:xfrm>
                <a:prstGeom prst="ellipse">
                  <a:avLst/>
                </a:prstGeom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50000"/>
                    <a:alpha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50000"/>
                    <a:alpha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8" name="Figura a mano libera 7"/>
                <p:cNvSpPr/>
                <p:nvPr/>
              </p:nvSpPr>
              <p:spPr>
                <a:xfrm>
                  <a:off x="3048000" y="4673600"/>
                  <a:ext cx="3048000" cy="762000"/>
                </a:xfrm>
                <a:custGeom>
                  <a:avLst/>
                  <a:gdLst>
                    <a:gd name="connsiteX0" fmla="*/ 0 w 3048000"/>
                    <a:gd name="connsiteY0" fmla="*/ 0 h 762000"/>
                    <a:gd name="connsiteX1" fmla="*/ 3048000 w 3048000"/>
                    <a:gd name="connsiteY1" fmla="*/ 0 h 762000"/>
                    <a:gd name="connsiteX2" fmla="*/ 3048000 w 3048000"/>
                    <a:gd name="connsiteY2" fmla="*/ 762000 h 762000"/>
                    <a:gd name="connsiteX3" fmla="*/ 0 w 3048000"/>
                    <a:gd name="connsiteY3" fmla="*/ 762000 h 762000"/>
                    <a:gd name="connsiteX4" fmla="*/ 0 w 3048000"/>
                    <a:gd name="connsiteY4" fmla="*/ 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00" h="762000">
                      <a:moveTo>
                        <a:pt x="0" y="0"/>
                      </a:moveTo>
                      <a:lnTo>
                        <a:pt x="3048000" y="0"/>
                      </a:lnTo>
                      <a:lnTo>
                        <a:pt x="3048000" y="762000"/>
                      </a:lnTo>
                      <a:lnTo>
                        <a:pt x="0" y="762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2024" tIns="192024" rIns="192024" bIns="192024" numCol="1" spcCol="1270" anchor="ctr" anchorCtr="0">
                  <a:noAutofit/>
                </a:bodyPr>
                <a:lstStyle/>
                <a:p>
                  <a:pPr lvl="0" algn="ctr" defTabSz="12001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it-IT" sz="2700" kern="1200"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</a:endParaRPr>
                </a:p>
              </p:txBody>
            </p:sp>
            <p:sp>
              <p:nvSpPr>
                <p:cNvPr id="12" name="Forma 11"/>
                <p:cNvSpPr/>
                <p:nvPr/>
              </p:nvSpPr>
              <p:spPr>
                <a:xfrm>
                  <a:off x="2794000" y="1422398"/>
                  <a:ext cx="4226272" cy="3950817"/>
                </a:xfrm>
                <a:prstGeom prst="funnel">
                  <a:avLst/>
                </a:prstGeom>
                <a:solidFill>
                  <a:srgbClr val="FCD7AE">
                    <a:alpha val="80000"/>
                  </a:srgbClr>
                </a:solidFill>
                <a:ln>
                  <a:solidFill>
                    <a:srgbClr val="F9AF5D"/>
                  </a:solidFill>
                </a:ln>
                <a:effectLst>
                  <a:glow rad="101600">
                    <a:srgbClr val="FF0000">
                      <a:alpha val="71000"/>
                    </a:srgbClr>
                  </a:glow>
                </a:effectLst>
              </p:spPr>
              <p:style>
                <a:lnRef idx="1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</p:grpSp>
          <p:sp>
            <p:nvSpPr>
              <p:cNvPr id="42" name="Ovale 41"/>
              <p:cNvSpPr/>
              <p:nvPr/>
            </p:nvSpPr>
            <p:spPr>
              <a:xfrm>
                <a:off x="3131840" y="90872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Ovale 42"/>
              <p:cNvSpPr/>
              <p:nvPr/>
            </p:nvSpPr>
            <p:spPr>
              <a:xfrm>
                <a:off x="2771800" y="220486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Ovale 44"/>
              <p:cNvSpPr/>
              <p:nvPr/>
            </p:nvSpPr>
            <p:spPr>
              <a:xfrm>
                <a:off x="5868144" y="105273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" name="Ovale 45"/>
              <p:cNvSpPr/>
              <p:nvPr/>
            </p:nvSpPr>
            <p:spPr>
              <a:xfrm>
                <a:off x="2843808" y="134076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Ovale 46"/>
              <p:cNvSpPr/>
              <p:nvPr/>
            </p:nvSpPr>
            <p:spPr>
              <a:xfrm>
                <a:off x="3419872" y="206084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Ovale 47"/>
              <p:cNvSpPr/>
              <p:nvPr/>
            </p:nvSpPr>
            <p:spPr>
              <a:xfrm>
                <a:off x="3131840" y="126876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Ovale 48"/>
              <p:cNvSpPr/>
              <p:nvPr/>
            </p:nvSpPr>
            <p:spPr>
              <a:xfrm>
                <a:off x="3131840" y="177281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Ovale 50"/>
              <p:cNvSpPr/>
              <p:nvPr/>
            </p:nvSpPr>
            <p:spPr>
              <a:xfrm>
                <a:off x="2699792" y="162880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2" name="Ovale 51"/>
              <p:cNvSpPr/>
              <p:nvPr/>
            </p:nvSpPr>
            <p:spPr>
              <a:xfrm>
                <a:off x="6300192" y="119675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3" name="Ovale 52"/>
              <p:cNvSpPr/>
              <p:nvPr/>
            </p:nvSpPr>
            <p:spPr>
              <a:xfrm>
                <a:off x="5868144" y="249289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4" name="Ovale 53"/>
              <p:cNvSpPr/>
              <p:nvPr/>
            </p:nvSpPr>
            <p:spPr>
              <a:xfrm>
                <a:off x="5364088" y="1700808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5" name="Ovale 54"/>
              <p:cNvSpPr/>
              <p:nvPr/>
            </p:nvSpPr>
            <p:spPr>
              <a:xfrm>
                <a:off x="6012160" y="1628800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7" name="Ovale 56"/>
              <p:cNvSpPr/>
              <p:nvPr/>
            </p:nvSpPr>
            <p:spPr>
              <a:xfrm>
                <a:off x="6300192" y="155679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9" name="Ovale 58"/>
              <p:cNvSpPr/>
              <p:nvPr/>
            </p:nvSpPr>
            <p:spPr>
              <a:xfrm>
                <a:off x="5652120" y="1340768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0" name="Ovale 59"/>
              <p:cNvSpPr/>
              <p:nvPr/>
            </p:nvSpPr>
            <p:spPr>
              <a:xfrm>
                <a:off x="5868144" y="191683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1" name="Ovale 60"/>
              <p:cNvSpPr/>
              <p:nvPr/>
            </p:nvSpPr>
            <p:spPr>
              <a:xfrm>
                <a:off x="4644008" y="1052736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2" name="Ovale 61"/>
              <p:cNvSpPr/>
              <p:nvPr/>
            </p:nvSpPr>
            <p:spPr>
              <a:xfrm>
                <a:off x="4211960" y="2348880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3" name="Ovale 62"/>
              <p:cNvSpPr/>
              <p:nvPr/>
            </p:nvSpPr>
            <p:spPr>
              <a:xfrm>
                <a:off x="3707904" y="155679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4" name="Ovale 63"/>
              <p:cNvSpPr/>
              <p:nvPr/>
            </p:nvSpPr>
            <p:spPr>
              <a:xfrm>
                <a:off x="4355976" y="1484784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5" name="Ovale 64"/>
              <p:cNvSpPr/>
              <p:nvPr/>
            </p:nvSpPr>
            <p:spPr>
              <a:xfrm>
                <a:off x="4932040" y="220486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6" name="Ovale 65"/>
              <p:cNvSpPr/>
              <p:nvPr/>
            </p:nvSpPr>
            <p:spPr>
              <a:xfrm>
                <a:off x="4644008" y="141277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7" name="Ovale 66"/>
              <p:cNvSpPr/>
              <p:nvPr/>
            </p:nvSpPr>
            <p:spPr>
              <a:xfrm>
                <a:off x="4644008" y="1916832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8" name="Ovale 67"/>
              <p:cNvSpPr/>
              <p:nvPr/>
            </p:nvSpPr>
            <p:spPr>
              <a:xfrm>
                <a:off x="3995936" y="1196752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9" name="Ovale 68"/>
              <p:cNvSpPr/>
              <p:nvPr/>
            </p:nvSpPr>
            <p:spPr>
              <a:xfrm>
                <a:off x="4211960" y="177281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0" name="Ovale 69"/>
              <p:cNvSpPr/>
              <p:nvPr/>
            </p:nvSpPr>
            <p:spPr>
              <a:xfrm>
                <a:off x="5724128" y="476672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1" name="Ovale 70"/>
              <p:cNvSpPr/>
              <p:nvPr/>
            </p:nvSpPr>
            <p:spPr>
              <a:xfrm>
                <a:off x="5292080" y="177281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2" name="Ovale 71"/>
              <p:cNvSpPr/>
              <p:nvPr/>
            </p:nvSpPr>
            <p:spPr>
              <a:xfrm>
                <a:off x="4788024" y="98072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3" name="Ovale 72"/>
              <p:cNvSpPr/>
              <p:nvPr/>
            </p:nvSpPr>
            <p:spPr>
              <a:xfrm>
                <a:off x="5436096" y="90872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4" name="Ovale 73"/>
              <p:cNvSpPr/>
              <p:nvPr/>
            </p:nvSpPr>
            <p:spPr>
              <a:xfrm>
                <a:off x="6012160" y="162880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5" name="Ovale 74"/>
              <p:cNvSpPr/>
              <p:nvPr/>
            </p:nvSpPr>
            <p:spPr>
              <a:xfrm>
                <a:off x="5724128" y="83671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6" name="Ovale 75"/>
              <p:cNvSpPr/>
              <p:nvPr/>
            </p:nvSpPr>
            <p:spPr>
              <a:xfrm>
                <a:off x="5724128" y="134076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7" name="Ovale 76"/>
              <p:cNvSpPr/>
              <p:nvPr/>
            </p:nvSpPr>
            <p:spPr>
              <a:xfrm>
                <a:off x="5076056" y="62068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8" name="Ovale 77"/>
              <p:cNvSpPr/>
              <p:nvPr/>
            </p:nvSpPr>
            <p:spPr>
              <a:xfrm>
                <a:off x="5292080" y="1196752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9" name="Ovale 78"/>
              <p:cNvSpPr/>
              <p:nvPr/>
            </p:nvSpPr>
            <p:spPr>
              <a:xfrm>
                <a:off x="4355976" y="620688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0" name="Ovale 79"/>
              <p:cNvSpPr/>
              <p:nvPr/>
            </p:nvSpPr>
            <p:spPr>
              <a:xfrm>
                <a:off x="3923928" y="1916832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1" name="Ovale 80"/>
              <p:cNvSpPr/>
              <p:nvPr/>
            </p:nvSpPr>
            <p:spPr>
              <a:xfrm>
                <a:off x="3419872" y="112474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2" name="Ovale 81"/>
              <p:cNvSpPr/>
              <p:nvPr/>
            </p:nvSpPr>
            <p:spPr>
              <a:xfrm>
                <a:off x="4067944" y="105273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3" name="Ovale 82"/>
              <p:cNvSpPr/>
              <p:nvPr/>
            </p:nvSpPr>
            <p:spPr>
              <a:xfrm>
                <a:off x="4644008" y="177281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4" name="Ovale 83"/>
              <p:cNvSpPr/>
              <p:nvPr/>
            </p:nvSpPr>
            <p:spPr>
              <a:xfrm>
                <a:off x="4355976" y="98072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5" name="Ovale 84"/>
              <p:cNvSpPr/>
              <p:nvPr/>
            </p:nvSpPr>
            <p:spPr>
              <a:xfrm>
                <a:off x="4355976" y="148478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6" name="Ovale 85"/>
              <p:cNvSpPr/>
              <p:nvPr/>
            </p:nvSpPr>
            <p:spPr>
              <a:xfrm>
                <a:off x="3707904" y="76470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" name="Ovale 86"/>
              <p:cNvSpPr/>
              <p:nvPr/>
            </p:nvSpPr>
            <p:spPr>
              <a:xfrm>
                <a:off x="3923928" y="134076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8" name="Ovale 87"/>
              <p:cNvSpPr/>
              <p:nvPr/>
            </p:nvSpPr>
            <p:spPr>
              <a:xfrm>
                <a:off x="3779912" y="198884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1" name="Ovale 90"/>
              <p:cNvSpPr/>
              <p:nvPr/>
            </p:nvSpPr>
            <p:spPr>
              <a:xfrm>
                <a:off x="3491880" y="2420888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3" name="Ovale 92"/>
              <p:cNvSpPr/>
              <p:nvPr/>
            </p:nvSpPr>
            <p:spPr>
              <a:xfrm>
                <a:off x="3779912" y="234888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5" name="Ovale 94"/>
              <p:cNvSpPr/>
              <p:nvPr/>
            </p:nvSpPr>
            <p:spPr>
              <a:xfrm>
                <a:off x="3131840" y="2132856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7" name="Ovale 96"/>
              <p:cNvSpPr/>
              <p:nvPr/>
            </p:nvSpPr>
            <p:spPr>
              <a:xfrm>
                <a:off x="5580112" y="184482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Ovale 98"/>
              <p:cNvSpPr/>
              <p:nvPr/>
            </p:nvSpPr>
            <p:spPr>
              <a:xfrm>
                <a:off x="4644008" y="2348880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0" name="Ovale 99"/>
              <p:cNvSpPr/>
              <p:nvPr/>
            </p:nvSpPr>
            <p:spPr>
              <a:xfrm>
                <a:off x="5292080" y="2276872"/>
                <a:ext cx="360040" cy="36004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2" name="Ovale 101"/>
              <p:cNvSpPr/>
              <p:nvPr/>
            </p:nvSpPr>
            <p:spPr>
              <a:xfrm>
                <a:off x="5580112" y="220486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4" name="Ovale 103"/>
              <p:cNvSpPr/>
              <p:nvPr/>
            </p:nvSpPr>
            <p:spPr>
              <a:xfrm>
                <a:off x="4932040" y="1988840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5" name="Ovale 104"/>
              <p:cNvSpPr/>
              <p:nvPr/>
            </p:nvSpPr>
            <p:spPr>
              <a:xfrm>
                <a:off x="5148064" y="2564904"/>
                <a:ext cx="360040" cy="360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6" name="Ovale 105"/>
              <p:cNvSpPr/>
              <p:nvPr/>
            </p:nvSpPr>
            <p:spPr>
              <a:xfrm>
                <a:off x="3203848" y="2708920"/>
                <a:ext cx="648072" cy="64807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7" name="Ovale 106"/>
              <p:cNvSpPr/>
              <p:nvPr/>
            </p:nvSpPr>
            <p:spPr>
              <a:xfrm>
                <a:off x="4211960" y="3140968"/>
                <a:ext cx="648072" cy="648072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8" name="Ovale 107"/>
              <p:cNvSpPr/>
              <p:nvPr/>
            </p:nvSpPr>
            <p:spPr>
              <a:xfrm>
                <a:off x="5220072" y="2852936"/>
                <a:ext cx="648072" cy="64807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9" name="Ovale 108"/>
              <p:cNvSpPr/>
              <p:nvPr/>
            </p:nvSpPr>
            <p:spPr>
              <a:xfrm>
                <a:off x="3563888" y="3284984"/>
                <a:ext cx="648072" cy="64807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0" name="Ovale 109"/>
              <p:cNvSpPr/>
              <p:nvPr/>
            </p:nvSpPr>
            <p:spPr>
              <a:xfrm>
                <a:off x="4932040" y="3573016"/>
                <a:ext cx="648072" cy="648072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1" name="Ovale 110"/>
              <p:cNvSpPr/>
              <p:nvPr/>
            </p:nvSpPr>
            <p:spPr>
              <a:xfrm>
                <a:off x="3779912" y="4293096"/>
                <a:ext cx="936104" cy="93610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" name="Ovale 111"/>
              <p:cNvSpPr/>
              <p:nvPr/>
            </p:nvSpPr>
            <p:spPr>
              <a:xfrm>
                <a:off x="4572000" y="4941168"/>
                <a:ext cx="936104" cy="936104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Ovale 40"/>
              <p:cNvSpPr/>
              <p:nvPr/>
            </p:nvSpPr>
            <p:spPr>
              <a:xfrm>
                <a:off x="4139952" y="5733256"/>
                <a:ext cx="1224136" cy="1124744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13" name="CasellaDiTesto 112"/>
            <p:cNvSpPr txBox="1"/>
            <p:nvPr/>
          </p:nvSpPr>
          <p:spPr>
            <a:xfrm>
              <a:off x="784755" y="4089562"/>
              <a:ext cx="256310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it-IT" sz="2000" b="1" dirty="0">
                  <a:solidFill>
                    <a:srgbClr val="800000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IMPLEMENTAZIONE</a:t>
              </a:r>
            </a:p>
          </p:txBody>
        </p:sp>
        <p:sp>
          <p:nvSpPr>
            <p:cNvPr id="114" name="CasellaDiTesto 113"/>
            <p:cNvSpPr txBox="1"/>
            <p:nvPr/>
          </p:nvSpPr>
          <p:spPr>
            <a:xfrm>
              <a:off x="1124961" y="5380378"/>
              <a:ext cx="251093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b="1" dirty="0">
                  <a:solidFill>
                    <a:srgbClr val="800000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VALORIZZAZIONE</a:t>
              </a:r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827584" y="2385184"/>
              <a:ext cx="172819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it-IT" sz="2000" b="1" dirty="0" smtClean="0">
                  <a:solidFill>
                    <a:srgbClr val="800000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CREATIVITA’, SELEZIONE, FATTIBILITA’</a:t>
              </a:r>
              <a:endParaRPr lang="it-IT" sz="2000" b="1" dirty="0">
                <a:solidFill>
                  <a:srgbClr val="800000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4" name="Rettangolo arrotondato 33"/>
            <p:cNvSpPr/>
            <p:nvPr/>
          </p:nvSpPr>
          <p:spPr>
            <a:xfrm>
              <a:off x="6372200" y="5899309"/>
              <a:ext cx="2001838" cy="476726"/>
            </a:xfrm>
            <a:prstGeom prst="roundRect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Opzioni di diffusione dell’innovazione</a:t>
              </a:r>
            </a:p>
          </p:txBody>
        </p:sp>
        <p:sp>
          <p:nvSpPr>
            <p:cNvPr id="36" name="Rettangolo arrotondato 35"/>
            <p:cNvSpPr/>
            <p:nvPr/>
          </p:nvSpPr>
          <p:spPr>
            <a:xfrm>
              <a:off x="6444208" y="4413205"/>
              <a:ext cx="1947292" cy="1379101"/>
            </a:xfrm>
            <a:prstGeom prst="roundRect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>
                <a:defRPr/>
              </a:pPr>
              <a:endParaRPr lang="it-IT" sz="1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«Go to market»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Valore generato: 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Efficacia, efficienza,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Sostenibilità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Impatto sociale</a:t>
              </a:r>
            </a:p>
            <a:p>
              <a:pPr algn="ctr" eaLnBrk="1" hangingPunct="1">
                <a:defRPr/>
              </a:pPr>
              <a:endParaRPr lang="it-IT" sz="1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8" name="Rettangolo arrotondato 37"/>
            <p:cNvSpPr/>
            <p:nvPr/>
          </p:nvSpPr>
          <p:spPr>
            <a:xfrm>
              <a:off x="6948264" y="2327496"/>
              <a:ext cx="1430461" cy="1148289"/>
            </a:xfrm>
            <a:prstGeom prst="roundRect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hangingPunct="1"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Abbandono</a:t>
              </a:r>
            </a:p>
            <a:p>
              <a:pPr algn="ctr" eaLnBrk="1" hangingPunct="1">
                <a:defRPr/>
              </a:pPr>
              <a:r>
                <a:rPr lang="it-IT" sz="1100" b="1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latin typeface="Trebuchet MS" panose="020B0603020202020204" pitchFamily="34" charset="0"/>
                  <a:ea typeface="Tahoma" pitchFamily="34" charset="0"/>
                  <a:cs typeface="Tahoma" pitchFamily="34" charset="0"/>
                </a:rPr>
                <a:t>Rinvio o riformulazione</a:t>
              </a:r>
            </a:p>
          </p:txBody>
        </p:sp>
        <p:sp>
          <p:nvSpPr>
            <p:cNvPr id="119" name="Freccia circolare in su 118"/>
            <p:cNvSpPr/>
            <p:nvPr/>
          </p:nvSpPr>
          <p:spPr>
            <a:xfrm rot="12244242">
              <a:off x="6050364" y="1454677"/>
              <a:ext cx="1519736" cy="641037"/>
            </a:xfrm>
            <a:prstGeom prst="curvedUpArrow">
              <a:avLst/>
            </a:prstGeom>
            <a:solidFill>
              <a:srgbClr val="00669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20" name="Freccia circolare in su 119"/>
            <p:cNvSpPr/>
            <p:nvPr/>
          </p:nvSpPr>
          <p:spPr>
            <a:xfrm rot="20709050">
              <a:off x="5582060" y="3490922"/>
              <a:ext cx="1780096" cy="584138"/>
            </a:xfrm>
            <a:prstGeom prst="curvedUpArrow">
              <a:avLst/>
            </a:prstGeom>
            <a:solidFill>
              <a:srgbClr val="2B5F4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90" name="Text Box 2"/>
          <p:cNvSpPr txBox="1">
            <a:spLocks noChangeArrowheads="1"/>
          </p:cNvSpPr>
          <p:nvPr/>
        </p:nvSpPr>
        <p:spPr bwMode="auto">
          <a:xfrm>
            <a:off x="1042988" y="188640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>
                <a:solidFill>
                  <a:srgbClr val="800000"/>
                </a:solidFill>
                <a:latin typeface="Trebuchet MS" pitchFamily="34" charset="0"/>
              </a:rPr>
              <a:t>Il processo che porta dalla «Creatività» alla «Innovazione»    2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11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entagono 21"/>
          <p:cNvSpPr/>
          <p:nvPr/>
        </p:nvSpPr>
        <p:spPr>
          <a:xfrm rot="5400000">
            <a:off x="1667547" y="4821286"/>
            <a:ext cx="689659" cy="1649503"/>
          </a:xfrm>
          <a:prstGeom prst="homePlate">
            <a:avLst/>
          </a:prstGeom>
          <a:solidFill>
            <a:srgbClr val="8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Valutazione</a:t>
            </a:r>
            <a:endParaRPr lang="it-IT" sz="1600" dirty="0"/>
          </a:p>
        </p:txBody>
      </p:sp>
      <p:sp>
        <p:nvSpPr>
          <p:cNvPr id="21" name="Pentagono 20"/>
          <p:cNvSpPr/>
          <p:nvPr/>
        </p:nvSpPr>
        <p:spPr>
          <a:xfrm rot="5400000">
            <a:off x="1667547" y="4245222"/>
            <a:ext cx="689659" cy="1649503"/>
          </a:xfrm>
          <a:prstGeom prst="homePlate">
            <a:avLst/>
          </a:prstGeom>
          <a:solidFill>
            <a:srgbClr val="80000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400" dirty="0" smtClean="0"/>
              <a:t>Implementazione</a:t>
            </a:r>
            <a:endParaRPr lang="it-IT" sz="1400" dirty="0"/>
          </a:p>
        </p:txBody>
      </p:sp>
      <p:sp>
        <p:nvSpPr>
          <p:cNvPr id="19" name="Pentagono 18"/>
          <p:cNvSpPr/>
          <p:nvPr/>
        </p:nvSpPr>
        <p:spPr>
          <a:xfrm rot="5400000">
            <a:off x="1667547" y="3627571"/>
            <a:ext cx="689659" cy="1649503"/>
          </a:xfrm>
          <a:prstGeom prst="homePlate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Progettazione</a:t>
            </a:r>
            <a:endParaRPr lang="it-IT" sz="1600" dirty="0"/>
          </a:p>
        </p:txBody>
      </p:sp>
      <p:sp>
        <p:nvSpPr>
          <p:cNvPr id="28" name="Pentagono 27"/>
          <p:cNvSpPr/>
          <p:nvPr/>
        </p:nvSpPr>
        <p:spPr>
          <a:xfrm rot="5400000">
            <a:off x="1667546" y="3021086"/>
            <a:ext cx="689659" cy="1649503"/>
          </a:xfrm>
          <a:prstGeom prst="homePlate">
            <a:avLst/>
          </a:prstGeom>
          <a:solidFill>
            <a:srgbClr val="80000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Test</a:t>
            </a:r>
            <a:endParaRPr lang="it-IT" sz="1600" dirty="0"/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Il processo che porta dalla «Creatività» alla «Innovazione»    3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Pentagono 16"/>
          <p:cNvSpPr/>
          <p:nvPr/>
        </p:nvSpPr>
        <p:spPr>
          <a:xfrm rot="5400000">
            <a:off x="1667547" y="2373014"/>
            <a:ext cx="689659" cy="1649503"/>
          </a:xfrm>
          <a:prstGeom prst="homePlate">
            <a:avLst/>
          </a:prstGeom>
          <a:solidFill>
            <a:srgbClr val="800000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Verifica</a:t>
            </a:r>
            <a:endParaRPr lang="it-IT" sz="1600" dirty="0"/>
          </a:p>
        </p:txBody>
      </p:sp>
      <p:sp>
        <p:nvSpPr>
          <p:cNvPr id="15" name="Pentagono 14"/>
          <p:cNvSpPr/>
          <p:nvPr/>
        </p:nvSpPr>
        <p:spPr>
          <a:xfrm rot="5400000">
            <a:off x="1667547" y="1724942"/>
            <a:ext cx="689659" cy="1649503"/>
          </a:xfrm>
          <a:prstGeom prst="homePlate">
            <a:avLst/>
          </a:prstGeom>
          <a:solidFill>
            <a:srgbClr val="8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Ideazione</a:t>
            </a:r>
            <a:endParaRPr lang="it-IT" sz="1600" dirty="0"/>
          </a:p>
        </p:txBody>
      </p:sp>
      <p:sp>
        <p:nvSpPr>
          <p:cNvPr id="12" name="Pentagono 11"/>
          <p:cNvSpPr/>
          <p:nvPr/>
        </p:nvSpPr>
        <p:spPr>
          <a:xfrm rot="5400000">
            <a:off x="1667546" y="1076871"/>
            <a:ext cx="689660" cy="1649503"/>
          </a:xfrm>
          <a:prstGeom prst="homePlate">
            <a:avLst/>
          </a:prstGeom>
          <a:solidFill>
            <a:srgbClr val="800000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Incubazione</a:t>
            </a:r>
            <a:endParaRPr lang="it-IT" sz="1600" dirty="0"/>
          </a:p>
        </p:txBody>
      </p:sp>
      <p:sp>
        <p:nvSpPr>
          <p:cNvPr id="4" name="Pentagono 3"/>
          <p:cNvSpPr/>
          <p:nvPr/>
        </p:nvSpPr>
        <p:spPr>
          <a:xfrm rot="5400000">
            <a:off x="1667547" y="428798"/>
            <a:ext cx="689659" cy="1649503"/>
          </a:xfrm>
          <a:prstGeom prst="homePlate">
            <a:avLst/>
          </a:prstGeom>
          <a:solidFill>
            <a:srgbClr val="80000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t-IT" sz="1600" dirty="0" smtClean="0"/>
              <a:t>Analisi del contesto</a:t>
            </a:r>
            <a:endParaRPr lang="it-IT" sz="1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212016" y="836712"/>
            <a:ext cx="4573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Valutazione realistica della </a:t>
            </a:r>
            <a:r>
              <a:rPr lang="it-IT" sz="1400" dirty="0">
                <a:solidFill>
                  <a:srgbClr val="800000"/>
                </a:solidFill>
                <a:latin typeface="Trebuchet MS" pitchFamily="34" charset="0"/>
              </a:rPr>
              <a:t>situazione </a:t>
            </a: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attuale interna ed esterna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400" dirty="0">
                <a:solidFill>
                  <a:srgbClr val="4D4D4D"/>
                </a:solidFill>
                <a:latin typeface="Trebuchet MS" pitchFamily="34" charset="0"/>
              </a:rPr>
              <a:t>(compresi i competitors)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212016" y="1484784"/>
            <a:ext cx="427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>
                <a:solidFill>
                  <a:srgbClr val="4D4D4D"/>
                </a:solidFill>
                <a:latin typeface="Trebuchet MS" pitchFamily="34" charset="0"/>
              </a:rPr>
              <a:t>R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iflessione </a:t>
            </a:r>
            <a:r>
              <a:rPr lang="it-IT" sz="1400" dirty="0">
                <a:solidFill>
                  <a:srgbClr val="4D4D4D"/>
                </a:solidFill>
                <a:latin typeface="Trebuchet MS" pitchFamily="34" charset="0"/>
              </a:rPr>
              <a:t>per capire </a:t>
            </a:r>
            <a:r>
              <a:rPr lang="it-IT" sz="1400" dirty="0">
                <a:solidFill>
                  <a:srgbClr val="800000"/>
                </a:solidFill>
                <a:latin typeface="Trebuchet MS" pitchFamily="34" charset="0"/>
              </a:rPr>
              <a:t>quali sono </a:t>
            </a: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le reali necessità/opportunità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endParaRPr lang="it-IT" sz="14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212016" y="2132856"/>
            <a:ext cx="427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Messa a punto dell’idea: attrattività, rischi, attori, ambiti, </a:t>
            </a: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competenze distintive</a:t>
            </a:r>
            <a:endParaRPr lang="it-IT" sz="1400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3212016" y="2761764"/>
            <a:ext cx="427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Fattibilità: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 risorse, competenze, esigenze di finanziamento</a:t>
            </a:r>
            <a:endParaRPr lang="it-IT" sz="14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3212016" y="4130496"/>
            <a:ext cx="52484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>
                <a:solidFill>
                  <a:srgbClr val="800000"/>
                </a:solidFill>
                <a:latin typeface="Trebuchet MS" pitchFamily="34" charset="0"/>
              </a:rPr>
              <a:t>O</a:t>
            </a: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biettivo specifico (per i beneficiari), obiettivi economici (business </a:t>
            </a:r>
            <a:r>
              <a:rPr lang="it-IT" sz="1400" dirty="0" err="1" smtClean="0">
                <a:solidFill>
                  <a:srgbClr val="800000"/>
                </a:solidFill>
                <a:latin typeface="Trebuchet MS" pitchFamily="34" charset="0"/>
              </a:rPr>
              <a:t>plan</a:t>
            </a: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), programmazione, piano azioni, indicatori, risultati previsti  </a:t>
            </a:r>
            <a:endParaRPr lang="it-IT" sz="1400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212016" y="4869160"/>
            <a:ext cx="5248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Adozione della soluzione nel rispetto di tempi, costi, obiettivi predeterminati</a:t>
            </a:r>
            <a:endParaRPr lang="it-IT" sz="14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3212016" y="5475299"/>
            <a:ext cx="5248417" cy="32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Analisi del Valore generato rispetto ai risultati attesi</a:t>
            </a:r>
            <a:endParaRPr lang="it-IT" sz="14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3212016" y="3481844"/>
            <a:ext cx="427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0"/>
              </a:spcAft>
            </a:pPr>
            <a:r>
              <a:rPr lang="it-IT" sz="1400" dirty="0" smtClean="0">
                <a:solidFill>
                  <a:srgbClr val="800000"/>
                </a:solidFill>
                <a:latin typeface="Trebuchet MS" pitchFamily="34" charset="0"/>
              </a:rPr>
              <a:t>Test: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 prototipazione, erogazione a campione, </a:t>
            </a:r>
            <a:r>
              <a:rPr 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survey</a:t>
            </a:r>
            <a:r>
              <a:rPr lang="it-IT" sz="1400" dirty="0" smtClean="0">
                <a:solidFill>
                  <a:srgbClr val="4D4D4D"/>
                </a:solidFill>
                <a:latin typeface="Trebuchet MS" pitchFamily="34" charset="0"/>
              </a:rPr>
              <a:t>, interviste</a:t>
            </a:r>
            <a:endParaRPr lang="it-IT" sz="14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2" name="Freccia circolare a sinistra 1"/>
          <p:cNvSpPr/>
          <p:nvPr/>
        </p:nvSpPr>
        <p:spPr>
          <a:xfrm rot="10800000" flipH="1">
            <a:off x="7596336" y="2008004"/>
            <a:ext cx="720080" cy="18555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0" name="Freccia circolare a sinistra 29"/>
          <p:cNvSpPr/>
          <p:nvPr/>
        </p:nvSpPr>
        <p:spPr>
          <a:xfrm flipH="1">
            <a:off x="2915816" y="2019256"/>
            <a:ext cx="737074" cy="19170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1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19" grpId="0" animBg="1"/>
      <p:bldP spid="28" grpId="0" animBg="1"/>
      <p:bldP spid="17" grpId="0" animBg="1"/>
      <p:bldP spid="15" grpId="0" animBg="1"/>
      <p:bldP spid="12" grpId="0" animBg="1"/>
      <p:bldP spid="4" grpId="0" animBg="1"/>
      <p:bldP spid="10" grpId="0"/>
      <p:bldP spid="13" grpId="0"/>
      <p:bldP spid="23" grpId="0"/>
      <p:bldP spid="24" grpId="0"/>
      <p:bldP spid="25" grpId="0"/>
      <p:bldP spid="26" grpId="0"/>
      <p:bldP spid="27" grpId="0"/>
      <p:bldP spid="29" grpId="0"/>
      <p:bldP spid="2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Conclusioni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836712"/>
            <a:ext cx="7705476" cy="303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it-IT" sz="2000" u="sng" dirty="0" smtClean="0">
                <a:solidFill>
                  <a:srgbClr val="800000"/>
                </a:solidFill>
                <a:latin typeface="Trebuchet MS" pitchFamily="34" charset="0"/>
              </a:rPr>
              <a:t>Innovare si deve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: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chi non innova non rimane fermo ma arretra!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it-IT" sz="2000" u="sng" dirty="0" smtClean="0">
                <a:solidFill>
                  <a:srgbClr val="800000"/>
                </a:solidFill>
                <a:latin typeface="Trebuchet MS" pitchFamily="34" charset="0"/>
              </a:rPr>
              <a:t>Innovare si può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.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Con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: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La consapevolezza del proprio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patrimonio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e dei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punti di forza e debolezza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della organizzazione,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La chiara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percezione del contesto esterno e dei bisogni 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che questo esprime e delle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relazioni da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governare 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nel suo ambito 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U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na coerente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leadership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e un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ambiente idoneo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I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l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presidio del percorso 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innovativo e la </a:t>
            </a:r>
            <a:r>
              <a:rPr lang="it-IT" dirty="0" smtClean="0">
                <a:solidFill>
                  <a:srgbClr val="800000"/>
                </a:solidFill>
                <a:latin typeface="Trebuchet MS" pitchFamily="34" charset="0"/>
              </a:rPr>
              <a:t>misurazione dei risultati </a:t>
            </a:r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conseguiti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32951" y="4077072"/>
            <a:ext cx="7705476" cy="2133231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80000" bIns="18000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L’innovazione è tale quando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Produce cultura aperta alla </a:t>
            </a:r>
            <a:r>
              <a:rPr lang="it-IT" sz="2000" u="sng" dirty="0" smtClean="0">
                <a:solidFill>
                  <a:schemeClr val="bg1"/>
                </a:solidFill>
                <a:latin typeface="Trebuchet MS" pitchFamily="34" charset="0"/>
              </a:rPr>
              <a:t>trasformazione </a:t>
            </a:r>
            <a:r>
              <a:rPr lang="it-IT" sz="2000" u="sng" dirty="0">
                <a:solidFill>
                  <a:schemeClr val="bg1"/>
                </a:solidFill>
                <a:latin typeface="Trebuchet MS" pitchFamily="34" charset="0"/>
              </a:rPr>
              <a:t>di prodotti, servizi, modelli, mercati e </a:t>
            </a:r>
            <a:r>
              <a:rPr lang="it-IT" sz="2000" u="sng" dirty="0" smtClean="0">
                <a:solidFill>
                  <a:schemeClr val="bg1"/>
                </a:solidFill>
                <a:latin typeface="Trebuchet MS" pitchFamily="34" charset="0"/>
              </a:rPr>
              <a:t>processi</a:t>
            </a:r>
            <a:r>
              <a:rPr lang="it-IT" sz="2000" u="sng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it-IT" sz="2000" u="sng" dirty="0" smtClean="0">
                <a:solidFill>
                  <a:schemeClr val="bg1"/>
                </a:solidFill>
                <a:latin typeface="Trebuchet MS" pitchFamily="34" charset="0"/>
              </a:rPr>
              <a:t>e relazioni</a:t>
            </a: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endParaRPr lang="it-IT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E’ volta all’acquisizione di competenze </a:t>
            </a: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distintive</a:t>
            </a:r>
            <a:endParaRPr lang="it-IT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Trebuchet MS" pitchFamily="34" charset="0"/>
              </a:rPr>
              <a:t>Crea valore per l’organizzazione, i beneficiari, la società</a:t>
            </a:r>
          </a:p>
        </p:txBody>
      </p:sp>
    </p:spTree>
    <p:extLst>
      <p:ext uri="{BB962C8B-B14F-4D97-AF65-F5344CB8AC3E}">
        <p14:creationId xmlns:p14="http://schemas.microsoft.com/office/powerpoint/2010/main" val="4119779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uiExpand="1" build="p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4427538" y="2060575"/>
            <a:ext cx="42481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b="1">
                <a:solidFill>
                  <a:srgbClr val="800000"/>
                </a:solidFill>
                <a:latin typeface="Trebuchet MS" pitchFamily="34" charset="0"/>
              </a:rPr>
              <a:t>FONDAZIONE SODALITAS</a:t>
            </a:r>
          </a:p>
          <a:p>
            <a:pPr algn="ctr">
              <a:spcBef>
                <a:spcPct val="50000"/>
              </a:spcBef>
            </a:pPr>
            <a:endParaRPr lang="it-IT" altLang="it-IT"/>
          </a:p>
          <a:p>
            <a:pPr algn="ctr">
              <a:spcBef>
                <a:spcPct val="50000"/>
              </a:spcBef>
            </a:pP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0286460236</a:t>
            </a:r>
            <a:b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</a:b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sodalitas@sodalitas.it</a:t>
            </a:r>
            <a:b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</a:b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www.sodalitas.it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4356100" y="1989138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4356100" y="19891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8604250" y="32845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7308850" y="4508500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0" y="5661025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01226"/>
            <a:ext cx="3528392" cy="357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7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Introduzione            2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42988" y="978760"/>
            <a:ext cx="76328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La necessità di soffermarsi sul tema dell’</a:t>
            </a:r>
            <a:r>
              <a:rPr lang="it-IT" sz="1600" u="sng" dirty="0">
                <a:solidFill>
                  <a:srgbClr val="800000"/>
                </a:solidFill>
                <a:latin typeface="Trebuchet MS" pitchFamily="34" charset="0"/>
              </a:rPr>
              <a:t>Innovazione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nasce dalla fase di trasformazione in atto nel Terzo Settore: 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il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passaggio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dall’essere un «sistema redistributivo»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(risorse di natura prevalentemente pubblica con il «pubblico» che progetta i servizi di cui resta titolare e delega l’erogazione di tali servizi a terzi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)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al diventare un «sistema produttivo»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(sistema di sussidiarietà circolare in cui il «privato» è coinvolto nel processo di pianificazione, reperimento di fonti di finanziamento e produzione ed erogazione dei servizi).</a:t>
            </a:r>
          </a:p>
          <a:p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Tale metamorfosi implica la necessità di </a:t>
            </a: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ri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-orientarsi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al mercato e sviluppare </a:t>
            </a:r>
            <a:r>
              <a:rPr lang="it-IT" sz="1600" dirty="0">
                <a:solidFill>
                  <a:srgbClr val="800000"/>
                </a:solidFill>
                <a:latin typeface="Trebuchet MS" pitchFamily="34" charset="0"/>
              </a:rPr>
              <a:t>metodologie e strumenti di nuova imprenditorialità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sociale e, soprattutto,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sviluppare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 una </a:t>
            </a:r>
            <a:r>
              <a:rPr lang="it-IT" sz="1600" u="sng" dirty="0" smtClean="0">
                <a:solidFill>
                  <a:srgbClr val="800000"/>
                </a:solidFill>
                <a:latin typeface="Trebuchet MS" pitchFamily="34" charset="0"/>
              </a:rPr>
              <a:t>nuova cultura aperta al cambiamento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ma che non ne subisca i condizionamenti «modaioli».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ssere in grado di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dialogare con interlocutori diversi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e destreggiarsi in </a:t>
            </a:r>
            <a:r>
              <a:rPr lang="it-IT" sz="1600" dirty="0" smtClean="0">
                <a:solidFill>
                  <a:srgbClr val="800000"/>
                </a:solidFill>
                <a:latin typeface="Trebuchet MS" pitchFamily="34" charset="0"/>
              </a:rPr>
              <a:t>contesti organizzativi sempre più complessi.</a:t>
            </a:r>
            <a:endParaRPr lang="it-IT" sz="1600" dirty="0">
              <a:solidFill>
                <a:srgbClr val="800000"/>
              </a:solidFill>
              <a:latin typeface="Trebuchet MS" pitchFamily="34" charset="0"/>
            </a:endParaRPr>
          </a:p>
          <a:p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u="sng" dirty="0">
                <a:solidFill>
                  <a:srgbClr val="800000"/>
                </a:solidFill>
                <a:latin typeface="Trebuchet MS" pitchFamily="34" charset="0"/>
              </a:rPr>
              <a:t>L’Innovazione è uno degli argomenti chiave di questo cambiamento </a:t>
            </a:r>
            <a:r>
              <a:rPr lang="it-IT" sz="1600" u="sng" dirty="0" smtClean="0">
                <a:solidFill>
                  <a:srgbClr val="800000"/>
                </a:solidFill>
                <a:latin typeface="Trebuchet MS" pitchFamily="34" charset="0"/>
              </a:rPr>
              <a:t>culturale in </a:t>
            </a:r>
            <a:r>
              <a:rPr lang="it-IT" sz="1600" u="sng" dirty="0">
                <a:solidFill>
                  <a:srgbClr val="800000"/>
                </a:solidFill>
                <a:latin typeface="Trebuchet MS" pitchFamily="34" charset="0"/>
              </a:rPr>
              <a:t>atto.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846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666393" y="1844824"/>
            <a:ext cx="3267709" cy="2466119"/>
            <a:chOff x="4296077" y="3640424"/>
            <a:chExt cx="3779688" cy="2765722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077" y="3640424"/>
              <a:ext cx="3779688" cy="2765722"/>
            </a:xfrm>
            <a:prstGeom prst="rect">
              <a:avLst/>
            </a:prstGeom>
          </p:spPr>
        </p:pic>
        <p:sp>
          <p:nvSpPr>
            <p:cNvPr id="3" name="CasellaDiTesto 2"/>
            <p:cNvSpPr txBox="1"/>
            <p:nvPr/>
          </p:nvSpPr>
          <p:spPr>
            <a:xfrm>
              <a:off x="5148064" y="4273655"/>
              <a:ext cx="2075715" cy="1484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u="sng" dirty="0" smtClean="0">
                  <a:solidFill>
                    <a:srgbClr val="800000"/>
                  </a:solidFill>
                </a:rPr>
                <a:t>Cos’è</a:t>
              </a:r>
              <a:r>
                <a:rPr lang="it-IT" sz="1600" dirty="0" smtClean="0">
                  <a:solidFill>
                    <a:srgbClr val="800000"/>
                  </a:solidFill>
                </a:rPr>
                <a:t> </a:t>
              </a:r>
              <a:r>
                <a:rPr lang="it-IT" sz="1600" dirty="0" smtClean="0">
                  <a:solidFill>
                    <a:srgbClr val="333333"/>
                  </a:solidFill>
                </a:rPr>
                <a:t>davvero l’innovazione? </a:t>
              </a:r>
              <a:r>
                <a:rPr lang="it-IT" sz="1600" b="1" u="sng" dirty="0" smtClean="0">
                  <a:solidFill>
                    <a:srgbClr val="800000"/>
                  </a:solidFill>
                </a:rPr>
                <a:t>Perché</a:t>
              </a:r>
              <a:r>
                <a:rPr lang="it-IT" sz="1600" dirty="0" smtClean="0">
                  <a:solidFill>
                    <a:srgbClr val="800000"/>
                  </a:solidFill>
                </a:rPr>
                <a:t> </a:t>
              </a:r>
              <a:r>
                <a:rPr lang="it-IT" sz="1600" dirty="0" smtClean="0">
                  <a:solidFill>
                    <a:srgbClr val="333333"/>
                  </a:solidFill>
                </a:rPr>
                <a:t>è importante innovare?</a:t>
              </a:r>
              <a:endParaRPr lang="it-IT" sz="1600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3115696" y="1844824"/>
            <a:ext cx="3363950" cy="2436689"/>
            <a:chOff x="4296077" y="3416342"/>
            <a:chExt cx="3779688" cy="2765722"/>
          </a:xfrm>
        </p:grpSpPr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077" y="3416342"/>
              <a:ext cx="3779688" cy="2765722"/>
            </a:xfrm>
            <a:prstGeom prst="rect">
              <a:avLst/>
            </a:prstGeom>
          </p:spPr>
        </p:pic>
        <p:sp>
          <p:nvSpPr>
            <p:cNvPr id="15" name="CasellaDiTesto 14"/>
            <p:cNvSpPr txBox="1"/>
            <p:nvPr/>
          </p:nvSpPr>
          <p:spPr>
            <a:xfrm>
              <a:off x="5148063" y="4060080"/>
              <a:ext cx="2075714" cy="1572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u="sng" dirty="0" smtClean="0">
                  <a:solidFill>
                    <a:srgbClr val="800000"/>
                  </a:solidFill>
                </a:rPr>
                <a:t>Chiunque</a:t>
              </a:r>
              <a:r>
                <a:rPr lang="it-IT" sz="1400" dirty="0" smtClean="0">
                  <a:solidFill>
                    <a:srgbClr val="800000"/>
                  </a:solidFill>
                </a:rPr>
                <a:t> </a:t>
              </a:r>
              <a:r>
                <a:rPr lang="it-IT" sz="1400" dirty="0" smtClean="0">
                  <a:solidFill>
                    <a:srgbClr val="333333"/>
                  </a:solidFill>
                </a:rPr>
                <a:t>può essere un innovatore?</a:t>
              </a:r>
            </a:p>
            <a:p>
              <a:r>
                <a:rPr lang="it-IT" sz="1400" b="1" u="sng" dirty="0" smtClean="0">
                  <a:solidFill>
                    <a:srgbClr val="800000"/>
                  </a:solidFill>
                </a:rPr>
                <a:t>Quale ambiente </a:t>
              </a:r>
              <a:r>
                <a:rPr lang="it-IT" sz="1400" dirty="0" smtClean="0">
                  <a:solidFill>
                    <a:srgbClr val="333333"/>
                  </a:solidFill>
                </a:rPr>
                <a:t>favorisce l’innovazione?</a:t>
              </a:r>
              <a:endParaRPr lang="it-IT" sz="1400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5648748" y="1988840"/>
            <a:ext cx="3363950" cy="2436689"/>
            <a:chOff x="4296077" y="3640424"/>
            <a:chExt cx="3779688" cy="2765722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077" y="3640424"/>
              <a:ext cx="3779688" cy="2765722"/>
            </a:xfrm>
            <a:prstGeom prst="rect">
              <a:avLst/>
            </a:prstGeom>
          </p:spPr>
        </p:pic>
        <p:sp>
          <p:nvSpPr>
            <p:cNvPr id="19" name="CasellaDiTesto 18"/>
            <p:cNvSpPr txBox="1"/>
            <p:nvPr/>
          </p:nvSpPr>
          <p:spPr>
            <a:xfrm>
              <a:off x="5148064" y="4273655"/>
              <a:ext cx="2075714" cy="94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u="sng" dirty="0" smtClean="0">
                  <a:solidFill>
                    <a:srgbClr val="800000"/>
                  </a:solidFill>
                </a:rPr>
                <a:t>Come riconoscere </a:t>
              </a:r>
              <a:r>
                <a:rPr lang="it-IT" sz="1600" dirty="0" smtClean="0">
                  <a:solidFill>
                    <a:srgbClr val="333333"/>
                  </a:solidFill>
                </a:rPr>
                <a:t>una innovazione?</a:t>
              </a:r>
              <a:endParaRPr lang="it-IT" sz="1600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815617" y="3861048"/>
            <a:ext cx="3267709" cy="2466119"/>
            <a:chOff x="4346734" y="3642390"/>
            <a:chExt cx="3779688" cy="2765722"/>
          </a:xfrm>
        </p:grpSpPr>
        <p:pic>
          <p:nvPicPr>
            <p:cNvPr id="21" name="Immagin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734" y="3642390"/>
              <a:ext cx="3779688" cy="2765722"/>
            </a:xfrm>
            <a:prstGeom prst="rect">
              <a:avLst/>
            </a:prstGeom>
          </p:spPr>
        </p:pic>
        <p:sp>
          <p:nvSpPr>
            <p:cNvPr id="22" name="CasellaDiTesto 21"/>
            <p:cNvSpPr txBox="1"/>
            <p:nvPr/>
          </p:nvSpPr>
          <p:spPr>
            <a:xfrm>
              <a:off x="5148065" y="4273655"/>
              <a:ext cx="2075715" cy="1397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500" b="1" u="sng" dirty="0" smtClean="0">
                  <a:solidFill>
                    <a:srgbClr val="800000"/>
                  </a:solidFill>
                </a:rPr>
                <a:t>Come misurare </a:t>
              </a:r>
              <a:r>
                <a:rPr lang="it-IT" sz="1500" dirty="0" smtClean="0">
                  <a:solidFill>
                    <a:srgbClr val="333333"/>
                  </a:solidFill>
                </a:rPr>
                <a:t>l’efficacia di una innovazione?</a:t>
              </a:r>
            </a:p>
            <a:p>
              <a:r>
                <a:rPr lang="it-IT" sz="1500" b="1" u="sng" dirty="0" smtClean="0">
                  <a:solidFill>
                    <a:srgbClr val="800000"/>
                  </a:solidFill>
                </a:rPr>
                <a:t>Quali indicatori </a:t>
              </a:r>
              <a:r>
                <a:rPr lang="it-IT" sz="1500" dirty="0">
                  <a:solidFill>
                    <a:srgbClr val="333333"/>
                  </a:solidFill>
                </a:rPr>
                <a:t>di successo?</a:t>
              </a: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3226808" y="3933056"/>
            <a:ext cx="3267709" cy="2466119"/>
            <a:chOff x="4296077" y="3640424"/>
            <a:chExt cx="3779688" cy="2765722"/>
          </a:xfrm>
        </p:grpSpPr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077" y="3640424"/>
              <a:ext cx="3779688" cy="2765722"/>
            </a:xfrm>
            <a:prstGeom prst="rect">
              <a:avLst/>
            </a:prstGeom>
          </p:spPr>
        </p:pic>
        <p:sp>
          <p:nvSpPr>
            <p:cNvPr id="25" name="CasellaDiTesto 24"/>
            <p:cNvSpPr txBox="1"/>
            <p:nvPr/>
          </p:nvSpPr>
          <p:spPr>
            <a:xfrm>
              <a:off x="5148064" y="4273655"/>
              <a:ext cx="2075715" cy="1139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500" dirty="0" smtClean="0">
                  <a:solidFill>
                    <a:srgbClr val="333333"/>
                  </a:solidFill>
                </a:rPr>
                <a:t>Quale è il rapporto tra la creazione di </a:t>
              </a:r>
              <a:r>
                <a:rPr lang="it-IT" sz="1500" b="1" u="sng" dirty="0" smtClean="0">
                  <a:solidFill>
                    <a:srgbClr val="800000"/>
                  </a:solidFill>
                </a:rPr>
                <a:t>nuove idee e l’innovazione?</a:t>
              </a:r>
              <a:endParaRPr lang="it-IT" sz="1500" b="1" u="sng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5768787" y="3959690"/>
            <a:ext cx="3267709" cy="2466119"/>
            <a:chOff x="4296077" y="3640424"/>
            <a:chExt cx="3779688" cy="2765722"/>
          </a:xfrm>
        </p:grpSpPr>
        <p:pic>
          <p:nvPicPr>
            <p:cNvPr id="27" name="Immagin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077" y="3640424"/>
              <a:ext cx="3779688" cy="2765722"/>
            </a:xfrm>
            <a:prstGeom prst="rect">
              <a:avLst/>
            </a:prstGeom>
          </p:spPr>
        </p:pic>
        <p:sp>
          <p:nvSpPr>
            <p:cNvPr id="28" name="CasellaDiTesto 27"/>
            <p:cNvSpPr txBox="1"/>
            <p:nvPr/>
          </p:nvSpPr>
          <p:spPr>
            <a:xfrm>
              <a:off x="5148064" y="4273655"/>
              <a:ext cx="2075715" cy="1139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500" dirty="0" smtClean="0">
                  <a:solidFill>
                    <a:srgbClr val="333333"/>
                  </a:solidFill>
                </a:rPr>
                <a:t>Quali sono le </a:t>
              </a:r>
              <a:r>
                <a:rPr lang="it-IT" sz="1500" b="1" u="sng" dirty="0" smtClean="0">
                  <a:solidFill>
                    <a:srgbClr val="800000"/>
                  </a:solidFill>
                </a:rPr>
                <a:t>caratteristiche</a:t>
              </a:r>
              <a:r>
                <a:rPr lang="it-IT" sz="1500" dirty="0" smtClean="0">
                  <a:solidFill>
                    <a:srgbClr val="800000"/>
                  </a:solidFill>
                </a:rPr>
                <a:t> </a:t>
              </a:r>
              <a:r>
                <a:rPr lang="it-IT" sz="1500" dirty="0" smtClean="0">
                  <a:solidFill>
                    <a:srgbClr val="333333"/>
                  </a:solidFill>
                </a:rPr>
                <a:t>della innovazione </a:t>
              </a:r>
              <a:r>
                <a:rPr lang="it-IT" sz="1500" b="1" u="sng" dirty="0" smtClean="0">
                  <a:solidFill>
                    <a:srgbClr val="800000"/>
                  </a:solidFill>
                </a:rPr>
                <a:t>sociale?</a:t>
              </a:r>
              <a:endParaRPr lang="it-IT" sz="1500" b="1" u="sng" dirty="0">
                <a:solidFill>
                  <a:srgbClr val="800000"/>
                </a:solidFill>
              </a:endParaRPr>
            </a:p>
          </p:txBody>
        </p:sp>
      </p:grp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Premessa: le domande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05450" y="738756"/>
            <a:ext cx="75273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it-IT" u="sng" dirty="0">
              <a:solidFill>
                <a:srgbClr val="5F5F5F"/>
              </a:solidFill>
              <a:latin typeface="Trebuchet MS" pitchFamily="34" charset="0"/>
            </a:endParaRPr>
          </a:p>
          <a:p>
            <a:r>
              <a:rPr lang="it-IT" dirty="0">
                <a:solidFill>
                  <a:srgbClr val="5F5F5F"/>
                </a:solidFill>
                <a:latin typeface="Trebuchet MS" panose="020B0603020202020204" pitchFamily="34" charset="0"/>
              </a:rPr>
              <a:t>«Innovazione» è oggi una parola molto usata (ed abusata) per </a:t>
            </a:r>
            <a:r>
              <a:rPr lang="it-IT" dirty="0" smtClean="0">
                <a:solidFill>
                  <a:srgbClr val="5F5F5F"/>
                </a:solidFill>
                <a:latin typeface="Trebuchet MS" panose="020B0603020202020204" pitchFamily="34" charset="0"/>
              </a:rPr>
              <a:t>indicare tutto </a:t>
            </a:r>
            <a:r>
              <a:rPr lang="it-IT" dirty="0">
                <a:solidFill>
                  <a:srgbClr val="5F5F5F"/>
                </a:solidFill>
                <a:latin typeface="Trebuchet MS" panose="020B0603020202020204" pitchFamily="34" charset="0"/>
              </a:rPr>
              <a:t>ciò che è «nuovo» ma spesso ci si pone delle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domande alle </a:t>
            </a:r>
            <a:r>
              <a:rPr lang="it-IT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quali non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è facile rispondere</a:t>
            </a:r>
            <a:r>
              <a:rPr lang="it-IT" dirty="0" smtClean="0">
                <a:solidFill>
                  <a:srgbClr val="5F5F5F"/>
                </a:solidFill>
                <a:latin typeface="Trebuchet MS" panose="020B0603020202020204" pitchFamily="34" charset="0"/>
              </a:rPr>
              <a:t>:</a:t>
            </a:r>
            <a:endParaRPr lang="it-IT" dirty="0">
              <a:solidFill>
                <a:srgbClr val="5F5F5F"/>
              </a:solidFill>
              <a:latin typeface="Trebuchet MS" panose="020B0603020202020204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67544" y="6490148"/>
            <a:ext cx="33522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6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Definizione              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971599" y="902325"/>
            <a:ext cx="7489825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it-IT" sz="2000" dirty="0">
                <a:solidFill>
                  <a:srgbClr val="800000"/>
                </a:solidFill>
                <a:latin typeface="Trebuchet MS" pitchFamily="34" charset="0"/>
              </a:rPr>
              <a:t>Cosa </a:t>
            </a:r>
            <a:r>
              <a:rPr lang="it-IT" sz="2000" dirty="0" smtClean="0">
                <a:solidFill>
                  <a:srgbClr val="800000"/>
                </a:solidFill>
                <a:latin typeface="Trebuchet MS" pitchFamily="34" charset="0"/>
              </a:rPr>
              <a:t>NON E’:</a:t>
            </a:r>
            <a:endParaRPr lang="it-IT" sz="2000" dirty="0">
              <a:solidFill>
                <a:srgbClr val="800000"/>
              </a:solidFill>
              <a:latin typeface="Trebuchet MS" pitchFamily="34" charset="0"/>
            </a:endParaRPr>
          </a:p>
          <a:p>
            <a:pPr marL="285750" lvl="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L’innovazione </a:t>
            </a:r>
            <a:r>
              <a:rPr lang="it-IT" u="sng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NON E’ un modello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,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come una specie di sequenza di azioni che se 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eseguite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portano al successo. </a:t>
            </a:r>
            <a:r>
              <a:rPr lang="it-IT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Non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esiste, né può esistere, un manuale dell’innovazione.</a:t>
            </a:r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Perché non esistono soluzioni comode,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pronte in forno in 5 minuti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.</a:t>
            </a:r>
            <a:endParaRPr lang="it-IT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285750" lvl="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L’innovazione </a:t>
            </a:r>
            <a:r>
              <a:rPr lang="it-IT" u="sng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NON E’ tecnologia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né va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confusa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 con l’evoluzione tecnologica che ne 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è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una semplice e fattuale conseguenza. </a:t>
            </a:r>
          </a:p>
          <a:p>
            <a:pPr marL="285750" lvl="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u="sng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NON E’ una nuova idea 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o un nuovo progetto. </a:t>
            </a:r>
            <a:r>
              <a:rPr lang="it-IT" dirty="0">
                <a:solidFill>
                  <a:srgbClr val="4D4D4D"/>
                </a:solidFill>
                <a:latin typeface="Trebuchet MS" panose="020B0603020202020204" pitchFamily="34" charset="0"/>
              </a:rPr>
              <a:t>La produzione </a:t>
            </a:r>
            <a:r>
              <a:rPr lang="it-IT" u="sng" dirty="0">
                <a:solidFill>
                  <a:srgbClr val="800000"/>
                </a:solidFill>
                <a:latin typeface="Trebuchet MS" panose="020B0603020202020204" pitchFamily="34" charset="0"/>
              </a:rPr>
              <a:t>di idee </a:t>
            </a:r>
            <a:r>
              <a:rPr lang="it-IT" dirty="0">
                <a:solidFill>
                  <a:srgbClr val="800000"/>
                </a:solidFill>
                <a:latin typeface="Trebuchet MS" panose="020B0603020202020204" pitchFamily="34" charset="0"/>
              </a:rPr>
              <a:t>nuove è praticamente infinita, </a:t>
            </a:r>
            <a:r>
              <a:rPr lang="it-IT" dirty="0">
                <a:solidFill>
                  <a:srgbClr val="333333"/>
                </a:solidFill>
                <a:latin typeface="Trebuchet MS" panose="020B0603020202020204" pitchFamily="34" charset="0"/>
              </a:rPr>
              <a:t>ma solo quando </a:t>
            </a:r>
            <a:r>
              <a:rPr lang="it-IT" u="sng" dirty="0">
                <a:solidFill>
                  <a:srgbClr val="800000"/>
                </a:solidFill>
                <a:latin typeface="Trebuchet MS" panose="020B0603020202020204" pitchFamily="34" charset="0"/>
              </a:rPr>
              <a:t>esse creano valore si trasformano in </a:t>
            </a:r>
            <a:r>
              <a:rPr lang="it-IT" u="sng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innovazione</a:t>
            </a:r>
            <a:r>
              <a:rPr lang="it-IT" dirty="0" smtClean="0">
                <a:solidFill>
                  <a:srgbClr val="4D4D4D"/>
                </a:solidFill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402655" y="4725144"/>
            <a:ext cx="7058769" cy="1573659"/>
          </a:xfrm>
          <a:prstGeom prst="rect">
            <a:avLst/>
          </a:prstGeom>
          <a:solidFill>
            <a:srgbClr val="8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h="114300"/>
          </a:sp3d>
        </p:spPr>
        <p:txBody>
          <a:bodyPr wrap="square" tIns="216000" bIns="10800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Piuttosto</a:t>
            </a:r>
            <a:r>
              <a:rPr lang="it-IT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 è </a:t>
            </a:r>
            <a:r>
              <a:rPr lang="it-IT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atteggiamento </a:t>
            </a:r>
            <a:r>
              <a:rPr lang="it-IT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critico e creativo al tempo stesso</a:t>
            </a:r>
            <a:r>
              <a:rPr lang="it-IT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.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it-IT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E’ leadership che favorisce la creazione di un ambiente culturale idoneo a stimolarne il perseguimento come un obiettivo comune.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it-IT" sz="1600" b="1" u="sng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L’INNOVAZIONE NON SI FA’, LA SI VIVE!</a:t>
            </a:r>
            <a:r>
              <a:rPr lang="it-IT" u="sng" dirty="0" smtClean="0">
                <a:solidFill>
                  <a:srgbClr val="800000"/>
                </a:solidFill>
                <a:latin typeface="Trebuchet MS" panose="020B0603020202020204" pitchFamily="34" charset="0"/>
              </a:rPr>
              <a:t>. </a:t>
            </a:r>
            <a:endParaRPr lang="it-IT" dirty="0" smtClean="0">
              <a:solidFill>
                <a:srgbClr val="4D4D4D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92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Definizione              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2</a:t>
            </a:r>
            <a:endParaRPr lang="it-IT" altLang="it-IT" b="1" dirty="0" smtClean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042988" y="1255400"/>
            <a:ext cx="7489825" cy="3687503"/>
          </a:xfrm>
          <a:prstGeom prst="rect">
            <a:avLst/>
          </a:prstGeom>
          <a:solidFill>
            <a:srgbClr val="FCD7AE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 tIns="180000" bIns="180000">
            <a:spAutoFit/>
          </a:bodyPr>
          <a:lstStyle/>
          <a:p>
            <a:pPr lvl="1">
              <a:spcBef>
                <a:spcPts val="0"/>
              </a:spcBef>
            </a:pPr>
            <a:r>
              <a:rPr lang="it-IT" altLang="it-IT" sz="2400" dirty="0" smtClean="0">
                <a:solidFill>
                  <a:srgbClr val="4D4D4D"/>
                </a:solidFill>
                <a:latin typeface="Trebuchet MS" pitchFamily="34" charset="0"/>
              </a:rPr>
              <a:t>L’Innovazione è un 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percorso</a:t>
            </a:r>
            <a:r>
              <a:rPr lang="it-IT" altLang="it-IT" sz="2400" dirty="0" smtClean="0">
                <a:solidFill>
                  <a:srgbClr val="4D4D4D"/>
                </a:solidFill>
                <a:latin typeface="Trebuchet MS" pitchFamily="34" charset="0"/>
              </a:rPr>
              <a:t> volto </a:t>
            </a:r>
            <a:r>
              <a:rPr lang="it-IT" altLang="it-IT" sz="2400" dirty="0">
                <a:solidFill>
                  <a:srgbClr val="4D4D4D"/>
                </a:solidFill>
                <a:latin typeface="Trebuchet MS" pitchFamily="34" charset="0"/>
              </a:rPr>
              <a:t>a 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trasformare</a:t>
            </a:r>
            <a:r>
              <a:rPr lang="it-IT" altLang="it-IT" sz="2400" dirty="0" smtClean="0">
                <a:solidFill>
                  <a:srgbClr val="800000"/>
                </a:solidFill>
                <a:latin typeface="Trebuchet MS" pitchFamily="34" charset="0"/>
              </a:rPr>
              <a:t> la realtà aziendale, organizzativa, sociale</a:t>
            </a:r>
            <a:r>
              <a:rPr lang="it-IT" altLang="it-IT" sz="2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2400" dirty="0" smtClean="0">
                <a:solidFill>
                  <a:srgbClr val="4D4D4D"/>
                </a:solidFill>
                <a:latin typeface="Trebuchet MS" pitchFamily="34" charset="0"/>
              </a:rPr>
              <a:t>in modo più o meno esteso mediante l’introduzione di prodotti, servizi, fatti, sistemi, modelli e criteri nuovi 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solidFill>
                  <a:srgbClr val="800000"/>
                </a:solidFill>
                <a:latin typeface="Trebuchet MS" pitchFamily="34" charset="0"/>
              </a:rPr>
              <a:t>per</a:t>
            </a:r>
            <a:r>
              <a:rPr lang="it-IT" altLang="it-IT" sz="2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creare valore </a:t>
            </a:r>
            <a:endParaRPr lang="it-IT" altLang="it-IT" sz="2400" u="sng" dirty="0">
              <a:solidFill>
                <a:srgbClr val="800000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realizzare 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competenze 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distintive</a:t>
            </a: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generare sviluppo sostenibile </a:t>
            </a:r>
            <a:endParaRPr lang="it-IT" altLang="it-IT" sz="2400" u="sng" dirty="0">
              <a:solidFill>
                <a:srgbClr val="800000"/>
              </a:solidFill>
              <a:latin typeface="Trebuchet MS" pitchFamily="34" charset="0"/>
            </a:endParaRP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2400" u="sng" dirty="0">
                <a:solidFill>
                  <a:srgbClr val="800000"/>
                </a:solidFill>
                <a:latin typeface="Trebuchet MS" pitchFamily="34" charset="0"/>
              </a:rPr>
              <a:t>c</a:t>
            </a:r>
            <a:r>
              <a:rPr lang="it-IT" altLang="it-IT" sz="2400" u="sng" dirty="0" smtClean="0">
                <a:solidFill>
                  <a:srgbClr val="800000"/>
                </a:solidFill>
                <a:latin typeface="Trebuchet MS" pitchFamily="34" charset="0"/>
              </a:rPr>
              <a:t>ostruire progresso</a:t>
            </a:r>
            <a:r>
              <a:rPr lang="it-IT" altLang="it-IT" sz="2400" dirty="0">
                <a:solidFill>
                  <a:srgbClr val="800000"/>
                </a:solidFill>
                <a:latin typeface="Trebuchet MS" pitchFamily="34" charset="0"/>
              </a:rPr>
              <a:t>.</a:t>
            </a:r>
            <a:endParaRPr lang="it-IT" altLang="it-IT" sz="2400" dirty="0" smtClean="0">
              <a:solidFill>
                <a:srgbClr val="8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9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Obiettivi della Innovazione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3" name="Diagramma 12"/>
          <p:cNvGraphicFramePr/>
          <p:nvPr>
            <p:extLst>
              <p:ext uri="{D42A27DB-BD31-4B8C-83A1-F6EECF244321}">
                <p14:modId xmlns:p14="http://schemas.microsoft.com/office/powerpoint/2010/main" val="2880341576"/>
              </p:ext>
            </p:extLst>
          </p:nvPr>
        </p:nvGraphicFramePr>
        <p:xfrm>
          <a:off x="539552" y="1166633"/>
          <a:ext cx="9073008" cy="260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498252" y="3143957"/>
            <a:ext cx="1512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Sviluppare </a:t>
            </a:r>
            <a:r>
              <a:rPr lang="it-IT" sz="1200" b="1" u="sng" dirty="0">
                <a:solidFill>
                  <a:srgbClr val="800000"/>
                </a:solidFill>
                <a:latin typeface="Trebuchet MS" pitchFamily="34" charset="0"/>
              </a:rPr>
              <a:t>capacità di risposta ai cambiamento </a:t>
            </a: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di contesto interno od 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esterno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Anticipazione (</a:t>
            </a:r>
            <a:r>
              <a:rPr lang="it-IT" sz="1200" b="1" dirty="0" smtClean="0">
                <a:solidFill>
                  <a:srgbClr val="800000"/>
                </a:solidFill>
                <a:latin typeface="Trebuchet MS" pitchFamily="34" charset="0"/>
              </a:rPr>
              <a:t>sviluppo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)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Reazione</a:t>
            </a: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 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(</a:t>
            </a:r>
            <a:r>
              <a:rPr lang="it-IT" sz="1200" b="1" dirty="0" smtClean="0">
                <a:solidFill>
                  <a:srgbClr val="800000"/>
                </a:solidFill>
                <a:latin typeface="Trebuchet MS" pitchFamily="34" charset="0"/>
              </a:rPr>
              <a:t>sopravvivenza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)</a:t>
            </a:r>
            <a:endParaRPr lang="it-IT" sz="12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154436" y="3126350"/>
            <a:ext cx="1193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spcBef>
                <a:spcPts val="600"/>
              </a:spcBef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it-IT" dirty="0"/>
              <a:t>Conseguire </a:t>
            </a:r>
            <a:r>
              <a:rPr lang="it-IT" u="sng" dirty="0">
                <a:solidFill>
                  <a:srgbClr val="800000"/>
                </a:solidFill>
              </a:rPr>
              <a:t>competenze distintive </a:t>
            </a:r>
            <a:r>
              <a:rPr lang="it-IT" dirty="0"/>
              <a:t>(vantaggio competitivo)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3635896" y="3143956"/>
            <a:ext cx="1296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Acquisire </a:t>
            </a:r>
            <a:r>
              <a:rPr lang="it-IT" sz="1200" b="1" u="sng" dirty="0">
                <a:solidFill>
                  <a:srgbClr val="800000"/>
                </a:solidFill>
                <a:latin typeface="Trebuchet MS" pitchFamily="34" charset="0"/>
              </a:rPr>
              <a:t>capacità di interlocuzione con stakeholder </a:t>
            </a: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e realtà complesse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076056" y="3131646"/>
            <a:ext cx="1481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600" b="1" u="sng" dirty="0" smtClean="0">
                <a:solidFill>
                  <a:srgbClr val="800000"/>
                </a:solidFill>
                <a:latin typeface="Trebuchet MS" pitchFamily="34" charset="0"/>
              </a:rPr>
              <a:t>Creare valore </a:t>
            </a:r>
            <a:r>
              <a:rPr lang="it-IT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Economico e Sociale per 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Organizzazione, Stakeholder, Società (EFFICACIA</a:t>
            </a:r>
            <a:r>
              <a:rPr lang="it-IT" sz="1200" dirty="0" smtClean="0">
                <a:solidFill>
                  <a:srgbClr val="5F5F5F"/>
                </a:solidFill>
                <a:latin typeface="Trebuchet MS" pitchFamily="34" charset="0"/>
              </a:rPr>
              <a:t>)</a:t>
            </a:r>
            <a:endParaRPr lang="it-IT" sz="1200" dirty="0">
              <a:solidFill>
                <a:srgbClr val="5F5F5F"/>
              </a:solidFill>
              <a:latin typeface="Trebuchet MS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122988" y="3126350"/>
            <a:ext cx="1337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200" b="1" dirty="0" smtClean="0">
                <a:solidFill>
                  <a:srgbClr val="800000"/>
                </a:solidFill>
                <a:latin typeface="Trebuchet MS" pitchFamily="34" charset="0"/>
              </a:rPr>
              <a:t>Diminuire le complessità </a:t>
            </a:r>
            <a:r>
              <a:rPr lang="it-IT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(EFFICIENZA)</a:t>
            </a:r>
            <a:endParaRPr lang="it-IT" sz="12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66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46D52D5-8E09-4B93-B442-6D6B79C67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C2456F3-78D3-4DF8-BE7E-74C3849C5B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80DA31F-BB07-4639-82F9-83747A0C0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01C5DE1-0774-4667-8D3C-DBC6F2EF1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4B0F7DD-7300-4157-81B4-426CB09B9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Dgm bld="one"/>
        </p:bldSub>
      </p:bldGraphic>
      <p:bldP spid="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42988" y="771525"/>
            <a:ext cx="8055580" cy="58323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Possibili indicatori per misurazione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i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l conseguimento degli obiettivi:</a:t>
            </a:r>
          </a:p>
          <a:p>
            <a:pPr>
              <a:spcBef>
                <a:spcPts val="600"/>
              </a:spcBef>
            </a:pPr>
            <a:r>
              <a:rPr lang="it-IT" altLang="it-IT" sz="1600" u="sng" dirty="0" smtClean="0">
                <a:solidFill>
                  <a:srgbClr val="800000"/>
                </a:solidFill>
                <a:latin typeface="Trebuchet MS" pitchFamily="34" charset="0"/>
              </a:rPr>
              <a:t>Capacità di innovazione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: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innovazioni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già realizzate nel triennio,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nuovi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beneficiari in nuovi ambiti di attività realizzate,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network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con soggetti pubblici o privati volti alla produzione della innovazione,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livello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educazione del capitale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umano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c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aratteristiche dell’ambiente di lavoro (tempo per le idee, fiducia, propensione al rischio, libertà e confronto, ecc.)</a:t>
            </a:r>
            <a:endParaRPr lang="it-IT" altLang="it-IT" sz="1400" dirty="0">
              <a:solidFill>
                <a:srgbClr val="5F5F5F"/>
              </a:solidFill>
              <a:latin typeface="Trebuchet MS" pitchFamily="34" charset="0"/>
            </a:endParaRPr>
          </a:p>
          <a:p>
            <a:pPr marL="0" lvl="1">
              <a:spcBef>
                <a:spcPts val="600"/>
              </a:spcBef>
            </a:pPr>
            <a:r>
              <a:rPr lang="it-IT" altLang="it-IT" sz="1600" u="sng" dirty="0" smtClean="0">
                <a:solidFill>
                  <a:srgbClr val="800000"/>
                </a:solidFill>
                <a:latin typeface="Trebuchet MS" pitchFamily="34" charset="0"/>
              </a:rPr>
              <a:t>Creazione di valore economico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: </a:t>
            </a: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numero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erogazioni,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volumi ricavi e margini di contribuzione, </a:t>
            </a: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capacità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attrazione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risorse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economiche (es.: finanziamenti, capitale, contributi, donazioni, ecc.), </a:t>
            </a: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riduzione/contenimento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dei costi di «produzione»,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esternalizzazione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servizi</a:t>
            </a:r>
          </a:p>
          <a:p>
            <a:pPr marL="0" lvl="1">
              <a:spcBef>
                <a:spcPts val="600"/>
              </a:spcBef>
            </a:pPr>
            <a:r>
              <a:rPr lang="it-IT" altLang="it-IT" sz="1600" u="sng" dirty="0">
                <a:solidFill>
                  <a:srgbClr val="800000"/>
                </a:solidFill>
                <a:latin typeface="Trebuchet MS" pitchFamily="34" charset="0"/>
              </a:rPr>
              <a:t>Creazione di valore sociale</a:t>
            </a:r>
            <a:r>
              <a:rPr lang="it-IT" altLang="it-IT" sz="1600" dirty="0" smtClean="0">
                <a:solidFill>
                  <a:srgbClr val="5F5F5F"/>
                </a:solidFill>
                <a:latin typeface="Trebuchet MS" pitchFamily="34" charset="0"/>
              </a:rPr>
              <a:t>:</a:t>
            </a:r>
            <a:r>
              <a:rPr lang="it-IT" altLang="it-IT" sz="1600" dirty="0">
                <a:solidFill>
                  <a:srgbClr val="5F5F5F"/>
                </a:solidFill>
                <a:latin typeface="Trebuchet MS" pitchFamily="34" charset="0"/>
              </a:rPr>
              <a:t> </a:t>
            </a:r>
            <a:endParaRPr lang="it-IT" altLang="it-IT" sz="16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saldo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occupazionale, </a:t>
            </a: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composizione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e tipologia del personale occupato,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occupazione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soggetti svantaggiati,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attrazione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lavoro volontario,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numero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associati,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meccanismi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</a:t>
            </a:r>
            <a:r>
              <a:rPr lang="it-IT" altLang="it-IT" sz="1400" dirty="0" err="1">
                <a:solidFill>
                  <a:srgbClr val="5F5F5F"/>
                </a:solidFill>
                <a:latin typeface="Trebuchet MS" pitchFamily="34" charset="0"/>
              </a:rPr>
              <a:t>governance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 partecipativa,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grado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di coinvolgimento dei beneficiari,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iniziative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comunitarie,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partnership </a:t>
            </a:r>
            <a:r>
              <a:rPr lang="it-IT" altLang="it-IT" sz="1400" dirty="0">
                <a:solidFill>
                  <a:srgbClr val="5F5F5F"/>
                </a:solidFill>
                <a:latin typeface="Trebuchet MS" pitchFamily="34" charset="0"/>
              </a:rPr>
              <a:t>(private, pubblico-private), </a:t>
            </a:r>
            <a:endParaRPr lang="it-IT" altLang="it-IT" sz="1400" dirty="0" smtClean="0">
              <a:solidFill>
                <a:srgbClr val="5F5F5F"/>
              </a:solidFill>
              <a:latin typeface="Trebuchet MS" pitchFamily="34" charset="0"/>
            </a:endParaRPr>
          </a:p>
          <a:p>
            <a:pPr marL="2857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5F5F5F"/>
                </a:solidFill>
                <a:latin typeface="Trebuchet MS" pitchFamily="34" charset="0"/>
              </a:rPr>
              <a:t>bilancio sociale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Obiettivi della Innovazione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92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Supportare l’innovazione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" y="250186"/>
            <a:ext cx="916524" cy="94656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2015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490148"/>
            <a:ext cx="32403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55576" y="764704"/>
            <a:ext cx="7848872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2000" dirty="0" smtClean="0">
                <a:solidFill>
                  <a:srgbClr val="800000"/>
                </a:solidFill>
                <a:latin typeface="Trebuchet MS" pitchFamily="34" charset="0"/>
              </a:rPr>
              <a:t> La Leadership innovativa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Comunica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in modo efficace la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visione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Sviluppa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la visione in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iniziative strategiche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raggiungibili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e in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soluzioni forti e durature</a:t>
            </a:r>
            <a:endParaRPr lang="it-IT" altLang="it-IT" sz="1600" dirty="0">
              <a:solidFill>
                <a:srgbClr val="800000"/>
              </a:solidFill>
              <a:latin typeface="Trebuchet MS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Sviluppa se stesso e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influenza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lo sviluppo di altri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leader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Costruisce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team efficaci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,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aiutando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i colleghi ad esaltare i propri punti di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forza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Coltiva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alleanze e partnership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Anticipa e risponde alle sfide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e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opportunità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Misura, impara, e si perfeziona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su base continuativa</a:t>
            </a:r>
          </a:p>
        </p:txBody>
      </p:sp>
      <p:pic>
        <p:nvPicPr>
          <p:cNvPr id="3" name="Immagine 2" descr="Innovation-cc-nyo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457311"/>
            <a:ext cx="1944216" cy="2671613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67036" y="3140968"/>
            <a:ext cx="6253236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2000" dirty="0" smtClean="0">
                <a:solidFill>
                  <a:srgbClr val="800000"/>
                </a:solidFill>
                <a:latin typeface="Trebuchet MS" pitchFamily="34" charset="0"/>
              </a:rPr>
              <a:t>L’ecosistema a supporto della creatività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Il management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accoglie, sostiene e  implementa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in modo sistematico, le idee dei dipendenti.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Tutti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i dipendenti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e tutti i livelli di gestione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sono coinvolti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nel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processo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dipendenti e il management di tutte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le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aree funzionali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si incontrano su base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regolare</a:t>
            </a:r>
            <a:endParaRPr lang="it-IT" altLang="it-IT" sz="1600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83308" y="5024789"/>
            <a:ext cx="760511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2000" dirty="0">
                <a:solidFill>
                  <a:srgbClr val="800000"/>
                </a:solidFill>
                <a:latin typeface="Trebuchet MS" pitchFamily="34" charset="0"/>
              </a:rPr>
              <a:t>Presidio e Processo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L’innovazione </a:t>
            </a: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è gestita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.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rgbClr val="800000"/>
                </a:solidFill>
                <a:latin typeface="Trebuchet MS" pitchFamily="34" charset="0"/>
              </a:rPr>
              <a:t>Strumenti e metodi adeguati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sono sviluppati, resi disponibili ed utilizzati </a:t>
            </a:r>
            <a:endParaRPr lang="it-IT" alt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Lo sviluppo delle competenze, la cultura innovativa e lo sviluppo dell’innovazione sono costantemente </a:t>
            </a:r>
            <a:r>
              <a:rPr lang="it-IT" altLang="it-IT" sz="1600" dirty="0" smtClean="0">
                <a:solidFill>
                  <a:srgbClr val="800000"/>
                </a:solidFill>
                <a:latin typeface="Trebuchet MS" pitchFamily="34" charset="0"/>
              </a:rPr>
              <a:t>oggetto di misurazione</a:t>
            </a:r>
            <a:endParaRPr lang="it-IT" altLang="it-IT" sz="1600" dirty="0">
              <a:solidFill>
                <a:srgbClr val="8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83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/>
    </p:bldLst>
  </p:timing>
</p:sld>
</file>

<file path=ppt/theme/theme1.xml><?xml version="1.0" encoding="utf-8"?>
<a:theme xmlns:a="http://schemas.openxmlformats.org/drawingml/2006/main" name="MOD 01. PRESENTAZIONE_STANDARD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ersonalizza struttura">
  <a:themeElements>
    <a:clrScheme name="1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 01. PRESENTAZIONE_STANDARD</Template>
  <TotalTime>3734</TotalTime>
  <Words>2765</Words>
  <Application>Microsoft Office PowerPoint</Application>
  <PresentationFormat>Presentazione su schermo (4:3)</PresentationFormat>
  <Paragraphs>346</Paragraphs>
  <Slides>27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35" baseType="lpstr">
      <vt:lpstr>Arial</vt:lpstr>
      <vt:lpstr>Calibri</vt:lpstr>
      <vt:lpstr>Open Sans</vt:lpstr>
      <vt:lpstr>Tahoma</vt:lpstr>
      <vt:lpstr>Trebuchet MS</vt:lpstr>
      <vt:lpstr>Wingdings</vt:lpstr>
      <vt:lpstr>MOD 01. PRESENTAZIONE_STANDARD</vt:lpstr>
      <vt:lpstr>1_Personalizza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Maestri</dc:creator>
  <cp:lastModifiedBy>Paola</cp:lastModifiedBy>
  <cp:revision>396</cp:revision>
  <cp:lastPrinted>2015-03-06T15:06:47Z</cp:lastPrinted>
  <dcterms:created xsi:type="dcterms:W3CDTF">2013-11-28T08:40:04Z</dcterms:created>
  <dcterms:modified xsi:type="dcterms:W3CDTF">2016-02-22T15:47:47Z</dcterms:modified>
</cp:coreProperties>
</file>