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0" r:id="rId2"/>
  </p:sldMasterIdLst>
  <p:notesMasterIdLst>
    <p:notesMasterId r:id="rId30"/>
  </p:notesMasterIdLst>
  <p:handoutMasterIdLst>
    <p:handoutMasterId r:id="rId31"/>
  </p:handoutMasterIdLst>
  <p:sldIdLst>
    <p:sldId id="258" r:id="rId3"/>
    <p:sldId id="303" r:id="rId4"/>
    <p:sldId id="302" r:id="rId5"/>
    <p:sldId id="293" r:id="rId6"/>
    <p:sldId id="316" r:id="rId7"/>
    <p:sldId id="304" r:id="rId8"/>
    <p:sldId id="306" r:id="rId9"/>
    <p:sldId id="307" r:id="rId10"/>
    <p:sldId id="308" r:id="rId11"/>
    <p:sldId id="309" r:id="rId12"/>
    <p:sldId id="329" r:id="rId13"/>
    <p:sldId id="331" r:id="rId14"/>
    <p:sldId id="330" r:id="rId15"/>
    <p:sldId id="335" r:id="rId16"/>
    <p:sldId id="336" r:id="rId17"/>
    <p:sldId id="337" r:id="rId18"/>
    <p:sldId id="338" r:id="rId19"/>
    <p:sldId id="339" r:id="rId20"/>
    <p:sldId id="340" r:id="rId21"/>
    <p:sldId id="341" r:id="rId22"/>
    <p:sldId id="332" r:id="rId23"/>
    <p:sldId id="333" r:id="rId24"/>
    <p:sldId id="320" r:id="rId25"/>
    <p:sldId id="334" r:id="rId26"/>
    <p:sldId id="328" r:id="rId27"/>
    <p:sldId id="322" r:id="rId28"/>
    <p:sldId id="301" r:id="rId29"/>
  </p:sldIdLst>
  <p:sldSz cx="9144000" cy="6858000" type="screen4x3"/>
  <p:notesSz cx="6797675" cy="9872663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FFCC00"/>
    <a:srgbClr val="4D4D4D"/>
    <a:srgbClr val="B2B2B2"/>
    <a:srgbClr val="808080"/>
    <a:srgbClr val="333333"/>
    <a:srgbClr val="5F5F5F"/>
    <a:srgbClr val="66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50" autoAdjust="0"/>
    <p:restoredTop sz="50000" autoAdjust="0"/>
  </p:normalViewPr>
  <p:slideViewPr>
    <p:cSldViewPr>
      <p:cViewPr varScale="1">
        <p:scale>
          <a:sx n="129" d="100"/>
          <a:sy n="129" d="100"/>
        </p:scale>
        <p:origin x="1552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273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30" Type="http://schemas.openxmlformats.org/officeDocument/2006/relationships/notesMaster" Target="notesMasters/notesMaster1.xml"/><Relationship Id="rId31" Type="http://schemas.openxmlformats.org/officeDocument/2006/relationships/handoutMaster" Target="handoutMasters/handoutMaster1.xml"/><Relationship Id="rId32" Type="http://schemas.openxmlformats.org/officeDocument/2006/relationships/presProps" Target="presProps.xml"/><Relationship Id="rId9" Type="http://schemas.openxmlformats.org/officeDocument/2006/relationships/slide" Target="slides/slide7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D29F99-77A7-4827-B749-8EB1F3D9BBC4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t-IT"/>
        </a:p>
      </dgm:t>
    </dgm:pt>
    <dgm:pt modelId="{49E208A8-5C4A-4D87-B2BB-0D31A3F35EFE}">
      <dgm:prSet phldrT="[Testo]" custT="1"/>
      <dgm:spPr/>
      <dgm:t>
        <a:bodyPr/>
        <a:lstStyle/>
        <a:p>
          <a:r>
            <a:rPr lang="it-IT" sz="2000" dirty="0" err="1" smtClean="0"/>
            <a:t>Horizon</a:t>
          </a:r>
          <a:r>
            <a:rPr lang="it-IT" sz="2000" dirty="0" smtClean="0"/>
            <a:t> 2020</a:t>
          </a:r>
          <a:endParaRPr lang="it-IT" sz="2000" dirty="0"/>
        </a:p>
      </dgm:t>
    </dgm:pt>
    <dgm:pt modelId="{6B35F9BF-7D48-435B-8D22-BF41194D9535}" type="parTrans" cxnId="{3AC27286-5559-47A4-B698-9B9373DB071A}">
      <dgm:prSet/>
      <dgm:spPr/>
      <dgm:t>
        <a:bodyPr/>
        <a:lstStyle/>
        <a:p>
          <a:endParaRPr lang="it-IT"/>
        </a:p>
      </dgm:t>
    </dgm:pt>
    <dgm:pt modelId="{BCE1BA77-565C-472F-B275-D7C70F6AD3BB}" type="sibTrans" cxnId="{3AC27286-5559-47A4-B698-9B9373DB071A}">
      <dgm:prSet/>
      <dgm:spPr/>
      <dgm:t>
        <a:bodyPr/>
        <a:lstStyle/>
        <a:p>
          <a:endParaRPr lang="it-IT"/>
        </a:p>
      </dgm:t>
    </dgm:pt>
    <dgm:pt modelId="{34E86E5E-B6B1-4609-8366-BC5E2DB28A2A}">
      <dgm:prSet phldrT="[Testo]" custT="1"/>
      <dgm:spPr/>
      <dgm:t>
        <a:bodyPr/>
        <a:lstStyle/>
        <a:p>
          <a:r>
            <a:rPr lang="it-IT" sz="2000" dirty="0" smtClean="0"/>
            <a:t>LIFE+</a:t>
          </a:r>
          <a:endParaRPr lang="it-IT" sz="2000" dirty="0"/>
        </a:p>
      </dgm:t>
    </dgm:pt>
    <dgm:pt modelId="{0CC4709E-0D7C-4E6B-BBF1-9636208334E5}" type="parTrans" cxnId="{4A05E2DD-AFE4-43E2-B9A4-95F122B97536}">
      <dgm:prSet/>
      <dgm:spPr/>
      <dgm:t>
        <a:bodyPr/>
        <a:lstStyle/>
        <a:p>
          <a:endParaRPr lang="it-IT"/>
        </a:p>
      </dgm:t>
    </dgm:pt>
    <dgm:pt modelId="{3429A28E-E922-4FCA-850D-D1150310E8CC}" type="sibTrans" cxnId="{4A05E2DD-AFE4-43E2-B9A4-95F122B97536}">
      <dgm:prSet/>
      <dgm:spPr/>
      <dgm:t>
        <a:bodyPr/>
        <a:lstStyle/>
        <a:p>
          <a:endParaRPr lang="it-IT"/>
        </a:p>
      </dgm:t>
    </dgm:pt>
    <dgm:pt modelId="{C672B1FF-0F98-45B9-81D6-02FDCCC9BAC3}">
      <dgm:prSet phldrT="[Testo]" custT="1"/>
      <dgm:spPr/>
      <dgm:t>
        <a:bodyPr/>
        <a:lstStyle/>
        <a:p>
          <a:r>
            <a:rPr lang="it-IT" sz="2000" dirty="0" smtClean="0"/>
            <a:t>Erasmus+</a:t>
          </a:r>
          <a:endParaRPr lang="it-IT" sz="2000" dirty="0"/>
        </a:p>
      </dgm:t>
    </dgm:pt>
    <dgm:pt modelId="{2E9CB128-AF86-4074-A221-4C83891C25AE}" type="parTrans" cxnId="{6E190C49-5ECB-4680-BCC3-6E9242995AE5}">
      <dgm:prSet/>
      <dgm:spPr/>
      <dgm:t>
        <a:bodyPr/>
        <a:lstStyle/>
        <a:p>
          <a:endParaRPr lang="it-IT"/>
        </a:p>
      </dgm:t>
    </dgm:pt>
    <dgm:pt modelId="{8DCDE610-45B8-4FBE-AA95-C84A03FABE62}" type="sibTrans" cxnId="{6E190C49-5ECB-4680-BCC3-6E9242995AE5}">
      <dgm:prSet/>
      <dgm:spPr/>
      <dgm:t>
        <a:bodyPr/>
        <a:lstStyle/>
        <a:p>
          <a:endParaRPr lang="it-IT"/>
        </a:p>
      </dgm:t>
    </dgm:pt>
    <dgm:pt modelId="{A2053E92-2BED-4B95-B732-E4EF49EB32DF}">
      <dgm:prSet phldrT="[Testo]" custT="1"/>
      <dgm:spPr>
        <a:solidFill>
          <a:srgbClr val="0070C0"/>
        </a:solidFill>
      </dgm:spPr>
      <dgm:t>
        <a:bodyPr/>
        <a:lstStyle/>
        <a:p>
          <a:r>
            <a:rPr lang="it-IT" sz="2000" dirty="0" smtClean="0"/>
            <a:t>Creative Europe</a:t>
          </a:r>
        </a:p>
      </dgm:t>
    </dgm:pt>
    <dgm:pt modelId="{24A2E46B-DDBF-4AA6-B78E-CA5DD77FF227}" type="parTrans" cxnId="{CC24EAC1-9CF7-477E-9493-44BC736943CD}">
      <dgm:prSet/>
      <dgm:spPr/>
      <dgm:t>
        <a:bodyPr/>
        <a:lstStyle/>
        <a:p>
          <a:endParaRPr lang="it-IT"/>
        </a:p>
      </dgm:t>
    </dgm:pt>
    <dgm:pt modelId="{DC7CEEEA-42AF-4DF3-A0B3-8CBD5CA4B891}" type="sibTrans" cxnId="{CC24EAC1-9CF7-477E-9493-44BC736943CD}">
      <dgm:prSet/>
      <dgm:spPr/>
      <dgm:t>
        <a:bodyPr/>
        <a:lstStyle/>
        <a:p>
          <a:endParaRPr lang="it-IT"/>
        </a:p>
      </dgm:t>
    </dgm:pt>
    <dgm:pt modelId="{C49B7304-206A-4033-B1B0-5E81F8DF0BEA}">
      <dgm:prSet phldrT="[Testo]" custT="1"/>
      <dgm:spPr>
        <a:solidFill>
          <a:schemeClr val="accent1"/>
        </a:solidFill>
      </dgm:spPr>
      <dgm:t>
        <a:bodyPr/>
        <a:lstStyle/>
        <a:p>
          <a:r>
            <a:rPr lang="it-IT" sz="2000" dirty="0" smtClean="0"/>
            <a:t>Fondo Asilo e Migrazione</a:t>
          </a:r>
          <a:endParaRPr lang="it-IT" sz="2000" dirty="0"/>
        </a:p>
      </dgm:t>
    </dgm:pt>
    <dgm:pt modelId="{2F82555B-1B57-47CB-82D2-C6D5C8B4ECE1}" type="parTrans" cxnId="{A44D7ADC-F52F-491C-97D7-C01DCA5D6AD3}">
      <dgm:prSet/>
      <dgm:spPr/>
      <dgm:t>
        <a:bodyPr/>
        <a:lstStyle/>
        <a:p>
          <a:endParaRPr lang="it-IT"/>
        </a:p>
      </dgm:t>
    </dgm:pt>
    <dgm:pt modelId="{58F941ED-F292-4DD6-AF8C-D669E1134C71}" type="sibTrans" cxnId="{A44D7ADC-F52F-491C-97D7-C01DCA5D6AD3}">
      <dgm:prSet/>
      <dgm:spPr/>
      <dgm:t>
        <a:bodyPr/>
        <a:lstStyle/>
        <a:p>
          <a:endParaRPr lang="it-IT"/>
        </a:p>
      </dgm:t>
    </dgm:pt>
    <dgm:pt modelId="{FA2A4CBA-86AC-4F6C-9A87-B37B0BCB4947}">
      <dgm:prSet custT="1"/>
      <dgm:spPr/>
      <dgm:t>
        <a:bodyPr/>
        <a:lstStyle/>
        <a:p>
          <a:r>
            <a:rPr lang="it-IT" sz="2000" dirty="0" smtClean="0"/>
            <a:t>COSME</a:t>
          </a:r>
        </a:p>
        <a:p>
          <a:r>
            <a:rPr lang="it-IT" sz="1600" dirty="0" smtClean="0"/>
            <a:t>(</a:t>
          </a:r>
          <a:r>
            <a:rPr lang="en-US" sz="1600" b="0" i="0" dirty="0" smtClean="0"/>
            <a:t>Competitiveness of Enterprises and SMEs)</a:t>
          </a:r>
          <a:endParaRPr lang="it-IT" sz="1600" dirty="0"/>
        </a:p>
      </dgm:t>
    </dgm:pt>
    <dgm:pt modelId="{8D133A10-3AB8-47A5-96BB-C9FA8C2AE918}" type="parTrans" cxnId="{7F27D7B9-F4BE-4929-9115-A6F1413C0E6B}">
      <dgm:prSet/>
      <dgm:spPr/>
      <dgm:t>
        <a:bodyPr/>
        <a:lstStyle/>
        <a:p>
          <a:endParaRPr lang="it-IT"/>
        </a:p>
      </dgm:t>
    </dgm:pt>
    <dgm:pt modelId="{E18F877F-8FC9-4C13-8C29-F625C617761A}" type="sibTrans" cxnId="{7F27D7B9-F4BE-4929-9115-A6F1413C0E6B}">
      <dgm:prSet/>
      <dgm:spPr/>
      <dgm:t>
        <a:bodyPr/>
        <a:lstStyle/>
        <a:p>
          <a:endParaRPr lang="it-IT"/>
        </a:p>
      </dgm:t>
    </dgm:pt>
    <dgm:pt modelId="{2E4686C8-6186-4456-ABF0-7966670E86C7}">
      <dgm:prSet custT="1"/>
      <dgm:spPr/>
      <dgm:t>
        <a:bodyPr/>
        <a:lstStyle/>
        <a:p>
          <a:r>
            <a:rPr lang="it-IT" sz="2000" dirty="0" err="1" smtClean="0"/>
            <a:t>EaSI</a:t>
          </a:r>
          <a:r>
            <a:rPr lang="it-IT" sz="2000" dirty="0" smtClean="0"/>
            <a:t> </a:t>
          </a:r>
          <a:r>
            <a:rPr lang="it-IT" sz="1600" dirty="0" smtClean="0"/>
            <a:t>(</a:t>
          </a:r>
          <a:r>
            <a:rPr lang="it-IT" sz="1600" dirty="0" err="1" smtClean="0"/>
            <a:t>Employment</a:t>
          </a:r>
          <a:r>
            <a:rPr lang="it-IT" sz="1600" dirty="0" smtClean="0"/>
            <a:t> and Social </a:t>
          </a:r>
          <a:r>
            <a:rPr lang="it-IT" sz="1600" dirty="0" err="1" smtClean="0"/>
            <a:t>Innovation</a:t>
          </a:r>
          <a:r>
            <a:rPr lang="it-IT" sz="1600" dirty="0" smtClean="0"/>
            <a:t>)</a:t>
          </a:r>
          <a:endParaRPr lang="it-IT" sz="1600" dirty="0"/>
        </a:p>
      </dgm:t>
    </dgm:pt>
    <dgm:pt modelId="{717F5129-E57A-4E68-86A8-0AB1DBA29F24}" type="parTrans" cxnId="{CF6AAED3-09BF-46FD-8271-F751E5A73DCE}">
      <dgm:prSet/>
      <dgm:spPr/>
      <dgm:t>
        <a:bodyPr/>
        <a:lstStyle/>
        <a:p>
          <a:endParaRPr lang="it-IT"/>
        </a:p>
      </dgm:t>
    </dgm:pt>
    <dgm:pt modelId="{188D119D-780E-4141-9ADA-1A37730F347E}" type="sibTrans" cxnId="{CF6AAED3-09BF-46FD-8271-F751E5A73DCE}">
      <dgm:prSet/>
      <dgm:spPr/>
      <dgm:t>
        <a:bodyPr/>
        <a:lstStyle/>
        <a:p>
          <a:endParaRPr lang="it-IT"/>
        </a:p>
      </dgm:t>
    </dgm:pt>
    <dgm:pt modelId="{82A9787F-473A-4AD3-8A6A-0E2EF0602D9A}">
      <dgm:prSet custT="1"/>
      <dgm:spPr>
        <a:solidFill>
          <a:schemeClr val="accent5">
            <a:lumMod val="25000"/>
          </a:schemeClr>
        </a:solidFill>
      </dgm:spPr>
      <dgm:t>
        <a:bodyPr/>
        <a:lstStyle/>
        <a:p>
          <a:r>
            <a:rPr lang="it-IT" sz="2000" dirty="0" err="1" smtClean="0"/>
            <a:t>Justice</a:t>
          </a:r>
          <a:r>
            <a:rPr lang="it-IT" sz="2000" dirty="0" smtClean="0"/>
            <a:t> </a:t>
          </a:r>
          <a:r>
            <a:rPr lang="it-IT" sz="2000" dirty="0" err="1" smtClean="0"/>
            <a:t>Programme</a:t>
          </a:r>
          <a:endParaRPr lang="it-IT" sz="2000" dirty="0"/>
        </a:p>
      </dgm:t>
    </dgm:pt>
    <dgm:pt modelId="{8BC197E3-A26C-464F-9723-7923AB8FD003}" type="parTrans" cxnId="{1E7A2D8F-E72A-475A-BFC8-321CBEBC773C}">
      <dgm:prSet/>
      <dgm:spPr/>
      <dgm:t>
        <a:bodyPr/>
        <a:lstStyle/>
        <a:p>
          <a:endParaRPr lang="it-IT"/>
        </a:p>
      </dgm:t>
    </dgm:pt>
    <dgm:pt modelId="{44ED6958-BDE3-4E32-9D42-DABD0E364136}" type="sibTrans" cxnId="{1E7A2D8F-E72A-475A-BFC8-321CBEBC773C}">
      <dgm:prSet/>
      <dgm:spPr/>
      <dgm:t>
        <a:bodyPr/>
        <a:lstStyle/>
        <a:p>
          <a:endParaRPr lang="it-IT"/>
        </a:p>
      </dgm:t>
    </dgm:pt>
    <dgm:pt modelId="{2D019038-DF83-4DC9-B8C9-2760D9CB8324}">
      <dgm:prSet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it-IT" sz="2000" dirty="0" smtClean="0"/>
            <a:t>CEF </a:t>
          </a:r>
          <a:r>
            <a:rPr lang="it-IT" sz="1800" dirty="0" smtClean="0"/>
            <a:t>(</a:t>
          </a:r>
          <a:r>
            <a:rPr lang="it-IT" sz="1800" dirty="0" err="1" smtClean="0"/>
            <a:t>Connecting</a:t>
          </a:r>
          <a:r>
            <a:rPr lang="it-IT" sz="1800" dirty="0" smtClean="0"/>
            <a:t> Europe </a:t>
          </a:r>
          <a:r>
            <a:rPr lang="it-IT" sz="1800" dirty="0" err="1" smtClean="0"/>
            <a:t>Facitilies</a:t>
          </a:r>
          <a:r>
            <a:rPr lang="it-IT" sz="1800" dirty="0" smtClean="0"/>
            <a:t>)</a:t>
          </a:r>
          <a:endParaRPr lang="it-IT" sz="1800" dirty="0"/>
        </a:p>
      </dgm:t>
    </dgm:pt>
    <dgm:pt modelId="{0820ECD1-8027-4546-854F-939A26A58183}" type="parTrans" cxnId="{769BCAF9-B53C-44AF-8506-4ED0BF83F3E3}">
      <dgm:prSet/>
      <dgm:spPr/>
      <dgm:t>
        <a:bodyPr/>
        <a:lstStyle/>
        <a:p>
          <a:endParaRPr lang="it-IT"/>
        </a:p>
      </dgm:t>
    </dgm:pt>
    <dgm:pt modelId="{EF632308-B0D7-4AB5-AA3C-5D91FA6517A9}" type="sibTrans" cxnId="{769BCAF9-B53C-44AF-8506-4ED0BF83F3E3}">
      <dgm:prSet/>
      <dgm:spPr/>
      <dgm:t>
        <a:bodyPr/>
        <a:lstStyle/>
        <a:p>
          <a:endParaRPr lang="it-IT"/>
        </a:p>
      </dgm:t>
    </dgm:pt>
    <dgm:pt modelId="{9D265D67-CE1A-4F01-A221-15FF1756C5E0}" type="pres">
      <dgm:prSet presAssocID="{ACD29F99-77A7-4827-B749-8EB1F3D9BBC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6E97A0E-EEE4-448E-AE3B-7AFF53133FC8}" type="pres">
      <dgm:prSet presAssocID="{49E208A8-5C4A-4D87-B2BB-0D31A3F35EFE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BD79B63-2738-4625-B924-FE029D3BC557}" type="pres">
      <dgm:prSet presAssocID="{BCE1BA77-565C-472F-B275-D7C70F6AD3BB}" presName="sibTrans" presStyleCnt="0"/>
      <dgm:spPr/>
    </dgm:pt>
    <dgm:pt modelId="{AB3D755F-AF71-4CF8-9140-40FA1E227DE6}" type="pres">
      <dgm:prSet presAssocID="{34E86E5E-B6B1-4609-8366-BC5E2DB28A2A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EDEB480-B976-4224-A26D-AA4BD8B0BEFF}" type="pres">
      <dgm:prSet presAssocID="{3429A28E-E922-4FCA-850D-D1150310E8CC}" presName="sibTrans" presStyleCnt="0"/>
      <dgm:spPr/>
    </dgm:pt>
    <dgm:pt modelId="{04B98B82-4B4B-42E2-A3AB-F284B7EDB1BC}" type="pres">
      <dgm:prSet presAssocID="{C672B1FF-0F98-45B9-81D6-02FDCCC9BAC3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413DA36-D3A8-4AB2-A9CC-F6D5CCB36127}" type="pres">
      <dgm:prSet presAssocID="{8DCDE610-45B8-4FBE-AA95-C84A03FABE62}" presName="sibTrans" presStyleCnt="0"/>
      <dgm:spPr/>
    </dgm:pt>
    <dgm:pt modelId="{21274797-D03D-4A9C-9E35-C6D6011E0E26}" type="pres">
      <dgm:prSet presAssocID="{2E4686C8-6186-4456-ABF0-7966670E86C7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A8C1029-13CA-4AEC-813D-A6EA078C23B7}" type="pres">
      <dgm:prSet presAssocID="{188D119D-780E-4141-9ADA-1A37730F347E}" presName="sibTrans" presStyleCnt="0"/>
      <dgm:spPr/>
    </dgm:pt>
    <dgm:pt modelId="{97EA86AC-865C-4EC9-A7BC-A0D972B7F158}" type="pres">
      <dgm:prSet presAssocID="{82A9787F-473A-4AD3-8A6A-0E2EF0602D9A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5CBE1E6-B384-4D06-B8FF-7C1C6F0FE5AC}" type="pres">
      <dgm:prSet presAssocID="{44ED6958-BDE3-4E32-9D42-DABD0E364136}" presName="sibTrans" presStyleCnt="0"/>
      <dgm:spPr/>
    </dgm:pt>
    <dgm:pt modelId="{DB9CE968-C17D-47AF-8E32-8EB2CB2489C8}" type="pres">
      <dgm:prSet presAssocID="{FA2A4CBA-86AC-4F6C-9A87-B37B0BCB4947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9A10485-7E63-44EA-9D9F-1CAD498BDB7A}" type="pres">
      <dgm:prSet presAssocID="{E18F877F-8FC9-4C13-8C29-F625C617761A}" presName="sibTrans" presStyleCnt="0"/>
      <dgm:spPr/>
    </dgm:pt>
    <dgm:pt modelId="{9BA431F4-4D15-4716-8B21-5ECF000FFAA6}" type="pres">
      <dgm:prSet presAssocID="{A2053E92-2BED-4B95-B732-E4EF49EB32DF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AE3E692-41D6-4E8B-8B69-DC86B4AFD40E}" type="pres">
      <dgm:prSet presAssocID="{DC7CEEEA-42AF-4DF3-A0B3-8CBD5CA4B891}" presName="sibTrans" presStyleCnt="0"/>
      <dgm:spPr/>
    </dgm:pt>
    <dgm:pt modelId="{AAA6E84A-CC1C-49A7-AAAE-19507182EDC8}" type="pres">
      <dgm:prSet presAssocID="{2D019038-DF83-4DC9-B8C9-2760D9CB8324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146E319-3F04-4C40-AB41-EF018EA73102}" type="pres">
      <dgm:prSet presAssocID="{EF632308-B0D7-4AB5-AA3C-5D91FA6517A9}" presName="sibTrans" presStyleCnt="0"/>
      <dgm:spPr/>
    </dgm:pt>
    <dgm:pt modelId="{AF67E5F3-DDDD-415E-B4E7-845BEAFF7838}" type="pres">
      <dgm:prSet presAssocID="{C49B7304-206A-4033-B1B0-5E81F8DF0BEA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CC24EAC1-9CF7-477E-9493-44BC736943CD}" srcId="{ACD29F99-77A7-4827-B749-8EB1F3D9BBC4}" destId="{A2053E92-2BED-4B95-B732-E4EF49EB32DF}" srcOrd="6" destOrd="0" parTransId="{24A2E46B-DDBF-4AA6-B78E-CA5DD77FF227}" sibTransId="{DC7CEEEA-42AF-4DF3-A0B3-8CBD5CA4B891}"/>
    <dgm:cxn modelId="{F0E70630-0860-4E1F-96D6-9637D9AD187B}" type="presOf" srcId="{34E86E5E-B6B1-4609-8366-BC5E2DB28A2A}" destId="{AB3D755F-AF71-4CF8-9140-40FA1E227DE6}" srcOrd="0" destOrd="0" presId="urn:microsoft.com/office/officeart/2005/8/layout/default"/>
    <dgm:cxn modelId="{769BCAF9-B53C-44AF-8506-4ED0BF83F3E3}" srcId="{ACD29F99-77A7-4827-B749-8EB1F3D9BBC4}" destId="{2D019038-DF83-4DC9-B8C9-2760D9CB8324}" srcOrd="7" destOrd="0" parTransId="{0820ECD1-8027-4546-854F-939A26A58183}" sibTransId="{EF632308-B0D7-4AB5-AA3C-5D91FA6517A9}"/>
    <dgm:cxn modelId="{CF6AAED3-09BF-46FD-8271-F751E5A73DCE}" srcId="{ACD29F99-77A7-4827-B749-8EB1F3D9BBC4}" destId="{2E4686C8-6186-4456-ABF0-7966670E86C7}" srcOrd="3" destOrd="0" parTransId="{717F5129-E57A-4E68-86A8-0AB1DBA29F24}" sibTransId="{188D119D-780E-4141-9ADA-1A37730F347E}"/>
    <dgm:cxn modelId="{554AC6CF-A04B-49D8-987E-449104E9194D}" type="presOf" srcId="{2E4686C8-6186-4456-ABF0-7966670E86C7}" destId="{21274797-D03D-4A9C-9E35-C6D6011E0E26}" srcOrd="0" destOrd="0" presId="urn:microsoft.com/office/officeart/2005/8/layout/default"/>
    <dgm:cxn modelId="{3AC27286-5559-47A4-B698-9B9373DB071A}" srcId="{ACD29F99-77A7-4827-B749-8EB1F3D9BBC4}" destId="{49E208A8-5C4A-4D87-B2BB-0D31A3F35EFE}" srcOrd="0" destOrd="0" parTransId="{6B35F9BF-7D48-435B-8D22-BF41194D9535}" sibTransId="{BCE1BA77-565C-472F-B275-D7C70F6AD3BB}"/>
    <dgm:cxn modelId="{149234FF-4386-47C2-8074-DDA7D97A9B0A}" type="presOf" srcId="{A2053E92-2BED-4B95-B732-E4EF49EB32DF}" destId="{9BA431F4-4D15-4716-8B21-5ECF000FFAA6}" srcOrd="0" destOrd="0" presId="urn:microsoft.com/office/officeart/2005/8/layout/default"/>
    <dgm:cxn modelId="{034587F9-6AAA-4D25-8461-674E456AC7A7}" type="presOf" srcId="{82A9787F-473A-4AD3-8A6A-0E2EF0602D9A}" destId="{97EA86AC-865C-4EC9-A7BC-A0D972B7F158}" srcOrd="0" destOrd="0" presId="urn:microsoft.com/office/officeart/2005/8/layout/default"/>
    <dgm:cxn modelId="{1BEBDD61-C63D-49BD-8592-3AD81ABBE9D0}" type="presOf" srcId="{C49B7304-206A-4033-B1B0-5E81F8DF0BEA}" destId="{AF67E5F3-DDDD-415E-B4E7-845BEAFF7838}" srcOrd="0" destOrd="0" presId="urn:microsoft.com/office/officeart/2005/8/layout/default"/>
    <dgm:cxn modelId="{6E190C49-5ECB-4680-BCC3-6E9242995AE5}" srcId="{ACD29F99-77A7-4827-B749-8EB1F3D9BBC4}" destId="{C672B1FF-0F98-45B9-81D6-02FDCCC9BAC3}" srcOrd="2" destOrd="0" parTransId="{2E9CB128-AF86-4074-A221-4C83891C25AE}" sibTransId="{8DCDE610-45B8-4FBE-AA95-C84A03FABE62}"/>
    <dgm:cxn modelId="{895777D7-B749-49FB-BA22-5A31B4300A1F}" type="presOf" srcId="{C672B1FF-0F98-45B9-81D6-02FDCCC9BAC3}" destId="{04B98B82-4B4B-42E2-A3AB-F284B7EDB1BC}" srcOrd="0" destOrd="0" presId="urn:microsoft.com/office/officeart/2005/8/layout/default"/>
    <dgm:cxn modelId="{BE34C1B2-A867-422E-ACF3-09AB0ADE3107}" type="presOf" srcId="{FA2A4CBA-86AC-4F6C-9A87-B37B0BCB4947}" destId="{DB9CE968-C17D-47AF-8E32-8EB2CB2489C8}" srcOrd="0" destOrd="0" presId="urn:microsoft.com/office/officeart/2005/8/layout/default"/>
    <dgm:cxn modelId="{3AF06A87-AEC0-4D71-BC91-5C18CA57FB78}" type="presOf" srcId="{ACD29F99-77A7-4827-B749-8EB1F3D9BBC4}" destId="{9D265D67-CE1A-4F01-A221-15FF1756C5E0}" srcOrd="0" destOrd="0" presId="urn:microsoft.com/office/officeart/2005/8/layout/default"/>
    <dgm:cxn modelId="{C0E8F095-C787-4C93-8025-2F36D8C8DA2C}" type="presOf" srcId="{2D019038-DF83-4DC9-B8C9-2760D9CB8324}" destId="{AAA6E84A-CC1C-49A7-AAAE-19507182EDC8}" srcOrd="0" destOrd="0" presId="urn:microsoft.com/office/officeart/2005/8/layout/default"/>
    <dgm:cxn modelId="{7F27D7B9-F4BE-4929-9115-A6F1413C0E6B}" srcId="{ACD29F99-77A7-4827-B749-8EB1F3D9BBC4}" destId="{FA2A4CBA-86AC-4F6C-9A87-B37B0BCB4947}" srcOrd="5" destOrd="0" parTransId="{8D133A10-3AB8-47A5-96BB-C9FA8C2AE918}" sibTransId="{E18F877F-8FC9-4C13-8C29-F625C617761A}"/>
    <dgm:cxn modelId="{18BA3B95-2D2C-431F-86D4-CD4CBCEF090F}" type="presOf" srcId="{49E208A8-5C4A-4D87-B2BB-0D31A3F35EFE}" destId="{96E97A0E-EEE4-448E-AE3B-7AFF53133FC8}" srcOrd="0" destOrd="0" presId="urn:microsoft.com/office/officeart/2005/8/layout/default"/>
    <dgm:cxn modelId="{1E7A2D8F-E72A-475A-BFC8-321CBEBC773C}" srcId="{ACD29F99-77A7-4827-B749-8EB1F3D9BBC4}" destId="{82A9787F-473A-4AD3-8A6A-0E2EF0602D9A}" srcOrd="4" destOrd="0" parTransId="{8BC197E3-A26C-464F-9723-7923AB8FD003}" sibTransId="{44ED6958-BDE3-4E32-9D42-DABD0E364136}"/>
    <dgm:cxn modelId="{4A05E2DD-AFE4-43E2-B9A4-95F122B97536}" srcId="{ACD29F99-77A7-4827-B749-8EB1F3D9BBC4}" destId="{34E86E5E-B6B1-4609-8366-BC5E2DB28A2A}" srcOrd="1" destOrd="0" parTransId="{0CC4709E-0D7C-4E6B-BBF1-9636208334E5}" sibTransId="{3429A28E-E922-4FCA-850D-D1150310E8CC}"/>
    <dgm:cxn modelId="{A44D7ADC-F52F-491C-97D7-C01DCA5D6AD3}" srcId="{ACD29F99-77A7-4827-B749-8EB1F3D9BBC4}" destId="{C49B7304-206A-4033-B1B0-5E81F8DF0BEA}" srcOrd="8" destOrd="0" parTransId="{2F82555B-1B57-47CB-82D2-C6D5C8B4ECE1}" sibTransId="{58F941ED-F292-4DD6-AF8C-D669E1134C71}"/>
    <dgm:cxn modelId="{8EF45BD7-7BE0-4615-A47E-4E5202C72065}" type="presParOf" srcId="{9D265D67-CE1A-4F01-A221-15FF1756C5E0}" destId="{96E97A0E-EEE4-448E-AE3B-7AFF53133FC8}" srcOrd="0" destOrd="0" presId="urn:microsoft.com/office/officeart/2005/8/layout/default"/>
    <dgm:cxn modelId="{3875AFAC-3453-472B-B3D9-C1F57E3B20FD}" type="presParOf" srcId="{9D265D67-CE1A-4F01-A221-15FF1756C5E0}" destId="{4BD79B63-2738-4625-B924-FE029D3BC557}" srcOrd="1" destOrd="0" presId="urn:microsoft.com/office/officeart/2005/8/layout/default"/>
    <dgm:cxn modelId="{816101E6-BBE0-4408-8557-52B8015631C4}" type="presParOf" srcId="{9D265D67-CE1A-4F01-A221-15FF1756C5E0}" destId="{AB3D755F-AF71-4CF8-9140-40FA1E227DE6}" srcOrd="2" destOrd="0" presId="urn:microsoft.com/office/officeart/2005/8/layout/default"/>
    <dgm:cxn modelId="{1C5F5288-AB11-44F4-82A5-072AEF4C2544}" type="presParOf" srcId="{9D265D67-CE1A-4F01-A221-15FF1756C5E0}" destId="{AEDEB480-B976-4224-A26D-AA4BD8B0BEFF}" srcOrd="3" destOrd="0" presId="urn:microsoft.com/office/officeart/2005/8/layout/default"/>
    <dgm:cxn modelId="{D55F03C6-BAE7-4B35-8CCC-AA8334F0E36A}" type="presParOf" srcId="{9D265D67-CE1A-4F01-A221-15FF1756C5E0}" destId="{04B98B82-4B4B-42E2-A3AB-F284B7EDB1BC}" srcOrd="4" destOrd="0" presId="urn:microsoft.com/office/officeart/2005/8/layout/default"/>
    <dgm:cxn modelId="{5516BA7E-5378-4EF4-9AF6-39BE95A73FAC}" type="presParOf" srcId="{9D265D67-CE1A-4F01-A221-15FF1756C5E0}" destId="{C413DA36-D3A8-4AB2-A9CC-F6D5CCB36127}" srcOrd="5" destOrd="0" presId="urn:microsoft.com/office/officeart/2005/8/layout/default"/>
    <dgm:cxn modelId="{F6C04E80-85CA-4015-9CED-DD9BA00EB525}" type="presParOf" srcId="{9D265D67-CE1A-4F01-A221-15FF1756C5E0}" destId="{21274797-D03D-4A9C-9E35-C6D6011E0E26}" srcOrd="6" destOrd="0" presId="urn:microsoft.com/office/officeart/2005/8/layout/default"/>
    <dgm:cxn modelId="{F0FF01BF-ADBD-4259-AD4B-A59EB902ABFF}" type="presParOf" srcId="{9D265D67-CE1A-4F01-A221-15FF1756C5E0}" destId="{BA8C1029-13CA-4AEC-813D-A6EA078C23B7}" srcOrd="7" destOrd="0" presId="urn:microsoft.com/office/officeart/2005/8/layout/default"/>
    <dgm:cxn modelId="{995973CD-CE1A-41DC-BCF8-48A4794A1583}" type="presParOf" srcId="{9D265D67-CE1A-4F01-A221-15FF1756C5E0}" destId="{97EA86AC-865C-4EC9-A7BC-A0D972B7F158}" srcOrd="8" destOrd="0" presId="urn:microsoft.com/office/officeart/2005/8/layout/default"/>
    <dgm:cxn modelId="{5F2D993B-EFF5-436F-A89D-BBD0DE646582}" type="presParOf" srcId="{9D265D67-CE1A-4F01-A221-15FF1756C5E0}" destId="{D5CBE1E6-B384-4D06-B8FF-7C1C6F0FE5AC}" srcOrd="9" destOrd="0" presId="urn:microsoft.com/office/officeart/2005/8/layout/default"/>
    <dgm:cxn modelId="{08C65425-6B8D-4DC4-8405-4F92683EE895}" type="presParOf" srcId="{9D265D67-CE1A-4F01-A221-15FF1756C5E0}" destId="{DB9CE968-C17D-47AF-8E32-8EB2CB2489C8}" srcOrd="10" destOrd="0" presId="urn:microsoft.com/office/officeart/2005/8/layout/default"/>
    <dgm:cxn modelId="{7C583FFE-9CED-420D-BD62-ED7F7EB9DD78}" type="presParOf" srcId="{9D265D67-CE1A-4F01-A221-15FF1756C5E0}" destId="{99A10485-7E63-44EA-9D9F-1CAD498BDB7A}" srcOrd="11" destOrd="0" presId="urn:microsoft.com/office/officeart/2005/8/layout/default"/>
    <dgm:cxn modelId="{F6115463-5236-4A12-B014-4461BA985D6A}" type="presParOf" srcId="{9D265D67-CE1A-4F01-A221-15FF1756C5E0}" destId="{9BA431F4-4D15-4716-8B21-5ECF000FFAA6}" srcOrd="12" destOrd="0" presId="urn:microsoft.com/office/officeart/2005/8/layout/default"/>
    <dgm:cxn modelId="{980C1091-DCD3-4DC1-8CDF-85BE1FD95B19}" type="presParOf" srcId="{9D265D67-CE1A-4F01-A221-15FF1756C5E0}" destId="{DAE3E692-41D6-4E8B-8B69-DC86B4AFD40E}" srcOrd="13" destOrd="0" presId="urn:microsoft.com/office/officeart/2005/8/layout/default"/>
    <dgm:cxn modelId="{BA50F147-0CDC-46DC-9E0F-C937ECF884B9}" type="presParOf" srcId="{9D265D67-CE1A-4F01-A221-15FF1756C5E0}" destId="{AAA6E84A-CC1C-49A7-AAAE-19507182EDC8}" srcOrd="14" destOrd="0" presId="urn:microsoft.com/office/officeart/2005/8/layout/default"/>
    <dgm:cxn modelId="{54089DA4-E715-40F8-B3E2-1F88098FDC28}" type="presParOf" srcId="{9D265D67-CE1A-4F01-A221-15FF1756C5E0}" destId="{8146E319-3F04-4C40-AB41-EF018EA73102}" srcOrd="15" destOrd="0" presId="urn:microsoft.com/office/officeart/2005/8/layout/default"/>
    <dgm:cxn modelId="{BF26FA82-02F8-47FC-B63F-ED0742403CB2}" type="presParOf" srcId="{9D265D67-CE1A-4F01-A221-15FF1756C5E0}" destId="{AF67E5F3-DDDD-415E-B4E7-845BEAFF7838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E97A0E-EEE4-448E-AE3B-7AFF53133FC8}">
      <dsp:nvSpPr>
        <dsp:cNvPr id="0" name=""/>
        <dsp:cNvSpPr/>
      </dsp:nvSpPr>
      <dsp:spPr>
        <a:xfrm>
          <a:off x="0" y="126999"/>
          <a:ext cx="1904999" cy="11430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err="1" smtClean="0"/>
            <a:t>Horizon</a:t>
          </a:r>
          <a:r>
            <a:rPr lang="it-IT" sz="2000" kern="1200" dirty="0" smtClean="0"/>
            <a:t> 2020</a:t>
          </a:r>
          <a:endParaRPr lang="it-IT" sz="2000" kern="1200" dirty="0"/>
        </a:p>
      </dsp:txBody>
      <dsp:txXfrm>
        <a:off x="0" y="126999"/>
        <a:ext cx="1904999" cy="1143000"/>
      </dsp:txXfrm>
    </dsp:sp>
    <dsp:sp modelId="{AB3D755F-AF71-4CF8-9140-40FA1E227DE6}">
      <dsp:nvSpPr>
        <dsp:cNvPr id="0" name=""/>
        <dsp:cNvSpPr/>
      </dsp:nvSpPr>
      <dsp:spPr>
        <a:xfrm>
          <a:off x="2095500" y="126999"/>
          <a:ext cx="1904999" cy="1143000"/>
        </a:xfrm>
        <a:prstGeom prst="rect">
          <a:avLst/>
        </a:prstGeom>
        <a:solidFill>
          <a:schemeClr val="accent2">
            <a:hueOff val="-1800000"/>
            <a:satOff val="-6250"/>
            <a:lumOff val="750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smtClean="0"/>
            <a:t>LIFE+</a:t>
          </a:r>
          <a:endParaRPr lang="it-IT" sz="2000" kern="1200" dirty="0"/>
        </a:p>
      </dsp:txBody>
      <dsp:txXfrm>
        <a:off x="2095500" y="126999"/>
        <a:ext cx="1904999" cy="1143000"/>
      </dsp:txXfrm>
    </dsp:sp>
    <dsp:sp modelId="{04B98B82-4B4B-42E2-A3AB-F284B7EDB1BC}">
      <dsp:nvSpPr>
        <dsp:cNvPr id="0" name=""/>
        <dsp:cNvSpPr/>
      </dsp:nvSpPr>
      <dsp:spPr>
        <a:xfrm>
          <a:off x="4191000" y="126999"/>
          <a:ext cx="1904999" cy="1143000"/>
        </a:xfrm>
        <a:prstGeom prst="rect">
          <a:avLst/>
        </a:prstGeom>
        <a:solidFill>
          <a:schemeClr val="accent2">
            <a:hueOff val="-3600000"/>
            <a:satOff val="-12501"/>
            <a:lumOff val="1500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smtClean="0"/>
            <a:t>Erasmus+</a:t>
          </a:r>
          <a:endParaRPr lang="it-IT" sz="2000" kern="1200" dirty="0"/>
        </a:p>
      </dsp:txBody>
      <dsp:txXfrm>
        <a:off x="4191000" y="126999"/>
        <a:ext cx="1904999" cy="1143000"/>
      </dsp:txXfrm>
    </dsp:sp>
    <dsp:sp modelId="{21274797-D03D-4A9C-9E35-C6D6011E0E26}">
      <dsp:nvSpPr>
        <dsp:cNvPr id="0" name=""/>
        <dsp:cNvSpPr/>
      </dsp:nvSpPr>
      <dsp:spPr>
        <a:xfrm>
          <a:off x="0" y="1460500"/>
          <a:ext cx="1904999" cy="1143000"/>
        </a:xfrm>
        <a:prstGeom prst="rect">
          <a:avLst/>
        </a:prstGeom>
        <a:solidFill>
          <a:schemeClr val="accent2">
            <a:hueOff val="-5400000"/>
            <a:satOff val="-18751"/>
            <a:lumOff val="2250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err="1" smtClean="0"/>
            <a:t>EaSI</a:t>
          </a:r>
          <a:r>
            <a:rPr lang="it-IT" sz="2000" kern="1200" dirty="0" smtClean="0"/>
            <a:t> </a:t>
          </a:r>
          <a:r>
            <a:rPr lang="it-IT" sz="1600" kern="1200" dirty="0" smtClean="0"/>
            <a:t>(</a:t>
          </a:r>
          <a:r>
            <a:rPr lang="it-IT" sz="1600" kern="1200" dirty="0" err="1" smtClean="0"/>
            <a:t>Employment</a:t>
          </a:r>
          <a:r>
            <a:rPr lang="it-IT" sz="1600" kern="1200" dirty="0" smtClean="0"/>
            <a:t> and Social </a:t>
          </a:r>
          <a:r>
            <a:rPr lang="it-IT" sz="1600" kern="1200" dirty="0" err="1" smtClean="0"/>
            <a:t>Innovation</a:t>
          </a:r>
          <a:r>
            <a:rPr lang="it-IT" sz="1600" kern="1200" dirty="0" smtClean="0"/>
            <a:t>)</a:t>
          </a:r>
          <a:endParaRPr lang="it-IT" sz="1600" kern="1200" dirty="0"/>
        </a:p>
      </dsp:txBody>
      <dsp:txXfrm>
        <a:off x="0" y="1460500"/>
        <a:ext cx="1904999" cy="1143000"/>
      </dsp:txXfrm>
    </dsp:sp>
    <dsp:sp modelId="{97EA86AC-865C-4EC9-A7BC-A0D972B7F158}">
      <dsp:nvSpPr>
        <dsp:cNvPr id="0" name=""/>
        <dsp:cNvSpPr/>
      </dsp:nvSpPr>
      <dsp:spPr>
        <a:xfrm>
          <a:off x="2095500" y="1460499"/>
          <a:ext cx="1904999" cy="1143000"/>
        </a:xfrm>
        <a:prstGeom prst="rect">
          <a:avLst/>
        </a:prstGeom>
        <a:solidFill>
          <a:schemeClr val="accent5">
            <a:lumMod val="2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err="1" smtClean="0"/>
            <a:t>Justice</a:t>
          </a:r>
          <a:r>
            <a:rPr lang="it-IT" sz="2000" kern="1200" dirty="0" smtClean="0"/>
            <a:t> </a:t>
          </a:r>
          <a:r>
            <a:rPr lang="it-IT" sz="2000" kern="1200" dirty="0" err="1" smtClean="0"/>
            <a:t>Programme</a:t>
          </a:r>
          <a:endParaRPr lang="it-IT" sz="2000" kern="1200" dirty="0"/>
        </a:p>
      </dsp:txBody>
      <dsp:txXfrm>
        <a:off x="2095500" y="1460499"/>
        <a:ext cx="1904999" cy="1143000"/>
      </dsp:txXfrm>
    </dsp:sp>
    <dsp:sp modelId="{DB9CE968-C17D-47AF-8E32-8EB2CB2489C8}">
      <dsp:nvSpPr>
        <dsp:cNvPr id="0" name=""/>
        <dsp:cNvSpPr/>
      </dsp:nvSpPr>
      <dsp:spPr>
        <a:xfrm>
          <a:off x="4191000" y="1460499"/>
          <a:ext cx="1904999" cy="1143000"/>
        </a:xfrm>
        <a:prstGeom prst="rect">
          <a:avLst/>
        </a:prstGeom>
        <a:solidFill>
          <a:schemeClr val="accent2">
            <a:hueOff val="-9000000"/>
            <a:satOff val="-31252"/>
            <a:lumOff val="3750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smtClean="0"/>
            <a:t>COSME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/>
            <a:t>(</a:t>
          </a:r>
          <a:r>
            <a:rPr lang="en-US" sz="1600" b="0" i="0" kern="1200" dirty="0" smtClean="0"/>
            <a:t>Competitiveness of Enterprises and SMEs)</a:t>
          </a:r>
          <a:endParaRPr lang="it-IT" sz="1600" kern="1200" dirty="0"/>
        </a:p>
      </dsp:txBody>
      <dsp:txXfrm>
        <a:off x="4191000" y="1460499"/>
        <a:ext cx="1904999" cy="1143000"/>
      </dsp:txXfrm>
    </dsp:sp>
    <dsp:sp modelId="{9BA431F4-4D15-4716-8B21-5ECF000FFAA6}">
      <dsp:nvSpPr>
        <dsp:cNvPr id="0" name=""/>
        <dsp:cNvSpPr/>
      </dsp:nvSpPr>
      <dsp:spPr>
        <a:xfrm>
          <a:off x="0" y="2793999"/>
          <a:ext cx="1904999" cy="1143000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smtClean="0"/>
            <a:t>Creative Europe</a:t>
          </a:r>
        </a:p>
      </dsp:txBody>
      <dsp:txXfrm>
        <a:off x="0" y="2793999"/>
        <a:ext cx="1904999" cy="1143000"/>
      </dsp:txXfrm>
    </dsp:sp>
    <dsp:sp modelId="{AAA6E84A-CC1C-49A7-AAAE-19507182EDC8}">
      <dsp:nvSpPr>
        <dsp:cNvPr id="0" name=""/>
        <dsp:cNvSpPr/>
      </dsp:nvSpPr>
      <dsp:spPr>
        <a:xfrm>
          <a:off x="2095500" y="2793999"/>
          <a:ext cx="1904999" cy="1143000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smtClean="0"/>
            <a:t>CEF </a:t>
          </a:r>
          <a:r>
            <a:rPr lang="it-IT" sz="1800" kern="1200" dirty="0" smtClean="0"/>
            <a:t>(</a:t>
          </a:r>
          <a:r>
            <a:rPr lang="it-IT" sz="1800" kern="1200" dirty="0" err="1" smtClean="0"/>
            <a:t>Connecting</a:t>
          </a:r>
          <a:r>
            <a:rPr lang="it-IT" sz="1800" kern="1200" dirty="0" smtClean="0"/>
            <a:t> Europe </a:t>
          </a:r>
          <a:r>
            <a:rPr lang="it-IT" sz="1800" kern="1200" dirty="0" err="1" smtClean="0"/>
            <a:t>Facitilies</a:t>
          </a:r>
          <a:r>
            <a:rPr lang="it-IT" sz="1800" kern="1200" dirty="0" smtClean="0"/>
            <a:t>)</a:t>
          </a:r>
          <a:endParaRPr lang="it-IT" sz="1800" kern="1200" dirty="0"/>
        </a:p>
      </dsp:txBody>
      <dsp:txXfrm>
        <a:off x="2095500" y="2793999"/>
        <a:ext cx="1904999" cy="1143000"/>
      </dsp:txXfrm>
    </dsp:sp>
    <dsp:sp modelId="{AF67E5F3-DDDD-415E-B4E7-845BEAFF7838}">
      <dsp:nvSpPr>
        <dsp:cNvPr id="0" name=""/>
        <dsp:cNvSpPr/>
      </dsp:nvSpPr>
      <dsp:spPr>
        <a:xfrm>
          <a:off x="4191000" y="2794000"/>
          <a:ext cx="1904999" cy="1143000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smtClean="0"/>
            <a:t>Fondo Asilo e Migrazione</a:t>
          </a:r>
          <a:endParaRPr lang="it-IT" sz="2000" kern="1200" dirty="0"/>
        </a:p>
      </dsp:txBody>
      <dsp:txXfrm>
        <a:off x="4191000" y="2794000"/>
        <a:ext cx="1904999" cy="1143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45955" cy="492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it-IT" altLang="it-IT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245" y="2"/>
            <a:ext cx="2945955" cy="492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endParaRPr lang="it-IT" altLang="it-IT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78053"/>
            <a:ext cx="2945955" cy="492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it-IT" altLang="it-IT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245" y="9378053"/>
            <a:ext cx="2945955" cy="492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fld id="{07094DA1-96DE-4103-9166-59F3A46B5D5A}" type="slidenum">
              <a:rPr lang="it-IT" altLang="it-IT"/>
              <a:pPr/>
              <a:t>‹n.›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783566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5955" cy="4946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245" y="2"/>
            <a:ext cx="2945955" cy="4946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277AA0-FE9A-4505-96E6-E348351995AE}" type="datetimeFigureOut">
              <a:rPr lang="it-IT" smtClean="0"/>
              <a:t>05/03/16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3488"/>
            <a:ext cx="444182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0063" y="4751874"/>
            <a:ext cx="5437550" cy="388670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1" y="9378051"/>
            <a:ext cx="2945955" cy="4946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245" y="9378051"/>
            <a:ext cx="2945955" cy="4946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F53800-7B53-493D-958D-BB0999C594DE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248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3800-7B53-493D-958D-BB0999C594DE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86401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3800-7B53-493D-958D-BB0999C594DE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18125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3800-7B53-493D-958D-BB0999C594DE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73921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3800-7B53-493D-958D-BB0999C594DE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0889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3800-7B53-493D-958D-BB0999C594DE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16370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3800-7B53-493D-958D-BB0999C594DE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60393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3800-7B53-493D-958D-BB0999C594DE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2808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3800-7B53-493D-958D-BB0999C594DE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16509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3800-7B53-493D-958D-BB0999C594DE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7595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3800-7B53-493D-958D-BB0999C594DE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44594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3800-7B53-493D-958D-BB0999C594DE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16964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3800-7B53-493D-958D-BB0999C594DE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45999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3800-7B53-493D-958D-BB0999C594DE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16230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3800-7B53-493D-958D-BB0999C594DE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14807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3800-7B53-493D-958D-BB0999C594DE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55597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3800-7B53-493D-958D-BB0999C594DE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271993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3800-7B53-493D-958D-BB0999C594DE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20663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3800-7B53-493D-958D-BB0999C594DE}" type="slidenum">
              <a:rPr lang="it-IT" smtClean="0"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44555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3800-7B53-493D-958D-BB0999C594DE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93224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3800-7B53-493D-958D-BB0999C594DE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36572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3800-7B53-493D-958D-BB0999C594DE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93729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3800-7B53-493D-958D-BB0999C594DE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24272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3800-7B53-493D-958D-BB0999C594DE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4030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3800-7B53-493D-958D-BB0999C594DE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59246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3800-7B53-493D-958D-BB0999C594DE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1378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5241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8229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26075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1659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9445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6486214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15383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12367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60757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60670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32391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41461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8734423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34562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0309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712562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696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2720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1261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1633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690088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276279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5" name="Line 7"/>
          <p:cNvSpPr>
            <a:spLocks noChangeShapeType="1"/>
          </p:cNvSpPr>
          <p:nvPr/>
        </p:nvSpPr>
        <p:spPr bwMode="auto">
          <a:xfrm>
            <a:off x="539750" y="1196975"/>
            <a:ext cx="0" cy="5256213"/>
          </a:xfrm>
          <a:prstGeom prst="line">
            <a:avLst/>
          </a:prstGeom>
          <a:noFill/>
          <a:ln w="952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3496" name="Line 8"/>
          <p:cNvSpPr>
            <a:spLocks noChangeShapeType="1"/>
          </p:cNvSpPr>
          <p:nvPr/>
        </p:nvSpPr>
        <p:spPr bwMode="auto">
          <a:xfrm>
            <a:off x="539750" y="6453188"/>
            <a:ext cx="8064500" cy="0"/>
          </a:xfrm>
          <a:prstGeom prst="line">
            <a:avLst/>
          </a:prstGeom>
          <a:noFill/>
          <a:ln w="952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pic>
        <p:nvPicPr>
          <p:cNvPr id="63497" name="Picture 9" descr="logo sodalitas 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60350"/>
            <a:ext cx="742950" cy="865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498" name="Text Box 10"/>
          <p:cNvSpPr txBox="1">
            <a:spLocks noChangeArrowheads="1"/>
          </p:cNvSpPr>
          <p:nvPr/>
        </p:nvSpPr>
        <p:spPr bwMode="auto">
          <a:xfrm>
            <a:off x="611188" y="6491288"/>
            <a:ext cx="81359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dirty="0">
                <a:solidFill>
                  <a:srgbClr val="5F5F5F"/>
                </a:solidFill>
                <a:latin typeface="Trebuchet MS" pitchFamily="34" charset="0"/>
              </a:rPr>
              <a:t>Fondazione Sodalitas, </a:t>
            </a:r>
            <a:r>
              <a:rPr lang="it-IT" altLang="it-IT" dirty="0" smtClean="0">
                <a:solidFill>
                  <a:srgbClr val="5F5F5F"/>
                </a:solidFill>
                <a:latin typeface="Trebuchet MS" pitchFamily="34" charset="0"/>
              </a:rPr>
              <a:t>2016                                                 </a:t>
            </a:r>
            <a:r>
              <a:rPr lang="it-IT" altLang="it-IT" dirty="0">
                <a:solidFill>
                  <a:srgbClr val="5F5F5F"/>
                </a:solidFill>
                <a:latin typeface="Trebuchet MS" pitchFamily="34" charset="0"/>
              </a:rPr>
              <a:t>www.sodalitas.it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research/participants/data/ref/h2020/wp/2016_2017/main/h2020-wp1617-health_en.pdf" TargetMode="External"/><Relationship Id="rId4" Type="http://schemas.openxmlformats.org/officeDocument/2006/relationships/hyperlink" Target="http://www.apre.it/ricerca-europea/horizon-2020/societal-challenges/health,-demographic-change-and-wellbeing/contatti/" TargetMode="External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research/participants/data/ref/h2020/wp/2016_2017/main/h2020-wp1617-food_en.pdf" TargetMode="External"/><Relationship Id="rId4" Type="http://schemas.openxmlformats.org/officeDocument/2006/relationships/hyperlink" Target="http://www.apre.it/ricerca-europea/horizon-2020/societal-challenges/european-bioeconomy-challenges/contatti/" TargetMode="External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research/participants/data/ref/h2020/wp/2016_2017/main/h2020-wp1617-energy_en.pdf" TargetMode="External"/><Relationship Id="rId4" Type="http://schemas.openxmlformats.org/officeDocument/2006/relationships/hyperlink" Target="http://www.apre.it/ricerca-europea/horizon-2020/societal-challenges/secure,-clean-and-efficient-energy/contatti/" TargetMode="External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research/participants/data/ref/h2020/wp/2016_2017/main/h2020-wp1617-transport_en.pdf" TargetMode="External"/><Relationship Id="rId4" Type="http://schemas.openxmlformats.org/officeDocument/2006/relationships/hyperlink" Target="http://www.apre.it/ricerca-europea/horizon-2020/societal-challenges/smart,-green-and-integrated-transport/contatti/" TargetMode="External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research/participants/data/ref/h2020/wp/2016_2017/main/h2020-wp1617-climate_en.pdf" TargetMode="External"/><Relationship Id="rId4" Type="http://schemas.openxmlformats.org/officeDocument/2006/relationships/hyperlink" Target="http://www.apre.it/ricerca-europea/horizon-2020/societal-challenges/climate-action,-resource-efficiency-and-raw-materials/contatti/" TargetMode="External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research/participants/data/ref/h2020/wp/2016_2017/main/h2020-wp1617-societies_en.pdf" TargetMode="External"/><Relationship Id="rId4" Type="http://schemas.openxmlformats.org/officeDocument/2006/relationships/hyperlink" Target="L'Europa%20in%20un%20mondo%20che%20cambia%20-%20societ&#224;%20inclusive,%20innovative%20e%20riflessive" TargetMode="External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research/participants/data/ref/h2020/wp/2016_2017/main/h2020-wp1617-security_en.pdf" TargetMode="External"/><Relationship Id="rId4" Type="http://schemas.openxmlformats.org/officeDocument/2006/relationships/hyperlink" Target="http://www.apre.it/ricerca-europea/horizon-2020/societal-challenges/secure-societies/contatti/" TargetMode="External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research/participants/portal/desktop/en/opportunities/index.html" TargetMode="External"/><Relationship Id="rId4" Type="http://schemas.openxmlformats.org/officeDocument/2006/relationships/hyperlink" Target="http://cordis.europa.eu/home_it.html" TargetMode="External"/><Relationship Id="rId5" Type="http://schemas.openxmlformats.org/officeDocument/2006/relationships/hyperlink" Target="http://ec.europa.eu/social/main.jsp?catId=1081&amp;langId=en" TargetMode="External"/><Relationship Id="rId6" Type="http://schemas.openxmlformats.org/officeDocument/2006/relationships/hyperlink" Target="http://ec.europa.eu/social/main.jsp?catId=629&amp;langId=en" TargetMode="External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8" Type="http://schemas.openxmlformats.org/officeDocument/2006/relationships/hyperlink" Target="http://ec.europa.eu/budget/mff/programmes/index_en.cfm" TargetMode="External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1042988" y="1052513"/>
            <a:ext cx="68405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altLang="it-IT"/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4427538" y="2060575"/>
            <a:ext cx="4248150" cy="2292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sz="2800" b="1" dirty="0" smtClean="0">
                <a:solidFill>
                  <a:srgbClr val="800000"/>
                </a:solidFill>
                <a:latin typeface="Trebuchet MS" pitchFamily="34" charset="0"/>
              </a:rPr>
              <a:t>BANDI </a:t>
            </a:r>
            <a:r>
              <a:rPr lang="it-IT" altLang="it-IT" sz="2800" b="1" dirty="0" smtClean="0">
                <a:solidFill>
                  <a:srgbClr val="800000"/>
                </a:solidFill>
                <a:latin typeface="Trebuchet MS" pitchFamily="34" charset="0"/>
              </a:rPr>
              <a:t>EUROPEI E </a:t>
            </a:r>
            <a:r>
              <a:rPr lang="it-IT" altLang="it-IT" sz="2800" b="1" smtClean="0">
                <a:solidFill>
                  <a:srgbClr val="800000"/>
                </a:solidFill>
                <a:latin typeface="Trebuchet MS" pitchFamily="34" charset="0"/>
              </a:rPr>
              <a:t>SFIDE SOCIALI</a:t>
            </a:r>
            <a:endParaRPr lang="it-IT" altLang="it-IT" sz="2800" b="1" dirty="0">
              <a:solidFill>
                <a:srgbClr val="800000"/>
              </a:solidFill>
              <a:latin typeface="Trebuchet MS" pitchFamily="34" charset="0"/>
            </a:endParaRPr>
          </a:p>
          <a:p>
            <a:pPr algn="ctr">
              <a:spcBef>
                <a:spcPct val="50000"/>
              </a:spcBef>
            </a:pPr>
            <a:endParaRPr lang="it-IT" altLang="it-IT" dirty="0"/>
          </a:p>
          <a:p>
            <a:pPr algn="ctr">
              <a:spcBef>
                <a:spcPct val="50000"/>
              </a:spcBef>
            </a:pPr>
            <a:r>
              <a:rPr lang="it-IT" altLang="it-IT" sz="2400" dirty="0" smtClean="0">
                <a:solidFill>
                  <a:srgbClr val="800000"/>
                </a:solidFill>
                <a:latin typeface="Trebuchet MS" pitchFamily="34" charset="0"/>
              </a:rPr>
              <a:t>Programmazione UE 2014-2020</a:t>
            </a:r>
            <a:endParaRPr lang="it-IT" altLang="it-IT" sz="2400" dirty="0">
              <a:solidFill>
                <a:srgbClr val="800000"/>
              </a:solidFill>
              <a:latin typeface="Trebuchet MS" pitchFamily="34" charset="0"/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4356100" y="1989138"/>
            <a:ext cx="1296988" cy="0"/>
          </a:xfrm>
          <a:prstGeom prst="line">
            <a:avLst/>
          </a:prstGeom>
          <a:noFill/>
          <a:ln w="9525">
            <a:solidFill>
              <a:srgbClr val="5F5F5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105" name="Line 9"/>
          <p:cNvSpPr>
            <a:spLocks noChangeShapeType="1"/>
          </p:cNvSpPr>
          <p:nvPr/>
        </p:nvSpPr>
        <p:spPr bwMode="auto">
          <a:xfrm>
            <a:off x="4356100" y="1989138"/>
            <a:ext cx="0" cy="1223962"/>
          </a:xfrm>
          <a:prstGeom prst="line">
            <a:avLst/>
          </a:prstGeom>
          <a:noFill/>
          <a:ln w="9525">
            <a:solidFill>
              <a:srgbClr val="5F5F5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106" name="Line 10"/>
          <p:cNvSpPr>
            <a:spLocks noChangeShapeType="1"/>
          </p:cNvSpPr>
          <p:nvPr/>
        </p:nvSpPr>
        <p:spPr bwMode="auto">
          <a:xfrm>
            <a:off x="8604250" y="3284538"/>
            <a:ext cx="0" cy="1223962"/>
          </a:xfrm>
          <a:prstGeom prst="line">
            <a:avLst/>
          </a:prstGeom>
          <a:noFill/>
          <a:ln w="9525">
            <a:solidFill>
              <a:srgbClr val="5F5F5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107" name="Line 11"/>
          <p:cNvSpPr>
            <a:spLocks noChangeShapeType="1"/>
          </p:cNvSpPr>
          <p:nvPr/>
        </p:nvSpPr>
        <p:spPr bwMode="auto">
          <a:xfrm>
            <a:off x="7308850" y="4508500"/>
            <a:ext cx="1296988" cy="0"/>
          </a:xfrm>
          <a:prstGeom prst="line">
            <a:avLst/>
          </a:prstGeom>
          <a:noFill/>
          <a:ln w="9525">
            <a:solidFill>
              <a:srgbClr val="5F5F5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952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109" name="Line 13"/>
          <p:cNvSpPr>
            <a:spLocks noChangeShapeType="1"/>
          </p:cNvSpPr>
          <p:nvPr/>
        </p:nvSpPr>
        <p:spPr bwMode="auto">
          <a:xfrm>
            <a:off x="0" y="5661025"/>
            <a:ext cx="9144000" cy="0"/>
          </a:xfrm>
          <a:prstGeom prst="line">
            <a:avLst/>
          </a:prstGeom>
          <a:noFill/>
          <a:ln w="952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437786"/>
            <a:ext cx="2664296" cy="30707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042988" y="404813"/>
            <a:ext cx="7489825" cy="366712"/>
          </a:xfrm>
          <a:prstGeom prst="rect">
            <a:avLst/>
          </a:prstGeom>
          <a:solidFill>
            <a:srgbClr val="B2B2B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b="1" dirty="0" smtClean="0">
                <a:solidFill>
                  <a:srgbClr val="800000"/>
                </a:solidFill>
                <a:latin typeface="Trebuchet MS" pitchFamily="34" charset="0"/>
              </a:rPr>
              <a:t>SOCIETAL CHALLANGES</a:t>
            </a:r>
            <a:endParaRPr lang="it-IT" altLang="it-IT" b="1" dirty="0">
              <a:solidFill>
                <a:srgbClr val="800000"/>
              </a:solidFill>
              <a:latin typeface="Trebuchet MS" pitchFamily="34" charset="0"/>
            </a:endParaRP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1042988" y="1052513"/>
            <a:ext cx="68405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altLang="it-IT"/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1042988" y="1251838"/>
            <a:ext cx="7489825" cy="467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Supporta gli 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sforzi di ricerca e innovazione necessari </a:t>
            </a: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ad affrontare le 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priorità politiche e le sfide per la società che sono identificate nella </a:t>
            </a: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strategia 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Europa </a:t>
            </a: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2020. </a:t>
            </a: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endParaRPr lang="it-IT" sz="1600" dirty="0" smtClean="0">
              <a:solidFill>
                <a:srgbClr val="4D4D4D"/>
              </a:solidFill>
              <a:latin typeface="Trebuchet MS" pitchFamily="34" charset="0"/>
            </a:endParaRPr>
          </a:p>
          <a:p>
            <a:pPr marL="342900" indent="-342900">
              <a:spcBef>
                <a:spcPct val="50000"/>
              </a:spcBef>
              <a:buFont typeface="+mj-lt"/>
              <a:buAutoNum type="arabicPeriod"/>
            </a:pPr>
            <a:r>
              <a:rPr lang="it-IT" altLang="it-IT" sz="1600" b="1" dirty="0">
                <a:solidFill>
                  <a:srgbClr val="4D4D4D"/>
                </a:solidFill>
                <a:latin typeface="Trebuchet MS" pitchFamily="34" charset="0"/>
              </a:rPr>
              <a:t>S</a:t>
            </a:r>
            <a:r>
              <a:rPr lang="it-IT" altLang="it-IT" sz="1600" b="1" dirty="0" smtClean="0">
                <a:solidFill>
                  <a:srgbClr val="4D4D4D"/>
                </a:solidFill>
                <a:latin typeface="Trebuchet MS" pitchFamily="34" charset="0"/>
              </a:rPr>
              <a:t>alute</a:t>
            </a:r>
            <a:r>
              <a:rPr lang="it-IT" altLang="it-IT" sz="1600" b="1" dirty="0">
                <a:solidFill>
                  <a:srgbClr val="4D4D4D"/>
                </a:solidFill>
                <a:latin typeface="Trebuchet MS" pitchFamily="34" charset="0"/>
              </a:rPr>
              <a:t>, cambiamento demografico e benessere;</a:t>
            </a:r>
          </a:p>
          <a:p>
            <a:pPr marL="342900" indent="-342900">
              <a:spcBef>
                <a:spcPct val="50000"/>
              </a:spcBef>
              <a:buFont typeface="+mj-lt"/>
              <a:buAutoNum type="arabicPeriod"/>
            </a:pPr>
            <a:r>
              <a:rPr lang="it-IT" altLang="it-IT" sz="1600" b="1" dirty="0" smtClean="0">
                <a:solidFill>
                  <a:srgbClr val="4D4D4D"/>
                </a:solidFill>
                <a:latin typeface="Trebuchet MS" pitchFamily="34" charset="0"/>
              </a:rPr>
              <a:t>Sicurezza </a:t>
            </a:r>
            <a:r>
              <a:rPr lang="it-IT" altLang="it-IT" sz="1600" b="1" dirty="0">
                <a:solidFill>
                  <a:srgbClr val="4D4D4D"/>
                </a:solidFill>
                <a:latin typeface="Trebuchet MS" pitchFamily="34" charset="0"/>
              </a:rPr>
              <a:t>alimentare, agricoltura sostenibile e silvicoltura, ricerca marina, marittima e sulle acque interne e </a:t>
            </a:r>
            <a:r>
              <a:rPr lang="it-IT" altLang="it-IT" sz="1600" b="1" dirty="0" err="1">
                <a:solidFill>
                  <a:srgbClr val="4D4D4D"/>
                </a:solidFill>
                <a:latin typeface="Trebuchet MS" pitchFamily="34" charset="0"/>
              </a:rPr>
              <a:t>bioeconomia</a:t>
            </a:r>
            <a:r>
              <a:rPr lang="it-IT" altLang="it-IT" sz="1600" b="1" dirty="0">
                <a:solidFill>
                  <a:srgbClr val="4D4D4D"/>
                </a:solidFill>
                <a:latin typeface="Trebuchet MS" pitchFamily="34" charset="0"/>
              </a:rPr>
              <a:t>;</a:t>
            </a:r>
          </a:p>
          <a:p>
            <a:pPr marL="342900" indent="-342900">
              <a:spcBef>
                <a:spcPct val="50000"/>
              </a:spcBef>
              <a:buFont typeface="+mj-lt"/>
              <a:buAutoNum type="arabicPeriod"/>
            </a:pPr>
            <a:r>
              <a:rPr lang="it-IT" altLang="it-IT" sz="1600" b="1" dirty="0" smtClean="0">
                <a:solidFill>
                  <a:srgbClr val="4D4D4D"/>
                </a:solidFill>
                <a:latin typeface="Trebuchet MS" pitchFamily="34" charset="0"/>
              </a:rPr>
              <a:t>Energia </a:t>
            </a:r>
            <a:r>
              <a:rPr lang="it-IT" altLang="it-IT" sz="1600" b="1" dirty="0">
                <a:solidFill>
                  <a:srgbClr val="4D4D4D"/>
                </a:solidFill>
                <a:latin typeface="Trebuchet MS" pitchFamily="34" charset="0"/>
              </a:rPr>
              <a:t>sicura, pulita ed efficiente;</a:t>
            </a:r>
          </a:p>
          <a:p>
            <a:pPr marL="342900" indent="-342900">
              <a:spcBef>
                <a:spcPct val="50000"/>
              </a:spcBef>
              <a:buFont typeface="+mj-lt"/>
              <a:buAutoNum type="arabicPeriod"/>
            </a:pPr>
            <a:r>
              <a:rPr lang="it-IT" altLang="it-IT" sz="1600" b="1" dirty="0" smtClean="0">
                <a:solidFill>
                  <a:srgbClr val="4D4D4D"/>
                </a:solidFill>
                <a:latin typeface="Trebuchet MS" pitchFamily="34" charset="0"/>
              </a:rPr>
              <a:t>Trasporti </a:t>
            </a:r>
            <a:r>
              <a:rPr lang="it-IT" altLang="it-IT" sz="1600" b="1" dirty="0">
                <a:solidFill>
                  <a:srgbClr val="4D4D4D"/>
                </a:solidFill>
                <a:latin typeface="Trebuchet MS" pitchFamily="34" charset="0"/>
              </a:rPr>
              <a:t>intelligenti, verdi e integrati;</a:t>
            </a:r>
          </a:p>
          <a:p>
            <a:pPr marL="342900" indent="-342900">
              <a:spcBef>
                <a:spcPct val="50000"/>
              </a:spcBef>
              <a:buFont typeface="+mj-lt"/>
              <a:buAutoNum type="arabicPeriod"/>
            </a:pPr>
            <a:r>
              <a:rPr lang="it-IT" altLang="it-IT" sz="1600" b="1" dirty="0" smtClean="0">
                <a:solidFill>
                  <a:srgbClr val="4D4D4D"/>
                </a:solidFill>
                <a:latin typeface="Trebuchet MS" pitchFamily="34" charset="0"/>
              </a:rPr>
              <a:t>Azione </a:t>
            </a:r>
            <a:r>
              <a:rPr lang="it-IT" altLang="it-IT" sz="1600" b="1" dirty="0">
                <a:solidFill>
                  <a:srgbClr val="4D4D4D"/>
                </a:solidFill>
                <a:latin typeface="Trebuchet MS" pitchFamily="34" charset="0"/>
              </a:rPr>
              <a:t>per il clima, efficienza delle risorse e materie prime;</a:t>
            </a:r>
          </a:p>
          <a:p>
            <a:pPr marL="342900" indent="-342900">
              <a:spcBef>
                <a:spcPct val="50000"/>
              </a:spcBef>
              <a:buFont typeface="+mj-lt"/>
              <a:buAutoNum type="arabicPeriod"/>
            </a:pPr>
            <a:r>
              <a:rPr lang="it-IT" altLang="it-IT" sz="1600" b="1" dirty="0" smtClean="0">
                <a:solidFill>
                  <a:srgbClr val="4D4D4D"/>
                </a:solidFill>
                <a:latin typeface="Trebuchet MS" pitchFamily="34" charset="0"/>
              </a:rPr>
              <a:t>L'Europa </a:t>
            </a:r>
            <a:r>
              <a:rPr lang="it-IT" altLang="it-IT" sz="1600" b="1" dirty="0">
                <a:solidFill>
                  <a:srgbClr val="4D4D4D"/>
                </a:solidFill>
                <a:latin typeface="Trebuchet MS" pitchFamily="34" charset="0"/>
              </a:rPr>
              <a:t>in un mondo che cambia - società inclusive, innovative e riflessive;</a:t>
            </a:r>
          </a:p>
          <a:p>
            <a:pPr marL="342900" indent="-342900">
              <a:spcBef>
                <a:spcPct val="50000"/>
              </a:spcBef>
              <a:buFont typeface="+mj-lt"/>
              <a:buAutoNum type="arabicPeriod"/>
            </a:pPr>
            <a:r>
              <a:rPr lang="it-IT" altLang="it-IT" sz="1600" b="1" dirty="0" smtClean="0">
                <a:solidFill>
                  <a:srgbClr val="4D4D4D"/>
                </a:solidFill>
                <a:latin typeface="Trebuchet MS" pitchFamily="34" charset="0"/>
              </a:rPr>
              <a:t>Società </a:t>
            </a:r>
            <a:r>
              <a:rPr lang="it-IT" altLang="it-IT" sz="1600" b="1" dirty="0">
                <a:solidFill>
                  <a:srgbClr val="4D4D4D"/>
                </a:solidFill>
                <a:latin typeface="Trebuchet MS" pitchFamily="34" charset="0"/>
              </a:rPr>
              <a:t>sicure - proteggere la libertà e la sicurezza dell'Europa e dei suoi cittadini.</a:t>
            </a:r>
          </a:p>
          <a:p>
            <a:endParaRPr lang="it-IT" altLang="it-IT" dirty="0">
              <a:solidFill>
                <a:srgbClr val="5F5F5F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467544" y="6488668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2016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29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042988" y="404813"/>
            <a:ext cx="7489825" cy="366712"/>
          </a:xfrm>
          <a:prstGeom prst="rect">
            <a:avLst/>
          </a:prstGeom>
          <a:solidFill>
            <a:srgbClr val="B2B2B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b="1" dirty="0" smtClean="0">
                <a:solidFill>
                  <a:srgbClr val="800000"/>
                </a:solidFill>
                <a:latin typeface="Trebuchet MS" pitchFamily="34" charset="0"/>
              </a:rPr>
              <a:t>SOCIETAL CHALLANGES  focus attività</a:t>
            </a:r>
            <a:endParaRPr lang="it-IT" altLang="it-IT" b="1" dirty="0">
              <a:solidFill>
                <a:srgbClr val="800000"/>
              </a:solidFill>
              <a:latin typeface="Trebuchet MS" pitchFamily="34" charset="0"/>
            </a:endParaRP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1042988" y="1052513"/>
            <a:ext cx="68405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altLang="it-IT"/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1042988" y="1226530"/>
            <a:ext cx="7489825" cy="2723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it-IT" sz="1600" b="1" dirty="0" smtClean="0">
                <a:solidFill>
                  <a:srgbClr val="4D4D4D"/>
                </a:solidFill>
                <a:latin typeface="Trebuchet MS" pitchFamily="34" charset="0"/>
              </a:rPr>
              <a:t>Attività finanziabili: 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it-IT" sz="1600" b="1" dirty="0" smtClean="0">
              <a:solidFill>
                <a:srgbClr val="4D4D4D"/>
              </a:solidFill>
              <a:latin typeface="Trebuchet MS" pitchFamily="34" charset="0"/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Le attività interessano l'intero ciclo di vita che va </a:t>
            </a:r>
            <a:r>
              <a:rPr lang="it-IT" sz="1600" b="1" dirty="0">
                <a:solidFill>
                  <a:srgbClr val="4D4D4D"/>
                </a:solidFill>
                <a:latin typeface="Trebuchet MS" pitchFamily="34" charset="0"/>
              </a:rPr>
              <a:t>dalla ricerca di base al mercato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, con un nuovo accento sulle attività connesse all'innovazione, quali le azioni pilota, le dimostrazioni, i test a sostegno e allo svolgimento di gare d'appalto, la progettazione, </a:t>
            </a:r>
            <a:r>
              <a:rPr lang="it-IT" sz="1600" b="1" dirty="0">
                <a:solidFill>
                  <a:srgbClr val="4D4D4D"/>
                </a:solidFill>
                <a:latin typeface="Trebuchet MS" pitchFamily="34" charset="0"/>
              </a:rPr>
              <a:t>l'innovazione sociale 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e la commercializzazione </a:t>
            </a: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delle innovazioni. 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it-IT" sz="1600" dirty="0" smtClean="0">
              <a:solidFill>
                <a:srgbClr val="4D4D4D"/>
              </a:solidFill>
              <a:latin typeface="Trebuchet MS" pitchFamily="34" charset="0"/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Si 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concentrano sulle priorità politiche senza determinare in precedenza la scelta precisa di tecnologie o soluzioni da </a:t>
            </a: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sviluppare. 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it-IT" altLang="it-IT" sz="1100" dirty="0" smtClean="0">
              <a:solidFill>
                <a:srgbClr val="4D4D4D"/>
              </a:solidFill>
              <a:latin typeface="Trebuchet MS" pitchFamily="34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467544" y="6488668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2016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056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042988" y="404813"/>
            <a:ext cx="7489825" cy="366712"/>
          </a:xfrm>
          <a:prstGeom prst="rect">
            <a:avLst/>
          </a:prstGeom>
          <a:solidFill>
            <a:srgbClr val="B2B2B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b="1" dirty="0" smtClean="0">
                <a:solidFill>
                  <a:srgbClr val="800000"/>
                </a:solidFill>
                <a:latin typeface="Trebuchet MS" pitchFamily="34" charset="0"/>
              </a:rPr>
              <a:t>TIPOLOGIE DI AZIONI</a:t>
            </a:r>
            <a:endParaRPr lang="it-IT" altLang="it-IT" b="1" dirty="0">
              <a:solidFill>
                <a:srgbClr val="800000"/>
              </a:solidFill>
              <a:latin typeface="Trebuchet MS" pitchFamily="34" charset="0"/>
            </a:endParaRP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1042988" y="1052513"/>
            <a:ext cx="68405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altLang="it-IT"/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1042988" y="1226530"/>
            <a:ext cx="7489825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b="1" dirty="0" err="1" smtClean="0">
                <a:solidFill>
                  <a:srgbClr val="4D4D4D"/>
                </a:solidFill>
                <a:latin typeface="Trebuchet MS" pitchFamily="34" charset="0"/>
              </a:rPr>
              <a:t>Research</a:t>
            </a:r>
            <a:r>
              <a:rPr lang="it-IT" sz="1600" b="1" dirty="0" smtClean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it-IT" sz="1600" b="1" dirty="0">
                <a:solidFill>
                  <a:srgbClr val="4D4D4D"/>
                </a:solidFill>
                <a:latin typeface="Trebuchet MS" pitchFamily="34" charset="0"/>
              </a:rPr>
              <a:t>and </a:t>
            </a:r>
            <a:r>
              <a:rPr lang="it-IT" sz="1600" b="1" dirty="0" err="1">
                <a:solidFill>
                  <a:srgbClr val="4D4D4D"/>
                </a:solidFill>
                <a:latin typeface="Trebuchet MS" pitchFamily="34" charset="0"/>
              </a:rPr>
              <a:t>Innovation</a:t>
            </a:r>
            <a:r>
              <a:rPr lang="it-IT" sz="1600" b="1" dirty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it-IT" sz="1600" b="1" dirty="0" err="1">
                <a:solidFill>
                  <a:srgbClr val="4D4D4D"/>
                </a:solidFill>
                <a:latin typeface="Trebuchet MS" pitchFamily="34" charset="0"/>
              </a:rPr>
              <a:t>Actions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: azione che ha come focus la ricerca scientifica e l'innovazione </a:t>
            </a: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tecnologica, arrivando, 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nella catena del valore, alla prototipazione e la dimostrazione di fattibilità su piccola scala.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 dirty="0" smtClean="0">
              <a:solidFill>
                <a:srgbClr val="4D4D4D"/>
              </a:solidFill>
              <a:latin typeface="Trebuchet MS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b="1" dirty="0" err="1" smtClean="0">
                <a:solidFill>
                  <a:srgbClr val="4D4D4D"/>
                </a:solidFill>
                <a:latin typeface="Trebuchet MS" pitchFamily="34" charset="0"/>
              </a:rPr>
              <a:t>Innovation</a:t>
            </a:r>
            <a:r>
              <a:rPr lang="it-IT" sz="1600" b="1" dirty="0" smtClean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it-IT" sz="1600" b="1" dirty="0" err="1">
                <a:solidFill>
                  <a:srgbClr val="4D4D4D"/>
                </a:solidFill>
                <a:latin typeface="Trebuchet MS" pitchFamily="34" charset="0"/>
              </a:rPr>
              <a:t>Actions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: azione che finanzia progetti caratterizzati da attività di prototipazione, test, dimostrazione, </a:t>
            </a:r>
            <a:r>
              <a:rPr lang="it-IT" sz="1600" dirty="0" err="1">
                <a:solidFill>
                  <a:srgbClr val="4D4D4D"/>
                </a:solidFill>
                <a:latin typeface="Trebuchet MS" pitchFamily="34" charset="0"/>
              </a:rPr>
              <a:t>piloting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, validazione, etc. finalizzate alla definizione/produzione/design di nuovi prodotti e processi anche su larga scala.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 dirty="0" smtClean="0">
              <a:solidFill>
                <a:srgbClr val="4D4D4D"/>
              </a:solidFill>
              <a:latin typeface="Trebuchet MS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b="1" dirty="0" err="1" smtClean="0">
                <a:solidFill>
                  <a:srgbClr val="4D4D4D"/>
                </a:solidFill>
                <a:latin typeface="Trebuchet MS" pitchFamily="34" charset="0"/>
              </a:rPr>
              <a:t>Coordination</a:t>
            </a:r>
            <a:r>
              <a:rPr lang="it-IT" sz="1600" b="1" dirty="0" smtClean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it-IT" sz="1600" b="1" dirty="0">
                <a:solidFill>
                  <a:srgbClr val="4D4D4D"/>
                </a:solidFill>
                <a:latin typeface="Trebuchet MS" pitchFamily="34" charset="0"/>
              </a:rPr>
              <a:t>and </a:t>
            </a:r>
            <a:r>
              <a:rPr lang="it-IT" sz="1600" b="1" dirty="0" err="1">
                <a:solidFill>
                  <a:srgbClr val="4D4D4D"/>
                </a:solidFill>
                <a:latin typeface="Trebuchet MS" pitchFamily="34" charset="0"/>
              </a:rPr>
              <a:t>Support</a:t>
            </a:r>
            <a:r>
              <a:rPr lang="it-IT" sz="1600" b="1" dirty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it-IT" sz="1600" b="1" dirty="0" err="1">
                <a:solidFill>
                  <a:srgbClr val="4D4D4D"/>
                </a:solidFill>
                <a:latin typeface="Trebuchet MS" pitchFamily="34" charset="0"/>
              </a:rPr>
              <a:t>Actions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: azioni di supporto allo sviluppo dei progetti o programmi di ricerca attraverso attività di disseminazione, comunicazione, sensibilizzazione, rete, studi sui risultati delle ricerche etc</a:t>
            </a: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 dirty="0" smtClean="0">
              <a:solidFill>
                <a:srgbClr val="4D4D4D"/>
              </a:solidFill>
              <a:latin typeface="Trebuchet MS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b="1" dirty="0" err="1" smtClean="0">
                <a:solidFill>
                  <a:srgbClr val="4D4D4D"/>
                </a:solidFill>
                <a:latin typeface="Trebuchet MS" pitchFamily="34" charset="0"/>
              </a:rPr>
              <a:t>Programme</a:t>
            </a:r>
            <a:r>
              <a:rPr lang="it-IT" sz="1600" b="1" dirty="0" smtClean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it-IT" sz="1600" b="1" dirty="0">
                <a:solidFill>
                  <a:srgbClr val="4D4D4D"/>
                </a:solidFill>
                <a:latin typeface="Trebuchet MS" pitchFamily="34" charset="0"/>
              </a:rPr>
              <a:t>Co-fund </a:t>
            </a:r>
            <a:r>
              <a:rPr lang="it-IT" sz="1600" b="1" dirty="0" err="1">
                <a:solidFill>
                  <a:srgbClr val="4D4D4D"/>
                </a:solidFill>
                <a:latin typeface="Trebuchet MS" pitchFamily="34" charset="0"/>
              </a:rPr>
              <a:t>Actions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: le azioni Co–fund (cioè cofinanziamento comunitario e nazionale) hanno come primo obiettivo di finanziare, attraverso singoli bandi o programmi, entità pubbliche che gestiscono programmi di ricerca e innovazione. </a:t>
            </a:r>
            <a:endParaRPr lang="it-IT" sz="1600" dirty="0" smtClean="0">
              <a:solidFill>
                <a:srgbClr val="4D4D4D"/>
              </a:solidFill>
              <a:latin typeface="Trebuchet MS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 dirty="0" smtClean="0">
              <a:solidFill>
                <a:srgbClr val="4D4D4D"/>
              </a:solidFill>
              <a:latin typeface="Trebuchet MS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b="1" dirty="0" smtClean="0">
                <a:solidFill>
                  <a:srgbClr val="4D4D4D"/>
                </a:solidFill>
                <a:latin typeface="Trebuchet MS" pitchFamily="34" charset="0"/>
              </a:rPr>
              <a:t>Altri tipi di azioni</a:t>
            </a: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: Strumenti PMI, Fast </a:t>
            </a:r>
            <a:r>
              <a:rPr lang="it-IT" sz="1600" dirty="0" err="1" smtClean="0">
                <a:solidFill>
                  <a:srgbClr val="4D4D4D"/>
                </a:solidFill>
                <a:latin typeface="Trebuchet MS" pitchFamily="34" charset="0"/>
              </a:rPr>
              <a:t>Track</a:t>
            </a: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 to </a:t>
            </a:r>
            <a:r>
              <a:rPr lang="it-IT" sz="1600" dirty="0" err="1" smtClean="0">
                <a:solidFill>
                  <a:srgbClr val="4D4D4D"/>
                </a:solidFill>
                <a:latin typeface="Trebuchet MS" pitchFamily="34" charset="0"/>
              </a:rPr>
              <a:t>Innovation</a:t>
            </a: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, </a:t>
            </a:r>
            <a:r>
              <a:rPr lang="it-IT" sz="1600" dirty="0" err="1" smtClean="0">
                <a:solidFill>
                  <a:srgbClr val="4D4D4D"/>
                </a:solidFill>
                <a:latin typeface="Trebuchet MS" pitchFamily="34" charset="0"/>
              </a:rPr>
              <a:t>Prizes</a:t>
            </a: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 ecc.  </a:t>
            </a:r>
            <a:endParaRPr lang="it-IT" sz="1600" dirty="0">
              <a:solidFill>
                <a:srgbClr val="4D4D4D"/>
              </a:solidFill>
              <a:latin typeface="Trebuchet MS" pitchFamily="34" charset="0"/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it-IT" altLang="it-IT" sz="1600" dirty="0">
              <a:solidFill>
                <a:srgbClr val="4D4D4D"/>
              </a:solidFill>
              <a:latin typeface="Trebuchet MS" pitchFamily="34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467544" y="6488668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2016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178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042988" y="404813"/>
            <a:ext cx="7489825" cy="366712"/>
          </a:xfrm>
          <a:prstGeom prst="rect">
            <a:avLst/>
          </a:prstGeom>
          <a:solidFill>
            <a:srgbClr val="B2B2B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b="1" dirty="0" smtClean="0">
                <a:solidFill>
                  <a:srgbClr val="800000"/>
                </a:solidFill>
                <a:latin typeface="Trebuchet MS" pitchFamily="34" charset="0"/>
              </a:rPr>
              <a:t>COSA SAPERE</a:t>
            </a:r>
            <a:endParaRPr lang="it-IT" altLang="it-IT" b="1" dirty="0">
              <a:solidFill>
                <a:srgbClr val="800000"/>
              </a:solidFill>
              <a:latin typeface="Trebuchet MS" pitchFamily="34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467544" y="6488668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2016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1021283" y="1124744"/>
            <a:ext cx="748982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b="1" dirty="0">
                <a:solidFill>
                  <a:srgbClr val="4D4D4D"/>
                </a:solidFill>
                <a:latin typeface="Trebuchet MS" pitchFamily="34" charset="0"/>
              </a:rPr>
              <a:t>Beneficiari: </a:t>
            </a:r>
            <a:r>
              <a:rPr lang="it-IT" dirty="0" smtClean="0">
                <a:solidFill>
                  <a:srgbClr val="4D4D4D"/>
                </a:solidFill>
                <a:latin typeface="Trebuchet MS" pitchFamily="34" charset="0"/>
              </a:rPr>
              <a:t>Enti </a:t>
            </a:r>
            <a:r>
              <a:rPr lang="it-IT" dirty="0">
                <a:solidFill>
                  <a:srgbClr val="4D4D4D"/>
                </a:solidFill>
                <a:latin typeface="Trebuchet MS" pitchFamily="34" charset="0"/>
              </a:rPr>
              <a:t>Pubblici e </a:t>
            </a:r>
            <a:r>
              <a:rPr lang="it-IT" dirty="0" smtClean="0">
                <a:solidFill>
                  <a:srgbClr val="4D4D4D"/>
                </a:solidFill>
                <a:latin typeface="Trebuchet MS" pitchFamily="34" charset="0"/>
              </a:rPr>
              <a:t>Privati, Imprese, Università, Centro </a:t>
            </a:r>
            <a:r>
              <a:rPr lang="it-IT" dirty="0">
                <a:solidFill>
                  <a:srgbClr val="4D4D4D"/>
                </a:solidFill>
                <a:latin typeface="Trebuchet MS" pitchFamily="34" charset="0"/>
              </a:rPr>
              <a:t>di </a:t>
            </a:r>
            <a:r>
              <a:rPr lang="it-IT" dirty="0" smtClean="0">
                <a:solidFill>
                  <a:srgbClr val="4D4D4D"/>
                </a:solidFill>
                <a:latin typeface="Trebuchet MS" pitchFamily="34" charset="0"/>
              </a:rPr>
              <a:t>ricerca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it-IT" dirty="0" smtClean="0">
              <a:solidFill>
                <a:srgbClr val="4D4D4D"/>
              </a:solidFill>
              <a:latin typeface="Trebuchet MS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b="1" dirty="0">
                <a:solidFill>
                  <a:srgbClr val="4D4D4D"/>
                </a:solidFill>
                <a:latin typeface="Trebuchet MS" pitchFamily="34" charset="0"/>
              </a:rPr>
              <a:t>Paesi ammissibili</a:t>
            </a:r>
            <a:r>
              <a:rPr lang="it-IT" dirty="0">
                <a:solidFill>
                  <a:srgbClr val="4D4D4D"/>
                </a:solidFill>
                <a:latin typeface="Trebuchet MS" pitchFamily="34" charset="0"/>
              </a:rPr>
              <a:t>: Stati Membri e Paesi in pre-adesione, paesi candidati  e potenziali </a:t>
            </a:r>
            <a:r>
              <a:rPr lang="it-IT" dirty="0" smtClean="0">
                <a:solidFill>
                  <a:srgbClr val="4D4D4D"/>
                </a:solidFill>
                <a:latin typeface="Trebuchet MS" pitchFamily="34" charset="0"/>
              </a:rPr>
              <a:t>candidati; Paesi </a:t>
            </a:r>
            <a:r>
              <a:rPr lang="it-IT" dirty="0">
                <a:solidFill>
                  <a:srgbClr val="4D4D4D"/>
                </a:solidFill>
                <a:latin typeface="Trebuchet MS" pitchFamily="34" charset="0"/>
              </a:rPr>
              <a:t>Membri dell’ </a:t>
            </a:r>
            <a:r>
              <a:rPr lang="it-IT" dirty="0" err="1">
                <a:solidFill>
                  <a:srgbClr val="4D4D4D"/>
                </a:solidFill>
                <a:latin typeface="Trebuchet MS" pitchFamily="34" charset="0"/>
              </a:rPr>
              <a:t>European</a:t>
            </a:r>
            <a:r>
              <a:rPr lang="it-IT" dirty="0">
                <a:solidFill>
                  <a:srgbClr val="4D4D4D"/>
                </a:solidFill>
                <a:latin typeface="Trebuchet MS" pitchFamily="34" charset="0"/>
              </a:rPr>
              <a:t> Free </a:t>
            </a:r>
            <a:r>
              <a:rPr lang="it-IT" dirty="0" err="1">
                <a:solidFill>
                  <a:srgbClr val="4D4D4D"/>
                </a:solidFill>
                <a:latin typeface="Trebuchet MS" pitchFamily="34" charset="0"/>
              </a:rPr>
              <a:t>Trade</a:t>
            </a:r>
            <a:r>
              <a:rPr lang="it-IT" dirty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it-IT" dirty="0" err="1">
                <a:solidFill>
                  <a:srgbClr val="4D4D4D"/>
                </a:solidFill>
                <a:latin typeface="Trebuchet MS" pitchFamily="34" charset="0"/>
              </a:rPr>
              <a:t>Association</a:t>
            </a:r>
            <a:r>
              <a:rPr lang="it-IT" dirty="0">
                <a:solidFill>
                  <a:srgbClr val="4D4D4D"/>
                </a:solidFill>
                <a:latin typeface="Trebuchet MS" pitchFamily="34" charset="0"/>
              </a:rPr>
              <a:t> (EFTA</a:t>
            </a:r>
            <a:r>
              <a:rPr lang="it-IT" dirty="0" smtClean="0">
                <a:solidFill>
                  <a:srgbClr val="4D4D4D"/>
                </a:solidFill>
                <a:latin typeface="Trebuchet MS" pitchFamily="34" charset="0"/>
              </a:rPr>
              <a:t>); Paesi </a:t>
            </a:r>
            <a:r>
              <a:rPr lang="it-IT" dirty="0">
                <a:solidFill>
                  <a:srgbClr val="4D4D4D"/>
                </a:solidFill>
                <a:latin typeface="Trebuchet MS" pitchFamily="34" charset="0"/>
              </a:rPr>
              <a:t>e territori associati al settimo programma </a:t>
            </a:r>
            <a:r>
              <a:rPr lang="it-IT" dirty="0" smtClean="0">
                <a:solidFill>
                  <a:srgbClr val="4D4D4D"/>
                </a:solidFill>
                <a:latin typeface="Trebuchet MS" pitchFamily="34" charset="0"/>
              </a:rPr>
              <a:t>quadro</a:t>
            </a:r>
            <a:endParaRPr lang="it-IT" dirty="0">
              <a:solidFill>
                <a:srgbClr val="4D4D4D"/>
              </a:solidFill>
              <a:latin typeface="Trebuchet MS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it-IT" dirty="0" smtClean="0">
              <a:solidFill>
                <a:srgbClr val="4D4D4D"/>
              </a:solidFill>
              <a:latin typeface="Trebuchet MS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b="1" dirty="0" smtClean="0">
                <a:solidFill>
                  <a:srgbClr val="4D4D4D"/>
                </a:solidFill>
                <a:latin typeface="Trebuchet MS" pitchFamily="34" charset="0"/>
              </a:rPr>
              <a:t>Requisiti: </a:t>
            </a:r>
            <a:r>
              <a:rPr lang="it-IT" dirty="0" smtClean="0">
                <a:solidFill>
                  <a:srgbClr val="4D4D4D"/>
                </a:solidFill>
                <a:latin typeface="Trebuchet MS" pitchFamily="34" charset="0"/>
              </a:rPr>
              <a:t>dimostrare di avere capacità finanziaria e capacità operativa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it-IT" dirty="0">
              <a:solidFill>
                <a:srgbClr val="4D4D4D"/>
              </a:solidFill>
              <a:latin typeface="Trebuchet MS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b="1" dirty="0" smtClean="0">
                <a:solidFill>
                  <a:srgbClr val="4D4D4D"/>
                </a:solidFill>
                <a:latin typeface="Trebuchet MS" pitchFamily="34" charset="0"/>
              </a:rPr>
              <a:t>Co-finanziamento</a:t>
            </a:r>
            <a:r>
              <a:rPr lang="it-IT" dirty="0" smtClean="0">
                <a:solidFill>
                  <a:srgbClr val="4D4D4D"/>
                </a:solidFill>
                <a:latin typeface="Trebuchet MS" pitchFamily="34" charset="0"/>
              </a:rPr>
              <a:t>: può variare dal 70% al 100% a seconda della tipologia di azione e del bando specifico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it-IT" dirty="0">
              <a:solidFill>
                <a:srgbClr val="4D4D4D"/>
              </a:solidFill>
              <a:latin typeface="Trebuchet MS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b="1" dirty="0" smtClean="0">
                <a:solidFill>
                  <a:srgbClr val="4D4D4D"/>
                </a:solidFill>
                <a:latin typeface="Trebuchet MS" pitchFamily="34" charset="0"/>
              </a:rPr>
              <a:t>Partenariato: </a:t>
            </a:r>
            <a:r>
              <a:rPr lang="it-IT" dirty="0" smtClean="0">
                <a:solidFill>
                  <a:srgbClr val="4D4D4D"/>
                </a:solidFill>
                <a:latin typeface="Trebuchet MS" pitchFamily="34" charset="0"/>
              </a:rPr>
              <a:t>la </a:t>
            </a:r>
            <a:r>
              <a:rPr lang="it-IT" dirty="0">
                <a:solidFill>
                  <a:srgbClr val="4D4D4D"/>
                </a:solidFill>
                <a:latin typeface="Trebuchet MS" pitchFamily="34" charset="0"/>
              </a:rPr>
              <a:t>maggior parte dei bandi aperti richiede ai proponenti di costituire un partenariato transazionale composto da </a:t>
            </a:r>
            <a:r>
              <a:rPr lang="it-IT" b="1" dirty="0">
                <a:solidFill>
                  <a:srgbClr val="4D4D4D"/>
                </a:solidFill>
                <a:latin typeface="Trebuchet MS" pitchFamily="34" charset="0"/>
              </a:rPr>
              <a:t>almeno tre organizzazioni indipendenti provenienti da tre diversi stati membri </a:t>
            </a:r>
            <a:r>
              <a:rPr lang="it-IT" dirty="0">
                <a:solidFill>
                  <a:srgbClr val="4D4D4D"/>
                </a:solidFill>
                <a:latin typeface="Trebuchet MS" pitchFamily="34" charset="0"/>
              </a:rPr>
              <a:t>o associati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it-IT" dirty="0">
              <a:solidFill>
                <a:srgbClr val="4D4D4D"/>
              </a:solidFill>
              <a:latin typeface="Trebuchet MS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it-IT" dirty="0">
              <a:solidFill>
                <a:srgbClr val="4D4D4D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817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042988" y="404813"/>
            <a:ext cx="7489825" cy="369332"/>
          </a:xfrm>
          <a:prstGeom prst="rect">
            <a:avLst/>
          </a:prstGeom>
          <a:solidFill>
            <a:srgbClr val="B2B2B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b="1" dirty="0">
                <a:solidFill>
                  <a:srgbClr val="800000"/>
                </a:solidFill>
                <a:latin typeface="Trebuchet MS" pitchFamily="34" charset="0"/>
              </a:rPr>
              <a:t>SC1 Salute, cambiamento demografico e </a:t>
            </a:r>
            <a:r>
              <a:rPr lang="it-IT" altLang="it-IT" b="1" dirty="0" smtClean="0">
                <a:solidFill>
                  <a:srgbClr val="800000"/>
                </a:solidFill>
                <a:latin typeface="Trebuchet MS" pitchFamily="34" charset="0"/>
              </a:rPr>
              <a:t>benessere</a:t>
            </a:r>
            <a:endParaRPr lang="it-IT" altLang="it-IT" b="1" dirty="0">
              <a:solidFill>
                <a:srgbClr val="800000"/>
              </a:solidFill>
              <a:latin typeface="Trebuchet MS" pitchFamily="34" charset="0"/>
            </a:endParaRP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1042988" y="1052513"/>
            <a:ext cx="68405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altLang="it-IT"/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1042987" y="980728"/>
            <a:ext cx="7489825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L'obiettivo 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della Sfida Sociale SC1 (Salute, cambiamento demografico e benessere) consiste nel migliorare la salute e il benessere lungo tutto l'arco della vita</a:t>
            </a: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.</a:t>
            </a:r>
          </a:p>
          <a:p>
            <a:endParaRPr lang="it-IT" altLang="it-IT" sz="1600" b="1" dirty="0">
              <a:solidFill>
                <a:srgbClr val="4D4D4D"/>
              </a:solidFill>
              <a:latin typeface="Trebuchet MS" pitchFamily="34" charset="0"/>
            </a:endParaRPr>
          </a:p>
          <a:p>
            <a:r>
              <a:rPr lang="it-IT" sz="1600" b="1" dirty="0">
                <a:solidFill>
                  <a:srgbClr val="4D4D4D"/>
                </a:solidFill>
                <a:latin typeface="Trebuchet MS" pitchFamily="34" charset="0"/>
              </a:rPr>
              <a:t>Obiettivi specifici</a:t>
            </a:r>
          </a:p>
          <a:p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1) Promozione efficace della salute per prevenire la malattia, migliorare il benessere con l’obiettivo dell’ efficienza sul piano dei costi.</a:t>
            </a:r>
            <a:br>
              <a:rPr lang="it-IT" sz="1600" dirty="0">
                <a:solidFill>
                  <a:srgbClr val="4D4D4D"/>
                </a:solidFill>
                <a:latin typeface="Trebuchet MS" pitchFamily="34" charset="0"/>
              </a:rPr>
            </a:b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/>
            </a:r>
            <a:br>
              <a:rPr lang="it-IT" sz="1600" dirty="0">
                <a:solidFill>
                  <a:srgbClr val="4D4D4D"/>
                </a:solidFill>
                <a:latin typeface="Trebuchet MS" pitchFamily="34" charset="0"/>
              </a:rPr>
            </a:b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2) Migliorare il processo decisionale in tema di offerta di prevenzione e di trattamento, al fine di individuare e sostenere la diffusione delle migliori pratiche nei settori della sanità e dell'assistenza, cosi come forme integrate di assistenza attraverso l'utilizzo d'innovazioni tecnologiche.</a:t>
            </a:r>
          </a:p>
          <a:p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 </a:t>
            </a:r>
          </a:p>
          <a:p>
            <a:r>
              <a:rPr lang="it-IT" sz="1600" b="1" dirty="0">
                <a:solidFill>
                  <a:srgbClr val="4D4D4D"/>
                </a:solidFill>
                <a:latin typeface="Trebuchet MS" pitchFamily="34" charset="0"/>
              </a:rPr>
              <a:t>Budget disponibile</a:t>
            </a: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: €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 7.472 milioni </a:t>
            </a:r>
            <a:r>
              <a:rPr lang="it-IT" sz="1600" dirty="0"/>
              <a:t> </a:t>
            </a:r>
            <a:endParaRPr lang="it-IT" sz="1600" dirty="0" smtClean="0"/>
          </a:p>
          <a:p>
            <a:endParaRPr lang="it-IT" sz="1600" dirty="0"/>
          </a:p>
          <a:p>
            <a:r>
              <a:rPr lang="it-IT" sz="1600" b="1" dirty="0">
                <a:solidFill>
                  <a:srgbClr val="4D4D4D"/>
                </a:solidFill>
                <a:latin typeface="Trebuchet MS" pitchFamily="34" charset="0"/>
              </a:rPr>
              <a:t>Link utili</a:t>
            </a:r>
            <a:r>
              <a:rPr lang="it-IT" sz="1600" b="1" dirty="0" smtClean="0">
                <a:solidFill>
                  <a:srgbClr val="4D4D4D"/>
                </a:solidFill>
                <a:latin typeface="Trebuchet MS" pitchFamily="34" charset="0"/>
              </a:rPr>
              <a:t>: </a:t>
            </a:r>
            <a:endParaRPr lang="it-IT" sz="1600" b="1" dirty="0">
              <a:solidFill>
                <a:srgbClr val="4D4D4D"/>
              </a:solidFill>
              <a:latin typeface="Trebuchet MS" pitchFamily="34" charset="0"/>
            </a:endParaRPr>
          </a:p>
          <a:p>
            <a:r>
              <a:rPr lang="it-IT" sz="1600" dirty="0">
                <a:hlinkClick r:id="rId3"/>
              </a:rPr>
              <a:t>Bandi </a:t>
            </a:r>
            <a:r>
              <a:rPr lang="it-IT" sz="1600" dirty="0" smtClean="0">
                <a:hlinkClick r:id="rId3"/>
              </a:rPr>
              <a:t>2016-2017</a:t>
            </a:r>
            <a:endParaRPr lang="it-IT" sz="1600" dirty="0" smtClean="0"/>
          </a:p>
          <a:p>
            <a:r>
              <a:rPr lang="it-IT" sz="1600" dirty="0" smtClean="0">
                <a:hlinkClick r:id="rId4" tooltip="Contatti"/>
              </a:rPr>
              <a:t>Punti </a:t>
            </a:r>
            <a:r>
              <a:rPr lang="it-IT" sz="1600" dirty="0">
                <a:hlinkClick r:id="rId4" tooltip="Contatti"/>
              </a:rPr>
              <a:t>di Contatto </a:t>
            </a:r>
            <a:r>
              <a:rPr lang="it-IT" sz="1600" dirty="0" smtClean="0">
                <a:hlinkClick r:id="rId4" tooltip="Contatti"/>
              </a:rPr>
              <a:t>Nazionale</a:t>
            </a:r>
            <a:endParaRPr lang="it-IT" sz="1600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467544" y="6488668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2016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177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042988" y="404813"/>
            <a:ext cx="7489825" cy="369332"/>
          </a:xfrm>
          <a:prstGeom prst="rect">
            <a:avLst/>
          </a:prstGeom>
          <a:solidFill>
            <a:srgbClr val="B2B2B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b="1" dirty="0" smtClean="0">
                <a:solidFill>
                  <a:srgbClr val="800000"/>
                </a:solidFill>
                <a:latin typeface="Trebuchet MS" pitchFamily="34" charset="0"/>
              </a:rPr>
              <a:t>SC2 Sicurezza </a:t>
            </a:r>
            <a:r>
              <a:rPr lang="it-IT" altLang="it-IT" b="1" dirty="0">
                <a:solidFill>
                  <a:srgbClr val="800000"/>
                </a:solidFill>
                <a:latin typeface="Trebuchet MS" pitchFamily="34" charset="0"/>
              </a:rPr>
              <a:t>alimentare, agricoltura </a:t>
            </a:r>
            <a:r>
              <a:rPr lang="it-IT" altLang="it-IT" b="1" dirty="0" smtClean="0">
                <a:solidFill>
                  <a:srgbClr val="800000"/>
                </a:solidFill>
                <a:latin typeface="Trebuchet MS" pitchFamily="34" charset="0"/>
              </a:rPr>
              <a:t>sostenibile...</a:t>
            </a:r>
            <a:endParaRPr lang="it-IT" altLang="it-IT" b="1" dirty="0">
              <a:solidFill>
                <a:srgbClr val="800000"/>
              </a:solidFill>
              <a:latin typeface="Trebuchet MS" pitchFamily="34" charset="0"/>
            </a:endParaRP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1042988" y="1052513"/>
            <a:ext cx="68405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altLang="it-IT"/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1042987" y="1148546"/>
            <a:ext cx="7489825" cy="477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L'obiettivo 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è garantire un sufficiente approvvigionamento di prodotti alimentari sicuri e di elevata qualità e altri prodotti di origine biologica, sviluppando sistemi di produzione primaria produttivi, basati su un uso efficiente delle risorse, promuovendo i servizi </a:t>
            </a:r>
            <a:r>
              <a:rPr lang="it-IT" sz="1600" dirty="0" err="1">
                <a:solidFill>
                  <a:srgbClr val="4D4D4D"/>
                </a:solidFill>
                <a:latin typeface="Trebuchet MS" pitchFamily="34" charset="0"/>
              </a:rPr>
              <a:t>ecosistemici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 correlati, congiuntamente a catene di approvvigionamento competitive e a basse emissioni di carbonio.</a:t>
            </a:r>
            <a:endParaRPr lang="it-IT" sz="1600" dirty="0" smtClean="0">
              <a:solidFill>
                <a:srgbClr val="4D4D4D"/>
              </a:solidFill>
              <a:latin typeface="Trebuchet MS" pitchFamily="34" charset="0"/>
            </a:endParaRPr>
          </a:p>
          <a:p>
            <a:endParaRPr lang="it-IT" altLang="it-IT" sz="1600" b="1" dirty="0">
              <a:solidFill>
                <a:srgbClr val="4D4D4D"/>
              </a:solidFill>
              <a:latin typeface="Trebuchet MS" pitchFamily="34" charset="0"/>
            </a:endParaRPr>
          </a:p>
          <a:p>
            <a:r>
              <a:rPr lang="it-IT" sz="1600" b="1" dirty="0">
                <a:solidFill>
                  <a:srgbClr val="4D4D4D"/>
                </a:solidFill>
                <a:latin typeface="Trebuchet MS" pitchFamily="34" charset="0"/>
              </a:rPr>
              <a:t>Obiettivi specifici</a:t>
            </a:r>
          </a:p>
          <a:p>
            <a:pPr marL="342900" indent="-342900">
              <a:buAutoNum type="arabicParenR"/>
            </a:pP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Agricoltura 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e silvicoltura </a:t>
            </a: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sostenibili.</a:t>
            </a:r>
          </a:p>
          <a:p>
            <a:pPr marL="342900" indent="-342900">
              <a:buAutoNum type="arabicParenR"/>
            </a:pP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Un 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settore agroalimentare sostenibile e competitivo per un'alimentazione sicura e </a:t>
            </a: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sana.</a:t>
            </a:r>
          </a:p>
          <a:p>
            <a:pPr marL="342900" indent="-342900">
              <a:buAutoNum type="arabicParenR"/>
            </a:pP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Sbloccare 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il potenziale delle risorse acquatiche </a:t>
            </a: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viventi.</a:t>
            </a:r>
          </a:p>
          <a:p>
            <a:pPr marL="342900" indent="-342900">
              <a:buAutoNum type="arabicParenR"/>
            </a:pPr>
            <a:r>
              <a:rPr lang="it-IT" sz="1600" dirty="0" err="1" smtClean="0">
                <a:solidFill>
                  <a:srgbClr val="4D4D4D"/>
                </a:solidFill>
                <a:latin typeface="Trebuchet MS" pitchFamily="34" charset="0"/>
              </a:rPr>
              <a:t>Bioindustrie</a:t>
            </a: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sostenibili e competitive.  </a:t>
            </a:r>
          </a:p>
          <a:p>
            <a:endParaRPr lang="it-IT" sz="1600" b="1" dirty="0" smtClean="0">
              <a:solidFill>
                <a:srgbClr val="4D4D4D"/>
              </a:solidFill>
              <a:latin typeface="Trebuchet MS" pitchFamily="34" charset="0"/>
            </a:endParaRPr>
          </a:p>
          <a:p>
            <a:r>
              <a:rPr lang="it-IT" sz="1600" b="1" dirty="0" smtClean="0">
                <a:solidFill>
                  <a:srgbClr val="4D4D4D"/>
                </a:solidFill>
                <a:latin typeface="Trebuchet MS" pitchFamily="34" charset="0"/>
              </a:rPr>
              <a:t>Budget </a:t>
            </a:r>
            <a:r>
              <a:rPr lang="it-IT" sz="1600" b="1" dirty="0">
                <a:solidFill>
                  <a:srgbClr val="4D4D4D"/>
                </a:solidFill>
                <a:latin typeface="Trebuchet MS" pitchFamily="34" charset="0"/>
              </a:rPr>
              <a:t>disponibile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:€ 3.510 milioni, 5% del budget destinato al pillar "</a:t>
            </a:r>
            <a:r>
              <a:rPr lang="it-IT" sz="1600" dirty="0" err="1">
                <a:solidFill>
                  <a:srgbClr val="4D4D4D"/>
                </a:solidFill>
                <a:latin typeface="Trebuchet MS" pitchFamily="34" charset="0"/>
              </a:rPr>
              <a:t>Societal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it-IT" sz="1600" dirty="0" err="1">
                <a:solidFill>
                  <a:srgbClr val="4D4D4D"/>
                </a:solidFill>
                <a:latin typeface="Trebuchet MS" pitchFamily="34" charset="0"/>
              </a:rPr>
              <a:t>Challenges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"</a:t>
            </a:r>
            <a:endParaRPr lang="it-IT" sz="1600" dirty="0" smtClean="0"/>
          </a:p>
          <a:p>
            <a:endParaRPr lang="it-IT" sz="1600" dirty="0"/>
          </a:p>
          <a:p>
            <a:r>
              <a:rPr lang="it-IT" sz="1600" b="1" dirty="0">
                <a:solidFill>
                  <a:srgbClr val="4D4D4D"/>
                </a:solidFill>
                <a:latin typeface="Trebuchet MS" pitchFamily="34" charset="0"/>
              </a:rPr>
              <a:t>Link utili</a:t>
            </a:r>
            <a:r>
              <a:rPr lang="it-IT" sz="1600" b="1" dirty="0" smtClean="0">
                <a:solidFill>
                  <a:srgbClr val="4D4D4D"/>
                </a:solidFill>
                <a:latin typeface="Trebuchet MS" pitchFamily="34" charset="0"/>
              </a:rPr>
              <a:t>: </a:t>
            </a:r>
            <a:endParaRPr lang="it-IT" sz="1600" b="1" dirty="0">
              <a:solidFill>
                <a:srgbClr val="4D4D4D"/>
              </a:solidFill>
              <a:latin typeface="Trebuchet MS" pitchFamily="34" charset="0"/>
            </a:endParaRPr>
          </a:p>
          <a:p>
            <a:r>
              <a:rPr lang="it-IT" sz="1600" dirty="0" smtClean="0">
                <a:hlinkClick r:id="rId3"/>
              </a:rPr>
              <a:t>Work </a:t>
            </a:r>
            <a:r>
              <a:rPr lang="it-IT" sz="1600" dirty="0" err="1" smtClean="0">
                <a:hlinkClick r:id="rId3"/>
              </a:rPr>
              <a:t>program</a:t>
            </a:r>
            <a:r>
              <a:rPr lang="it-IT" sz="1600" dirty="0" smtClean="0">
                <a:hlinkClick r:id="rId3"/>
              </a:rPr>
              <a:t> 2016-2017</a:t>
            </a:r>
            <a:endParaRPr lang="it-IT" sz="1600" dirty="0" smtClean="0"/>
          </a:p>
          <a:p>
            <a:r>
              <a:rPr lang="it-IT" sz="1600" dirty="0" smtClean="0">
                <a:hlinkClick r:id="rId4" tooltip="Contatti"/>
              </a:rPr>
              <a:t>Punti </a:t>
            </a:r>
            <a:r>
              <a:rPr lang="it-IT" sz="1600" dirty="0">
                <a:hlinkClick r:id="rId4" tooltip="Contatti"/>
              </a:rPr>
              <a:t>di Contatto </a:t>
            </a:r>
            <a:r>
              <a:rPr lang="it-IT" sz="1600" dirty="0" smtClean="0">
                <a:hlinkClick r:id="rId4" tooltip="Contatti"/>
              </a:rPr>
              <a:t>Nazionale</a:t>
            </a:r>
            <a:endParaRPr lang="it-IT" sz="1600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467544" y="6488668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2016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8368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042988" y="404813"/>
            <a:ext cx="7489825" cy="369332"/>
          </a:xfrm>
          <a:prstGeom prst="rect">
            <a:avLst/>
          </a:prstGeom>
          <a:solidFill>
            <a:srgbClr val="B2B2B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b="1" dirty="0" smtClean="0">
                <a:solidFill>
                  <a:srgbClr val="800000"/>
                </a:solidFill>
                <a:latin typeface="Trebuchet MS" pitchFamily="34" charset="0"/>
              </a:rPr>
              <a:t>SC3 </a:t>
            </a:r>
            <a:r>
              <a:rPr lang="it-IT" altLang="it-IT" b="1" dirty="0">
                <a:solidFill>
                  <a:srgbClr val="800000"/>
                </a:solidFill>
                <a:latin typeface="Trebuchet MS" pitchFamily="34" charset="0"/>
              </a:rPr>
              <a:t>Energia sicura, pulita ed efficiente</a:t>
            </a: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1042988" y="1052513"/>
            <a:ext cx="68405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altLang="it-IT"/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1042987" y="1148546"/>
            <a:ext cx="7489825" cy="5324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L'obiettivo della sfida sociale ‘Energia sicura, pulita ed efficiente’ è riuscire a transitare verso un sistema energetico affidabile, sostenibile e competitivo, in tempi di crescente scarsità delle risorse, di incremento del fabbisogno di energia nonché di cambiamenti climatici</a:t>
            </a: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.</a:t>
            </a:r>
          </a:p>
          <a:p>
            <a:endParaRPr lang="it-IT" sz="1600" b="1" dirty="0">
              <a:solidFill>
                <a:srgbClr val="4D4D4D"/>
              </a:solidFill>
              <a:latin typeface="Trebuchet MS" pitchFamily="34" charset="0"/>
            </a:endParaRPr>
          </a:p>
          <a:p>
            <a:r>
              <a:rPr lang="it-IT" sz="1600" b="1" dirty="0" smtClean="0">
                <a:solidFill>
                  <a:srgbClr val="4D4D4D"/>
                </a:solidFill>
                <a:latin typeface="Trebuchet MS" pitchFamily="34" charset="0"/>
              </a:rPr>
              <a:t>Obiettivi </a:t>
            </a:r>
            <a:r>
              <a:rPr lang="it-IT" sz="1600" b="1" dirty="0">
                <a:solidFill>
                  <a:srgbClr val="4D4D4D"/>
                </a:solidFill>
                <a:latin typeface="Trebuchet MS" pitchFamily="34" charset="0"/>
              </a:rPr>
              <a:t>specifici</a:t>
            </a:r>
          </a:p>
          <a:p>
            <a:pPr marL="342900" indent="-342900">
              <a:buAutoNum type="arabicParenR"/>
            </a:pP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Ridurre il consumo di energia e le emissioni di carbonio grazie all'uso intelligente e sostenibile.</a:t>
            </a:r>
          </a:p>
          <a:p>
            <a:pPr marL="342900" indent="-342900">
              <a:buAutoNum type="arabicParenR"/>
            </a:pP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Energia elettrica a basso costo e a basse emissioni</a:t>
            </a:r>
          </a:p>
          <a:p>
            <a:pPr marL="342900" indent="-342900">
              <a:buAutoNum type="arabicParenR"/>
            </a:pP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Fonti energetiche mobili e combustibili alternativi</a:t>
            </a:r>
          </a:p>
          <a:p>
            <a:pPr marL="342900" indent="-342900">
              <a:buAutoNum type="arabicParenR"/>
            </a:pP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Un'unica rete elettrica europea intelligente</a:t>
            </a:r>
          </a:p>
          <a:p>
            <a:pPr marL="342900" indent="-342900">
              <a:buAutoNum type="arabicParenR"/>
            </a:pP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Nuove conoscenze e tecnologie</a:t>
            </a:r>
          </a:p>
          <a:p>
            <a:pPr marL="342900" indent="-342900">
              <a:buAutoNum type="arabicParenR"/>
            </a:pP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Processo decisionale e impegno pubblico di rilievo</a:t>
            </a:r>
          </a:p>
          <a:p>
            <a:pPr marL="342900" indent="-342900">
              <a:buAutoNum type="arabicParenR"/>
            </a:pP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Adozione delle innovazioni in campo energetico</a:t>
            </a:r>
          </a:p>
          <a:p>
            <a:endParaRPr lang="it-IT" sz="1600" b="1" dirty="0" smtClean="0">
              <a:solidFill>
                <a:srgbClr val="4D4D4D"/>
              </a:solidFill>
              <a:latin typeface="Trebuchet MS" pitchFamily="34" charset="0"/>
            </a:endParaRPr>
          </a:p>
          <a:p>
            <a:r>
              <a:rPr lang="it-IT" sz="1600" b="1" dirty="0" smtClean="0">
                <a:solidFill>
                  <a:srgbClr val="4D4D4D"/>
                </a:solidFill>
                <a:latin typeface="Trebuchet MS" pitchFamily="34" charset="0"/>
              </a:rPr>
              <a:t>Budget </a:t>
            </a:r>
            <a:r>
              <a:rPr lang="it-IT" sz="1600" b="1" dirty="0">
                <a:solidFill>
                  <a:srgbClr val="4D4D4D"/>
                </a:solidFill>
                <a:latin typeface="Trebuchet MS" pitchFamily="34" charset="0"/>
              </a:rPr>
              <a:t>disponibile</a:t>
            </a: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:</a:t>
            </a:r>
            <a:r>
              <a:rPr lang="it-IT" sz="1600" dirty="0"/>
              <a:t> 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5.405,40 milioni, 7,70% del budget destinato al terzo pillar «</a:t>
            </a:r>
            <a:r>
              <a:rPr lang="it-IT" sz="1600" dirty="0" err="1">
                <a:solidFill>
                  <a:srgbClr val="4D4D4D"/>
                </a:solidFill>
                <a:latin typeface="Trebuchet MS" pitchFamily="34" charset="0"/>
              </a:rPr>
              <a:t>Societal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it-IT" sz="1600" dirty="0" err="1">
                <a:solidFill>
                  <a:srgbClr val="4D4D4D"/>
                </a:solidFill>
                <a:latin typeface="Trebuchet MS" pitchFamily="34" charset="0"/>
              </a:rPr>
              <a:t>Challenges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» </a:t>
            </a:r>
          </a:p>
          <a:p>
            <a:endParaRPr lang="it-IT" sz="1600" dirty="0"/>
          </a:p>
          <a:p>
            <a:r>
              <a:rPr lang="it-IT" sz="1600" b="1" dirty="0">
                <a:solidFill>
                  <a:srgbClr val="4D4D4D"/>
                </a:solidFill>
                <a:latin typeface="Trebuchet MS" pitchFamily="34" charset="0"/>
              </a:rPr>
              <a:t>Link utili</a:t>
            </a:r>
            <a:r>
              <a:rPr lang="it-IT" sz="1600" b="1" dirty="0" smtClean="0">
                <a:solidFill>
                  <a:srgbClr val="4D4D4D"/>
                </a:solidFill>
                <a:latin typeface="Trebuchet MS" pitchFamily="34" charset="0"/>
              </a:rPr>
              <a:t>: </a:t>
            </a:r>
            <a:endParaRPr lang="it-IT" sz="1600" b="1" dirty="0">
              <a:solidFill>
                <a:srgbClr val="4D4D4D"/>
              </a:solidFill>
              <a:latin typeface="Trebuchet MS" pitchFamily="34" charset="0"/>
            </a:endParaRPr>
          </a:p>
          <a:p>
            <a:r>
              <a:rPr lang="it-IT" sz="1600" dirty="0" smtClean="0">
                <a:hlinkClick r:id="rId3"/>
              </a:rPr>
              <a:t>Work </a:t>
            </a:r>
            <a:r>
              <a:rPr lang="it-IT" sz="1600" dirty="0" err="1" smtClean="0">
                <a:hlinkClick r:id="rId3"/>
              </a:rPr>
              <a:t>program</a:t>
            </a:r>
            <a:r>
              <a:rPr lang="it-IT" sz="1600" dirty="0" smtClean="0">
                <a:hlinkClick r:id="rId3"/>
              </a:rPr>
              <a:t> 2016-2017</a:t>
            </a:r>
            <a:endParaRPr lang="it-IT" sz="1600" dirty="0" smtClean="0"/>
          </a:p>
          <a:p>
            <a:r>
              <a:rPr lang="it-IT" sz="1600" dirty="0" smtClean="0">
                <a:hlinkClick r:id="rId4" tooltip="Contatti"/>
              </a:rPr>
              <a:t>Punti </a:t>
            </a:r>
            <a:r>
              <a:rPr lang="it-IT" sz="1600" dirty="0">
                <a:hlinkClick r:id="rId4" tooltip="Contatti"/>
              </a:rPr>
              <a:t>di Contatto </a:t>
            </a:r>
            <a:r>
              <a:rPr lang="it-IT" sz="1600" dirty="0" smtClean="0">
                <a:hlinkClick r:id="rId4" tooltip="Contatti"/>
              </a:rPr>
              <a:t>Nazionale</a:t>
            </a:r>
            <a:endParaRPr lang="it-IT" sz="1600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467544" y="6488668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2016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3033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042988" y="404813"/>
            <a:ext cx="7489825" cy="369332"/>
          </a:xfrm>
          <a:prstGeom prst="rect">
            <a:avLst/>
          </a:prstGeom>
          <a:solidFill>
            <a:srgbClr val="B2B2B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b="1" dirty="0" smtClean="0">
                <a:solidFill>
                  <a:srgbClr val="800000"/>
                </a:solidFill>
                <a:latin typeface="Trebuchet MS" pitchFamily="34" charset="0"/>
              </a:rPr>
              <a:t>SC4 </a:t>
            </a:r>
            <a:r>
              <a:rPr lang="it-IT" altLang="it-IT" b="1" dirty="0">
                <a:solidFill>
                  <a:srgbClr val="800000"/>
                </a:solidFill>
                <a:latin typeface="Trebuchet MS" pitchFamily="34" charset="0"/>
              </a:rPr>
              <a:t>Trasporti intelligenti, verdi e integrati</a:t>
            </a: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1042988" y="1052513"/>
            <a:ext cx="68405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altLang="it-IT"/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1042987" y="1148546"/>
            <a:ext cx="7489825" cy="4278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L'obiettivo della </a:t>
            </a:r>
            <a:r>
              <a:rPr lang="it-IT" sz="1600" dirty="0" err="1">
                <a:solidFill>
                  <a:srgbClr val="4D4D4D"/>
                </a:solidFill>
                <a:latin typeface="Trebuchet MS" pitchFamily="34" charset="0"/>
              </a:rPr>
              <a:t>Societal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 Challenge 4 “Smart, green and </a:t>
            </a:r>
            <a:r>
              <a:rPr lang="it-IT" sz="1600" dirty="0" err="1">
                <a:solidFill>
                  <a:srgbClr val="4D4D4D"/>
                </a:solidFill>
                <a:latin typeface="Trebuchet MS" pitchFamily="34" charset="0"/>
              </a:rPr>
              <a:t>integrated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it-IT" sz="1600" dirty="0" err="1">
                <a:solidFill>
                  <a:srgbClr val="4D4D4D"/>
                </a:solidFill>
                <a:latin typeface="Trebuchet MS" pitchFamily="34" charset="0"/>
              </a:rPr>
              <a:t>transport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” è realizzare un sistema di trasporto europeo efficiente sotto il profilo delle risorse, rispettoso dell'ambiente, sicuro e regolare a vantaggio dei cittadini, dell'economia e della società</a:t>
            </a: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.</a:t>
            </a:r>
          </a:p>
          <a:p>
            <a:endParaRPr lang="it-IT" sz="1600" b="1" dirty="0" smtClean="0">
              <a:solidFill>
                <a:srgbClr val="4D4D4D"/>
              </a:solidFill>
              <a:latin typeface="Trebuchet MS" pitchFamily="34" charset="0"/>
            </a:endParaRPr>
          </a:p>
          <a:p>
            <a:r>
              <a:rPr lang="it-IT" sz="1600" b="1" dirty="0" smtClean="0">
                <a:solidFill>
                  <a:srgbClr val="4D4D4D"/>
                </a:solidFill>
                <a:latin typeface="Trebuchet MS" pitchFamily="34" charset="0"/>
              </a:rPr>
              <a:t>Obiettivi </a:t>
            </a:r>
            <a:r>
              <a:rPr lang="it-IT" sz="1600" b="1" dirty="0">
                <a:solidFill>
                  <a:srgbClr val="4D4D4D"/>
                </a:solidFill>
                <a:latin typeface="Trebuchet MS" pitchFamily="34" charset="0"/>
              </a:rPr>
              <a:t>specifici</a:t>
            </a:r>
          </a:p>
          <a:p>
            <a:pPr marL="342900" indent="-342900">
              <a:buAutoNum type="arabicParenR"/>
            </a:pP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Trasporto efficiente in termini di risorse e rispettoso dell'ambiente</a:t>
            </a:r>
          </a:p>
          <a:p>
            <a:pPr marL="342900" indent="-342900">
              <a:buAutoNum type="arabicParenR"/>
            </a:pP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Migliore mobilità, meno traffico, maggiore sicurezza</a:t>
            </a:r>
          </a:p>
          <a:p>
            <a:pPr marL="342900" indent="-342900">
              <a:buAutoNum type="arabicParenR"/>
            </a:pP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Leadership mondiale per l'industria europea dei trasporti</a:t>
            </a:r>
          </a:p>
          <a:p>
            <a:pPr marL="342900" indent="-342900">
              <a:buAutoNum type="arabicParenR"/>
            </a:pP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Attività di ricerca socioeconomica e rivolte al processo decisionale </a:t>
            </a: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politico</a:t>
            </a:r>
          </a:p>
          <a:p>
            <a:endParaRPr lang="it-IT" sz="1600" b="1" dirty="0" smtClean="0">
              <a:solidFill>
                <a:srgbClr val="4D4D4D"/>
              </a:solidFill>
              <a:latin typeface="Trebuchet MS" pitchFamily="34" charset="0"/>
            </a:endParaRPr>
          </a:p>
          <a:p>
            <a:r>
              <a:rPr lang="it-IT" sz="1600" b="1" dirty="0" smtClean="0">
                <a:solidFill>
                  <a:srgbClr val="4D4D4D"/>
                </a:solidFill>
                <a:latin typeface="Trebuchet MS" pitchFamily="34" charset="0"/>
              </a:rPr>
              <a:t>Budget </a:t>
            </a:r>
            <a:r>
              <a:rPr lang="it-IT" sz="1600" b="1" dirty="0">
                <a:solidFill>
                  <a:srgbClr val="4D4D4D"/>
                </a:solidFill>
                <a:latin typeface="Trebuchet MS" pitchFamily="34" charset="0"/>
              </a:rPr>
              <a:t>disponibile</a:t>
            </a: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:</a:t>
            </a:r>
            <a:r>
              <a:rPr lang="it-IT" sz="1600" dirty="0"/>
              <a:t> 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€ 5.777,46 milioni, 8,23% del budget destinato al terzo pillar </a:t>
            </a:r>
            <a:r>
              <a:rPr lang="it-IT" sz="1600" dirty="0" err="1" smtClean="0">
                <a:solidFill>
                  <a:srgbClr val="4D4D4D"/>
                </a:solidFill>
                <a:latin typeface="Trebuchet MS" pitchFamily="34" charset="0"/>
              </a:rPr>
              <a:t>Societal</a:t>
            </a: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it-IT" sz="1600" dirty="0" err="1" smtClean="0">
                <a:solidFill>
                  <a:srgbClr val="4D4D4D"/>
                </a:solidFill>
                <a:latin typeface="Trebuchet MS" pitchFamily="34" charset="0"/>
              </a:rPr>
              <a:t>Challenges</a:t>
            </a:r>
            <a:endParaRPr lang="it-IT" sz="1600" dirty="0">
              <a:solidFill>
                <a:srgbClr val="4D4D4D"/>
              </a:solidFill>
              <a:latin typeface="Trebuchet MS" pitchFamily="34" charset="0"/>
            </a:endParaRPr>
          </a:p>
          <a:p>
            <a:endParaRPr lang="it-IT" sz="1600" dirty="0" smtClean="0"/>
          </a:p>
          <a:p>
            <a:r>
              <a:rPr lang="it-IT" sz="1600" b="1" dirty="0" smtClean="0">
                <a:solidFill>
                  <a:srgbClr val="4D4D4D"/>
                </a:solidFill>
                <a:latin typeface="Trebuchet MS" pitchFamily="34" charset="0"/>
              </a:rPr>
              <a:t>Link </a:t>
            </a:r>
            <a:r>
              <a:rPr lang="it-IT" sz="1600" b="1" dirty="0">
                <a:solidFill>
                  <a:srgbClr val="4D4D4D"/>
                </a:solidFill>
                <a:latin typeface="Trebuchet MS" pitchFamily="34" charset="0"/>
              </a:rPr>
              <a:t>utili</a:t>
            </a:r>
            <a:r>
              <a:rPr lang="it-IT" sz="1600" b="1" dirty="0" smtClean="0">
                <a:solidFill>
                  <a:srgbClr val="4D4D4D"/>
                </a:solidFill>
                <a:latin typeface="Trebuchet MS" pitchFamily="34" charset="0"/>
              </a:rPr>
              <a:t>: </a:t>
            </a:r>
            <a:endParaRPr lang="it-IT" sz="1600" b="1" dirty="0">
              <a:solidFill>
                <a:srgbClr val="4D4D4D"/>
              </a:solidFill>
              <a:latin typeface="Trebuchet MS" pitchFamily="34" charset="0"/>
            </a:endParaRPr>
          </a:p>
          <a:p>
            <a:r>
              <a:rPr lang="it-IT" sz="1600" dirty="0" smtClean="0">
                <a:hlinkClick r:id="rId3"/>
              </a:rPr>
              <a:t>Work </a:t>
            </a:r>
            <a:r>
              <a:rPr lang="it-IT" sz="1600" dirty="0" err="1" smtClean="0">
                <a:hlinkClick r:id="rId3"/>
              </a:rPr>
              <a:t>program</a:t>
            </a:r>
            <a:r>
              <a:rPr lang="it-IT" sz="1600" dirty="0" smtClean="0">
                <a:hlinkClick r:id="rId3"/>
              </a:rPr>
              <a:t> 2016-2017</a:t>
            </a:r>
            <a:endParaRPr lang="it-IT" sz="1600" dirty="0" smtClean="0"/>
          </a:p>
          <a:p>
            <a:r>
              <a:rPr lang="it-IT" sz="1600" dirty="0" smtClean="0">
                <a:hlinkClick r:id="rId4" tooltip="Contatti"/>
              </a:rPr>
              <a:t>Punti </a:t>
            </a:r>
            <a:r>
              <a:rPr lang="it-IT" sz="1600" dirty="0">
                <a:hlinkClick r:id="rId4" tooltip="Contatti"/>
              </a:rPr>
              <a:t>di Contatto </a:t>
            </a:r>
            <a:r>
              <a:rPr lang="it-IT" sz="1600" dirty="0" smtClean="0">
                <a:hlinkClick r:id="rId4" tooltip="Contatti"/>
              </a:rPr>
              <a:t>Nazionale</a:t>
            </a:r>
            <a:endParaRPr lang="it-IT" sz="1600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467544" y="6488668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2016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77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042988" y="404813"/>
            <a:ext cx="7489825" cy="369332"/>
          </a:xfrm>
          <a:prstGeom prst="rect">
            <a:avLst/>
          </a:prstGeom>
          <a:solidFill>
            <a:srgbClr val="B2B2B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b="1" dirty="0">
                <a:solidFill>
                  <a:srgbClr val="800000"/>
                </a:solidFill>
                <a:latin typeface="Trebuchet MS" pitchFamily="34" charset="0"/>
              </a:rPr>
              <a:t>SC5 Azione per il clima, efficienza delle risorse e materie prime</a:t>
            </a: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1042988" y="1052513"/>
            <a:ext cx="68405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altLang="it-IT"/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1042987" y="1148546"/>
            <a:ext cx="7489825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Il tema </a:t>
            </a:r>
            <a:r>
              <a:rPr lang="it-IT" sz="1600" dirty="0" err="1">
                <a:solidFill>
                  <a:srgbClr val="4D4D4D"/>
                </a:solidFill>
                <a:latin typeface="Trebuchet MS" pitchFamily="34" charset="0"/>
              </a:rPr>
              <a:t>Climate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 Action, Environment, Resource </a:t>
            </a:r>
            <a:r>
              <a:rPr lang="it-IT" sz="1600" dirty="0" err="1">
                <a:solidFill>
                  <a:srgbClr val="4D4D4D"/>
                </a:solidFill>
                <a:latin typeface="Trebuchet MS" pitchFamily="34" charset="0"/>
              </a:rPr>
              <a:t>Efficiency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 and </a:t>
            </a:r>
            <a:r>
              <a:rPr lang="it-IT" sz="1600" dirty="0" err="1">
                <a:solidFill>
                  <a:srgbClr val="4D4D4D"/>
                </a:solidFill>
                <a:latin typeface="Trebuchet MS" pitchFamily="34" charset="0"/>
              </a:rPr>
              <a:t>Raw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it-IT" sz="1600" dirty="0" err="1">
                <a:solidFill>
                  <a:srgbClr val="4D4D4D"/>
                </a:solidFill>
                <a:latin typeface="Trebuchet MS" pitchFamily="34" charset="0"/>
              </a:rPr>
              <a:t>Materials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 (SC5) aiuterà ad aumentare la competitività europea, la sicurezza dei materiali grezzi e migliorare il benessere. Allo stesso tempo, </a:t>
            </a:r>
            <a:r>
              <a:rPr lang="it-IT" sz="1600" dirty="0" err="1">
                <a:solidFill>
                  <a:srgbClr val="4D4D4D"/>
                </a:solidFill>
                <a:latin typeface="Trebuchet MS" pitchFamily="34" charset="0"/>
              </a:rPr>
              <a:t>garantità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 l'integrità ambientale, la resilienza e la sostenibilità, con l'obiettivo di mantenere il riscaldamento globale medio al di sotto dei 2 ° C e consentire agli ecosistemi e alla società di adattarsi al cambiamento climatico e altri cambiamenti ambientali</a:t>
            </a: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.</a:t>
            </a:r>
          </a:p>
          <a:p>
            <a:pPr algn="just"/>
            <a:endParaRPr lang="it-IT" sz="1600" b="1" dirty="0" smtClean="0">
              <a:solidFill>
                <a:srgbClr val="4D4D4D"/>
              </a:solidFill>
              <a:latin typeface="Trebuchet MS" pitchFamily="34" charset="0"/>
            </a:endParaRPr>
          </a:p>
          <a:p>
            <a:r>
              <a:rPr lang="it-IT" sz="1600" b="1" dirty="0" smtClean="0">
                <a:solidFill>
                  <a:srgbClr val="4D4D4D"/>
                </a:solidFill>
                <a:latin typeface="Trebuchet MS" pitchFamily="34" charset="0"/>
              </a:rPr>
              <a:t>Obiettivi </a:t>
            </a:r>
            <a:r>
              <a:rPr lang="it-IT" sz="1600" b="1" dirty="0">
                <a:solidFill>
                  <a:srgbClr val="4D4D4D"/>
                </a:solidFill>
                <a:latin typeface="Trebuchet MS" pitchFamily="34" charset="0"/>
              </a:rPr>
              <a:t>specifici</a:t>
            </a:r>
          </a:p>
          <a:p>
            <a:pPr marL="342900" indent="-342900">
              <a:buAutoNum type="arabicParenR"/>
            </a:pP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Ottenere una società ed un’economia resiliente al cambiamento climatico ed efficiente nell’uso delle risorse naturale.</a:t>
            </a:r>
          </a:p>
          <a:p>
            <a:pPr marL="342900" indent="-342900">
              <a:buAutoNum type="arabicParenR"/>
            </a:pP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la tutela e la gestione sostenibile delle risorse naturali e degli ecosistemi, e</a:t>
            </a:r>
          </a:p>
          <a:p>
            <a:pPr marL="342900" indent="-342900">
              <a:buAutoNum type="arabicParenR"/>
            </a:pP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un approvvigionamento ed un uso sostenibile delle materie prime, al fine di soddisfare le esigenze di una popolazione mondiale in crescita entro i limiti sostenibili delle risorse naturali del pianeta e degli ecosistemi.</a:t>
            </a:r>
            <a:endParaRPr lang="it-IT" sz="1600" b="1" dirty="0" smtClean="0">
              <a:solidFill>
                <a:srgbClr val="4D4D4D"/>
              </a:solidFill>
              <a:latin typeface="Trebuchet MS" pitchFamily="34" charset="0"/>
            </a:endParaRPr>
          </a:p>
          <a:p>
            <a:endParaRPr lang="it-IT" sz="1600" b="1" dirty="0" smtClean="0">
              <a:solidFill>
                <a:srgbClr val="4D4D4D"/>
              </a:solidFill>
              <a:latin typeface="Trebuchet MS" pitchFamily="34" charset="0"/>
            </a:endParaRPr>
          </a:p>
          <a:p>
            <a:r>
              <a:rPr lang="it-IT" sz="1600" b="1" dirty="0" smtClean="0">
                <a:solidFill>
                  <a:srgbClr val="4D4D4D"/>
                </a:solidFill>
                <a:latin typeface="Trebuchet MS" pitchFamily="34" charset="0"/>
              </a:rPr>
              <a:t>Budget </a:t>
            </a:r>
            <a:r>
              <a:rPr lang="it-IT" sz="1600" b="1" dirty="0">
                <a:solidFill>
                  <a:srgbClr val="4D4D4D"/>
                </a:solidFill>
                <a:latin typeface="Trebuchet MS" pitchFamily="34" charset="0"/>
              </a:rPr>
              <a:t>disponibile</a:t>
            </a: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:</a:t>
            </a:r>
            <a:r>
              <a:rPr lang="it-IT" sz="1600" dirty="0"/>
              <a:t> 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€ 326 </a:t>
            </a: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milioni per il 2016-2017</a:t>
            </a:r>
            <a:endParaRPr lang="it-IT" sz="1600" dirty="0">
              <a:solidFill>
                <a:srgbClr val="4D4D4D"/>
              </a:solidFill>
              <a:latin typeface="Trebuchet MS" pitchFamily="34" charset="0"/>
            </a:endParaRPr>
          </a:p>
          <a:p>
            <a:endParaRPr lang="it-IT" sz="1600" dirty="0" smtClean="0"/>
          </a:p>
          <a:p>
            <a:r>
              <a:rPr lang="it-IT" sz="1600" b="1" dirty="0" smtClean="0">
                <a:solidFill>
                  <a:srgbClr val="4D4D4D"/>
                </a:solidFill>
                <a:latin typeface="Trebuchet MS" pitchFamily="34" charset="0"/>
              </a:rPr>
              <a:t>Link </a:t>
            </a:r>
            <a:r>
              <a:rPr lang="it-IT" sz="1600" b="1" dirty="0">
                <a:solidFill>
                  <a:srgbClr val="4D4D4D"/>
                </a:solidFill>
                <a:latin typeface="Trebuchet MS" pitchFamily="34" charset="0"/>
              </a:rPr>
              <a:t>utili</a:t>
            </a:r>
            <a:r>
              <a:rPr lang="it-IT" sz="1600" b="1" dirty="0" smtClean="0">
                <a:solidFill>
                  <a:srgbClr val="4D4D4D"/>
                </a:solidFill>
                <a:latin typeface="Trebuchet MS" pitchFamily="34" charset="0"/>
              </a:rPr>
              <a:t>: </a:t>
            </a:r>
            <a:endParaRPr lang="it-IT" sz="1600" b="1" dirty="0">
              <a:solidFill>
                <a:srgbClr val="4D4D4D"/>
              </a:solidFill>
              <a:latin typeface="Trebuchet MS" pitchFamily="34" charset="0"/>
            </a:endParaRPr>
          </a:p>
          <a:p>
            <a:r>
              <a:rPr lang="it-IT" sz="1600" dirty="0" smtClean="0">
                <a:hlinkClick r:id="rId3"/>
              </a:rPr>
              <a:t>Work </a:t>
            </a:r>
            <a:r>
              <a:rPr lang="it-IT" sz="1600" dirty="0" err="1" smtClean="0">
                <a:hlinkClick r:id="rId3"/>
              </a:rPr>
              <a:t>program</a:t>
            </a:r>
            <a:r>
              <a:rPr lang="it-IT" sz="1600" dirty="0" smtClean="0">
                <a:hlinkClick r:id="rId3"/>
              </a:rPr>
              <a:t> 2016-2017</a:t>
            </a:r>
            <a:endParaRPr lang="it-IT" sz="1600" dirty="0" smtClean="0"/>
          </a:p>
          <a:p>
            <a:r>
              <a:rPr lang="it-IT" sz="1600" dirty="0" smtClean="0">
                <a:hlinkClick r:id="rId4" tooltip="Contatti"/>
              </a:rPr>
              <a:t>Punti </a:t>
            </a:r>
            <a:r>
              <a:rPr lang="it-IT" sz="1600" dirty="0">
                <a:hlinkClick r:id="rId4" tooltip="Contatti"/>
              </a:rPr>
              <a:t>di Contatto </a:t>
            </a:r>
            <a:r>
              <a:rPr lang="it-IT" sz="1600" dirty="0" smtClean="0">
                <a:hlinkClick r:id="rId4" tooltip="Contatti"/>
              </a:rPr>
              <a:t>Nazionale</a:t>
            </a:r>
            <a:endParaRPr lang="it-IT" sz="1600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467544" y="6488668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2016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14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042988" y="404813"/>
            <a:ext cx="7489825" cy="646331"/>
          </a:xfrm>
          <a:prstGeom prst="rect">
            <a:avLst/>
          </a:prstGeom>
          <a:solidFill>
            <a:srgbClr val="B2B2B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b="1" dirty="0">
                <a:solidFill>
                  <a:srgbClr val="800000"/>
                </a:solidFill>
                <a:latin typeface="Trebuchet MS" pitchFamily="34" charset="0"/>
              </a:rPr>
              <a:t>SC6 L'Europa in un mondo che cambia - società inclusive, innovative e riflessive</a:t>
            </a: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1042988" y="1052513"/>
            <a:ext cx="68405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altLang="it-IT"/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1042988" y="1398833"/>
            <a:ext cx="7489825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Obiettivo specifico del 6° Challenge è sostenere una maggiore comprensione dell’Europa, promuovere soluzioni e supportare le società inclusive, innovative e riflessive, in un contesto di trasformazioni senza precedenti e crescenti interdipendenze globali.</a:t>
            </a:r>
          </a:p>
          <a:p>
            <a:pPr algn="just"/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 </a:t>
            </a:r>
          </a:p>
          <a:p>
            <a:pPr algn="just"/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Il 6° Challenge raccoglie l’eredità della ricerca Socio-economica e umanistica (SSH) del VII Programma Quadro, dando maggiore spazio alla ricerca umanistica e inglobando al proprio interno elementi di ICT, come l’e-Public </a:t>
            </a:r>
            <a:r>
              <a:rPr lang="it-IT" sz="1600" dirty="0" err="1">
                <a:solidFill>
                  <a:srgbClr val="4D4D4D"/>
                </a:solidFill>
                <a:latin typeface="Trebuchet MS" pitchFamily="34" charset="0"/>
              </a:rPr>
              <a:t>Government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, e in parte la Cooperazione internazionale.</a:t>
            </a:r>
          </a:p>
          <a:p>
            <a:pPr algn="just"/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 </a:t>
            </a:r>
            <a:endParaRPr lang="it-IT" sz="1600" b="1" dirty="0" smtClean="0">
              <a:solidFill>
                <a:srgbClr val="4D4D4D"/>
              </a:solidFill>
              <a:latin typeface="Trebuchet MS" pitchFamily="34" charset="0"/>
            </a:endParaRPr>
          </a:p>
          <a:p>
            <a:r>
              <a:rPr lang="it-IT" sz="1600" b="1" dirty="0" smtClean="0">
                <a:solidFill>
                  <a:srgbClr val="4D4D4D"/>
                </a:solidFill>
                <a:latin typeface="Trebuchet MS" pitchFamily="34" charset="0"/>
              </a:rPr>
              <a:t>Budget </a:t>
            </a:r>
            <a:r>
              <a:rPr lang="it-IT" sz="1600" b="1" dirty="0">
                <a:solidFill>
                  <a:srgbClr val="4D4D4D"/>
                </a:solidFill>
                <a:latin typeface="Trebuchet MS" pitchFamily="34" charset="0"/>
              </a:rPr>
              <a:t>disponibile</a:t>
            </a: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:</a:t>
            </a:r>
            <a:r>
              <a:rPr lang="it-IT" sz="1600" dirty="0"/>
              <a:t> </a:t>
            </a: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€ 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1.158 </a:t>
            </a: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milioni</a:t>
            </a:r>
            <a:endParaRPr lang="it-IT" sz="1600" dirty="0">
              <a:solidFill>
                <a:srgbClr val="4D4D4D"/>
              </a:solidFill>
              <a:latin typeface="Trebuchet MS" pitchFamily="34" charset="0"/>
            </a:endParaRPr>
          </a:p>
          <a:p>
            <a:endParaRPr lang="it-IT" sz="1600" dirty="0" smtClean="0"/>
          </a:p>
          <a:p>
            <a:r>
              <a:rPr lang="it-IT" sz="1600" b="1" dirty="0" smtClean="0">
                <a:solidFill>
                  <a:srgbClr val="4D4D4D"/>
                </a:solidFill>
                <a:latin typeface="Trebuchet MS" pitchFamily="34" charset="0"/>
              </a:rPr>
              <a:t>Link </a:t>
            </a:r>
            <a:r>
              <a:rPr lang="it-IT" sz="1600" b="1" dirty="0">
                <a:solidFill>
                  <a:srgbClr val="4D4D4D"/>
                </a:solidFill>
                <a:latin typeface="Trebuchet MS" pitchFamily="34" charset="0"/>
              </a:rPr>
              <a:t>utili</a:t>
            </a:r>
            <a:r>
              <a:rPr lang="it-IT" sz="1600" b="1" dirty="0" smtClean="0">
                <a:solidFill>
                  <a:srgbClr val="4D4D4D"/>
                </a:solidFill>
                <a:latin typeface="Trebuchet MS" pitchFamily="34" charset="0"/>
              </a:rPr>
              <a:t>: </a:t>
            </a:r>
            <a:endParaRPr lang="it-IT" sz="1600" b="1" dirty="0">
              <a:solidFill>
                <a:srgbClr val="4D4D4D"/>
              </a:solidFill>
              <a:latin typeface="Trebuchet MS" pitchFamily="34" charset="0"/>
            </a:endParaRPr>
          </a:p>
          <a:p>
            <a:r>
              <a:rPr lang="it-IT" sz="1600" dirty="0" smtClean="0">
                <a:hlinkClick r:id="rId3"/>
              </a:rPr>
              <a:t>Work </a:t>
            </a:r>
            <a:r>
              <a:rPr lang="it-IT" sz="1600" dirty="0" err="1" smtClean="0">
                <a:hlinkClick r:id="rId3"/>
              </a:rPr>
              <a:t>program</a:t>
            </a:r>
            <a:r>
              <a:rPr lang="it-IT" sz="1600" dirty="0" smtClean="0">
                <a:hlinkClick r:id="rId3"/>
              </a:rPr>
              <a:t> 2016-2017</a:t>
            </a:r>
            <a:endParaRPr lang="it-IT" sz="1600" dirty="0" smtClean="0"/>
          </a:p>
          <a:p>
            <a:r>
              <a:rPr lang="it-IT" sz="1600" dirty="0" smtClean="0">
                <a:hlinkClick r:id="rId4" action="ppaction://hlinkfile" tooltip="Contatti"/>
              </a:rPr>
              <a:t>Punti </a:t>
            </a:r>
            <a:r>
              <a:rPr lang="it-IT" sz="1600" dirty="0">
                <a:hlinkClick r:id="rId4" action="ppaction://hlinkfile" tooltip="Contatti"/>
              </a:rPr>
              <a:t>di Contatto </a:t>
            </a:r>
            <a:r>
              <a:rPr lang="it-IT" sz="1600" dirty="0" smtClean="0">
                <a:hlinkClick r:id="rId4" action="ppaction://hlinkfile" tooltip="Contatti"/>
              </a:rPr>
              <a:t>Nazionale</a:t>
            </a:r>
            <a:endParaRPr lang="it-IT" sz="1600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467544" y="6488668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2016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44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042988" y="395372"/>
            <a:ext cx="7489825" cy="369332"/>
          </a:xfrm>
          <a:prstGeom prst="rect">
            <a:avLst/>
          </a:prstGeom>
          <a:solidFill>
            <a:srgbClr val="B2B2B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0" algn="ctr">
              <a:spcBef>
                <a:spcPct val="50000"/>
              </a:spcBef>
              <a:defRPr/>
            </a:pPr>
            <a:r>
              <a:rPr lang="it-IT" b="1" dirty="0" smtClean="0">
                <a:solidFill>
                  <a:srgbClr val="800000"/>
                </a:solidFill>
                <a:latin typeface="Trebuchet MS" pitchFamily="34" charset="0"/>
              </a:rPr>
              <a:t>STRATEGIA EUROPA 2020 </a:t>
            </a:r>
            <a:endParaRPr lang="en-US" b="1" dirty="0">
              <a:solidFill>
                <a:srgbClr val="800000"/>
              </a:solidFill>
              <a:latin typeface="Trebuchet MS" pitchFamily="34" charset="0"/>
            </a:endParaRP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1367631" y="1438916"/>
            <a:ext cx="684053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i="1" dirty="0"/>
              <a:t>Europa 2020 è la strategia decennale per la crescita e l'occupazione che l'Unione europea ha varato nel </a:t>
            </a:r>
            <a:r>
              <a:rPr lang="it-IT" i="1" dirty="0" smtClean="0"/>
              <a:t>2010 </a:t>
            </a:r>
            <a:r>
              <a:rPr lang="it-IT" i="1" dirty="0" smtClean="0"/>
              <a:t>e che </a:t>
            </a:r>
            <a:r>
              <a:rPr lang="it-IT" i="1" dirty="0" smtClean="0"/>
              <a:t>mira a</a:t>
            </a:r>
            <a:r>
              <a:rPr lang="it-IT" dirty="0"/>
              <a:t> </a:t>
            </a:r>
            <a:r>
              <a:rPr lang="it-IT" i="1" dirty="0"/>
              <a:t>creare le condizioni per una crescita più intelligente, sostenibile e solidale.</a:t>
            </a:r>
            <a:endParaRPr lang="it-IT" altLang="it-IT" i="1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467544" y="6488668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2016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graphicFrame>
        <p:nvGraphicFramePr>
          <p:cNvPr id="6" name="Segnaposto contenut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7645914"/>
              </p:ext>
            </p:extLst>
          </p:nvPr>
        </p:nvGraphicFramePr>
        <p:xfrm>
          <a:off x="1042989" y="3284984"/>
          <a:ext cx="7489824" cy="19202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6608"/>
                <a:gridCol w="2496608"/>
                <a:gridCol w="2496608"/>
              </a:tblGrid>
              <a:tr h="1231106">
                <a:tc>
                  <a:txBody>
                    <a:bodyPr/>
                    <a:lstStyle/>
                    <a:p>
                      <a:pPr algn="ctr"/>
                      <a:r>
                        <a:rPr lang="it-IT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SMART GROWTH</a:t>
                      </a:r>
                    </a:p>
                    <a:p>
                      <a:pPr algn="ctr"/>
                      <a:endParaRPr lang="it-IT" sz="20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it-IT" sz="20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it-IT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Obiettivi 2 e 4</a:t>
                      </a:r>
                    </a:p>
                    <a:p>
                      <a:pPr algn="ctr"/>
                      <a:r>
                        <a:rPr lang="it-IT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(R&amp;I e formazione)</a:t>
                      </a:r>
                      <a:endParaRPr lang="it-IT" sz="2000" dirty="0"/>
                    </a:p>
                  </a:txBody>
                  <a:tcPr marT="45713" marB="45713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SUSTAINABLE GROWTH</a:t>
                      </a:r>
                    </a:p>
                    <a:p>
                      <a:pPr algn="ctr"/>
                      <a:endParaRPr lang="it-IT" sz="20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it-IT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Obiettivo 3</a:t>
                      </a:r>
                    </a:p>
                    <a:p>
                      <a:pPr algn="ctr"/>
                      <a:r>
                        <a:rPr lang="it-IT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(Clima e Energia)</a:t>
                      </a:r>
                      <a:endParaRPr lang="it-IT" sz="2000" dirty="0"/>
                    </a:p>
                  </a:txBody>
                  <a:tcPr marT="45713" marB="45713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INCLUSIVE GROWTH</a:t>
                      </a:r>
                    </a:p>
                    <a:p>
                      <a:pPr algn="ctr"/>
                      <a:endParaRPr lang="it-IT" sz="20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it-IT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Obiettivo 1 e 5</a:t>
                      </a:r>
                    </a:p>
                    <a:p>
                      <a:pPr algn="ctr"/>
                      <a:r>
                        <a:rPr lang="it-IT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(Occupazione e Povertà)</a:t>
                      </a:r>
                      <a:endParaRPr lang="it-IT" sz="2000" dirty="0"/>
                    </a:p>
                  </a:txBody>
                  <a:tcPr marT="45713" marB="45713"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7446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042988" y="404813"/>
            <a:ext cx="7489825" cy="646331"/>
          </a:xfrm>
          <a:prstGeom prst="rect">
            <a:avLst/>
          </a:prstGeom>
          <a:solidFill>
            <a:srgbClr val="B2B2B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b="1" dirty="0">
                <a:solidFill>
                  <a:srgbClr val="800000"/>
                </a:solidFill>
                <a:latin typeface="Trebuchet MS" pitchFamily="34" charset="0"/>
              </a:rPr>
              <a:t>SC7 Società sicure - proteggere la libertà e la sicurezza dell'Europa e dei suoi cittadini</a:t>
            </a: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1042988" y="1052513"/>
            <a:ext cx="68405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altLang="it-IT"/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1042988" y="1398833"/>
            <a:ext cx="7489825" cy="403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L’obiettivo specifico di questa sfida è incrementare il livello di sicurezza e protezione dei cittadini europei e della società in generale, passando per la sicurezza delle infrastrutture e dei servizi. Tutto ciò è visto come necessario al fine di tutelare la prosperità, la stabilità politica e il benessere dell’Unione europea. </a:t>
            </a:r>
          </a:p>
          <a:p>
            <a:pPr algn="just"/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La sfida </a:t>
            </a:r>
            <a:r>
              <a:rPr lang="it-IT" sz="1600" dirty="0" err="1">
                <a:solidFill>
                  <a:srgbClr val="4D4D4D"/>
                </a:solidFill>
                <a:latin typeface="Trebuchet MS" pitchFamily="34" charset="0"/>
              </a:rPr>
              <a:t>Secure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 Societies sostiene quindi la ricerca multidisciplinare, lo sviluppo e l’applicazione di nuove soluzioni tecnologiche, che forniscano adeguata risposta alle principali minacce all’esigenza di sicurezza globale dei cittadini, nel rispetto di quelli che sono i diritti fondamentali dell’individuo, tra cui il diritto alla privacy</a:t>
            </a: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.</a:t>
            </a:r>
          </a:p>
          <a:p>
            <a:pPr algn="just"/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 </a:t>
            </a:r>
            <a:endParaRPr lang="it-IT" sz="1600" b="1" dirty="0" smtClean="0">
              <a:solidFill>
                <a:srgbClr val="4D4D4D"/>
              </a:solidFill>
              <a:latin typeface="Trebuchet MS" pitchFamily="34" charset="0"/>
            </a:endParaRPr>
          </a:p>
          <a:p>
            <a:r>
              <a:rPr lang="it-IT" sz="1600" b="1" dirty="0" smtClean="0">
                <a:solidFill>
                  <a:srgbClr val="4D4D4D"/>
                </a:solidFill>
                <a:latin typeface="Trebuchet MS" pitchFamily="34" charset="0"/>
              </a:rPr>
              <a:t>Budget </a:t>
            </a:r>
            <a:r>
              <a:rPr lang="it-IT" sz="1600" b="1" dirty="0">
                <a:solidFill>
                  <a:srgbClr val="4D4D4D"/>
                </a:solidFill>
                <a:latin typeface="Trebuchet MS" pitchFamily="34" charset="0"/>
              </a:rPr>
              <a:t>disponibile</a:t>
            </a: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:</a:t>
            </a:r>
            <a:r>
              <a:rPr lang="it-IT" sz="1600" dirty="0"/>
              <a:t> </a:t>
            </a: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€ 382 milioni 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per il 2016-2017</a:t>
            </a:r>
          </a:p>
          <a:p>
            <a:endParaRPr lang="it-IT" sz="1600" dirty="0">
              <a:solidFill>
                <a:srgbClr val="4D4D4D"/>
              </a:solidFill>
              <a:latin typeface="Trebuchet MS" pitchFamily="34" charset="0"/>
            </a:endParaRPr>
          </a:p>
          <a:p>
            <a:r>
              <a:rPr lang="it-IT" sz="1600" b="1" dirty="0" smtClean="0">
                <a:solidFill>
                  <a:srgbClr val="4D4D4D"/>
                </a:solidFill>
                <a:latin typeface="Trebuchet MS" pitchFamily="34" charset="0"/>
              </a:rPr>
              <a:t>Link </a:t>
            </a:r>
            <a:r>
              <a:rPr lang="it-IT" sz="1600" b="1" dirty="0">
                <a:solidFill>
                  <a:srgbClr val="4D4D4D"/>
                </a:solidFill>
                <a:latin typeface="Trebuchet MS" pitchFamily="34" charset="0"/>
              </a:rPr>
              <a:t>utili</a:t>
            </a:r>
            <a:r>
              <a:rPr lang="it-IT" sz="1600" b="1" dirty="0" smtClean="0">
                <a:solidFill>
                  <a:srgbClr val="4D4D4D"/>
                </a:solidFill>
                <a:latin typeface="Trebuchet MS" pitchFamily="34" charset="0"/>
              </a:rPr>
              <a:t>: </a:t>
            </a:r>
            <a:endParaRPr lang="it-IT" sz="1600" b="1" dirty="0">
              <a:solidFill>
                <a:srgbClr val="4D4D4D"/>
              </a:solidFill>
              <a:latin typeface="Trebuchet MS" pitchFamily="34" charset="0"/>
            </a:endParaRPr>
          </a:p>
          <a:p>
            <a:r>
              <a:rPr lang="it-IT" sz="1600" dirty="0" smtClean="0">
                <a:hlinkClick r:id="rId3"/>
              </a:rPr>
              <a:t>Work </a:t>
            </a:r>
            <a:r>
              <a:rPr lang="it-IT" sz="1600" dirty="0" err="1" smtClean="0">
                <a:hlinkClick r:id="rId3"/>
              </a:rPr>
              <a:t>program</a:t>
            </a:r>
            <a:r>
              <a:rPr lang="it-IT" sz="1600" dirty="0" smtClean="0">
                <a:hlinkClick r:id="rId3"/>
              </a:rPr>
              <a:t> 2016-2017</a:t>
            </a:r>
            <a:endParaRPr lang="it-IT" sz="1600" dirty="0" smtClean="0"/>
          </a:p>
          <a:p>
            <a:r>
              <a:rPr lang="it-IT" sz="1600" dirty="0" smtClean="0">
                <a:hlinkClick r:id="rId4" tooltip="Contatti"/>
              </a:rPr>
              <a:t>Punti </a:t>
            </a:r>
            <a:r>
              <a:rPr lang="it-IT" sz="1600" dirty="0">
                <a:hlinkClick r:id="rId4" tooltip="Contatti"/>
              </a:rPr>
              <a:t>di Contatto </a:t>
            </a:r>
            <a:r>
              <a:rPr lang="it-IT" sz="1600" dirty="0" smtClean="0">
                <a:hlinkClick r:id="rId4" tooltip="Contatti"/>
              </a:rPr>
              <a:t>Nazionale</a:t>
            </a:r>
            <a:endParaRPr lang="it-IT" sz="1600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467544" y="6488668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2016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622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042988" y="404813"/>
            <a:ext cx="7489825" cy="366712"/>
          </a:xfrm>
          <a:prstGeom prst="rect">
            <a:avLst/>
          </a:prstGeom>
          <a:solidFill>
            <a:srgbClr val="B2B2B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b="1" dirty="0" err="1" smtClean="0">
                <a:solidFill>
                  <a:srgbClr val="800000"/>
                </a:solidFill>
                <a:latin typeface="Trebuchet MS" pitchFamily="34" charset="0"/>
              </a:rPr>
              <a:t>EaSI</a:t>
            </a:r>
            <a:r>
              <a:rPr lang="it-IT" altLang="it-IT" b="1" dirty="0" smtClean="0">
                <a:solidFill>
                  <a:srgbClr val="800000"/>
                </a:solidFill>
                <a:latin typeface="Trebuchet MS" pitchFamily="34" charset="0"/>
              </a:rPr>
              <a:t> - EMPLOYMENT AND SOCIAL INNOVATION</a:t>
            </a:r>
            <a:endParaRPr lang="it-IT" altLang="it-IT" b="1" dirty="0">
              <a:solidFill>
                <a:srgbClr val="800000"/>
              </a:solidFill>
              <a:latin typeface="Trebuchet MS" pitchFamily="34" charset="0"/>
            </a:endParaRP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1042988" y="1052513"/>
            <a:ext cx="68405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altLang="it-IT"/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971600" y="1096622"/>
            <a:ext cx="7489825" cy="4308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it-IT" sz="1600" b="1" dirty="0" smtClean="0">
                <a:solidFill>
                  <a:srgbClr val="4D4D4D"/>
                </a:solidFill>
                <a:latin typeface="Trebuchet MS" pitchFamily="34" charset="0"/>
              </a:rPr>
              <a:t>OBIETTIVI GENERALI</a:t>
            </a:r>
          </a:p>
          <a:p>
            <a:pPr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it-IT" sz="1600" b="1" dirty="0" smtClean="0">
              <a:solidFill>
                <a:srgbClr val="4D4D4D"/>
              </a:solidFill>
              <a:latin typeface="Trebuchet MS" pitchFamily="34" charset="0"/>
            </a:endParaRP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Il 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programma per l’occupazione e l’innovazione sociale (</a:t>
            </a:r>
            <a:r>
              <a:rPr lang="it-IT" sz="1600" dirty="0" err="1">
                <a:solidFill>
                  <a:srgbClr val="4D4D4D"/>
                </a:solidFill>
                <a:latin typeface="Trebuchet MS" pitchFamily="34" charset="0"/>
              </a:rPr>
              <a:t>EaSI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) è uno strumento di finanziamento europeo volto a promuovere l’</a:t>
            </a:r>
            <a:r>
              <a:rPr lang="it-IT" sz="1600" b="1" dirty="0">
                <a:solidFill>
                  <a:srgbClr val="4D4D4D"/>
                </a:solidFill>
                <a:latin typeface="Trebuchet MS" pitchFamily="34" charset="0"/>
              </a:rPr>
              <a:t>occupazione sostenibile e di qualità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, garantendo una protezione sociale adeguata e dignitosa, la lotta contro la povertà e l'esclusione sociale e il miglioramento delle condizioni di lavoro. 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endParaRPr lang="it-IT" sz="1600" dirty="0">
              <a:solidFill>
                <a:srgbClr val="4D4D4D"/>
              </a:solidFill>
              <a:latin typeface="Trebuchet MS" pitchFamily="34" charset="0"/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sz="1600" b="1" dirty="0" smtClean="0">
                <a:solidFill>
                  <a:srgbClr val="4D4D4D"/>
                </a:solidFill>
                <a:latin typeface="Trebuchet MS" pitchFamily="34" charset="0"/>
              </a:rPr>
              <a:t>BUDGET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endParaRPr lang="it-IT" sz="1600" b="1" dirty="0">
              <a:solidFill>
                <a:srgbClr val="4D4D4D"/>
              </a:solidFill>
              <a:latin typeface="Trebuchet MS" pitchFamily="34" charset="0"/>
            </a:endParaRPr>
          </a:p>
          <a:p>
            <a:pPr algn="just" fontAlgn="auto">
              <a:spcAft>
                <a:spcPts val="0"/>
              </a:spcAft>
              <a:defRPr/>
            </a:pPr>
            <a:r>
              <a:rPr lang="en-US" altLang="it-IT" sz="1600" dirty="0">
                <a:solidFill>
                  <a:srgbClr val="4D4D4D"/>
                </a:solidFill>
                <a:latin typeface="Trebuchet MS" pitchFamily="34" charset="0"/>
              </a:rPr>
              <a:t>Il budget </a:t>
            </a:r>
            <a:r>
              <a:rPr lang="en-US" altLang="it-IT" sz="1600" dirty="0" err="1">
                <a:solidFill>
                  <a:srgbClr val="4D4D4D"/>
                </a:solidFill>
                <a:latin typeface="Trebuchet MS" pitchFamily="34" charset="0"/>
              </a:rPr>
              <a:t>totale</a:t>
            </a:r>
            <a:r>
              <a:rPr lang="en-US" altLang="it-IT" sz="1600" dirty="0">
                <a:solidFill>
                  <a:srgbClr val="4D4D4D"/>
                </a:solidFill>
                <a:latin typeface="Trebuchet MS" pitchFamily="34" charset="0"/>
              </a:rPr>
              <a:t> per </a:t>
            </a:r>
            <a:r>
              <a:rPr lang="en-US" altLang="it-IT" sz="1600" dirty="0" err="1">
                <a:solidFill>
                  <a:srgbClr val="4D4D4D"/>
                </a:solidFill>
                <a:latin typeface="Trebuchet MS" pitchFamily="34" charset="0"/>
              </a:rPr>
              <a:t>il</a:t>
            </a:r>
            <a:r>
              <a:rPr lang="en-US" altLang="it-IT" sz="1600" dirty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en-US" altLang="it-IT" sz="1600" dirty="0" err="1">
                <a:solidFill>
                  <a:srgbClr val="4D4D4D"/>
                </a:solidFill>
                <a:latin typeface="Trebuchet MS" pitchFamily="34" charset="0"/>
              </a:rPr>
              <a:t>periodo</a:t>
            </a:r>
            <a:r>
              <a:rPr lang="en-US" altLang="it-IT" sz="1600" dirty="0">
                <a:solidFill>
                  <a:srgbClr val="4D4D4D"/>
                </a:solidFill>
                <a:latin typeface="Trebuchet MS" pitchFamily="34" charset="0"/>
              </a:rPr>
              <a:t> 2014-2020 è di 919,5 </a:t>
            </a:r>
            <a:r>
              <a:rPr lang="en-US" altLang="it-IT" sz="1600" dirty="0" err="1">
                <a:solidFill>
                  <a:srgbClr val="4D4D4D"/>
                </a:solidFill>
                <a:latin typeface="Trebuchet MS" pitchFamily="34" charset="0"/>
              </a:rPr>
              <a:t>milioni</a:t>
            </a:r>
            <a:r>
              <a:rPr lang="en-US" altLang="it-IT" sz="1600" dirty="0">
                <a:solidFill>
                  <a:srgbClr val="4D4D4D"/>
                </a:solidFill>
                <a:latin typeface="Trebuchet MS" pitchFamily="34" charset="0"/>
              </a:rPr>
              <a:t> di euro. 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endParaRPr lang="it-IT" dirty="0"/>
          </a:p>
          <a:p>
            <a:pPr algn="ctr"/>
            <a:r>
              <a:rPr lang="it-IT" altLang="it-IT" sz="1600" b="1" dirty="0">
                <a:solidFill>
                  <a:srgbClr val="4D4D4D"/>
                </a:solidFill>
                <a:latin typeface="Trebuchet MS" pitchFamily="34" charset="0"/>
              </a:rPr>
              <a:t>AMMISSIBILITÀ</a:t>
            </a:r>
            <a:r>
              <a:rPr lang="it-IT" altLang="it-IT" sz="1600" b="1" dirty="0" smtClean="0">
                <a:solidFill>
                  <a:srgbClr val="5F5F5F"/>
                </a:solidFill>
              </a:rPr>
              <a:t> </a:t>
            </a:r>
          </a:p>
          <a:p>
            <a:pPr algn="ctr"/>
            <a:endParaRPr lang="it-IT" altLang="it-IT" sz="1600" b="1" dirty="0" smtClean="0">
              <a:solidFill>
                <a:srgbClr val="5F5F5F"/>
              </a:solidFill>
            </a:endParaRPr>
          </a:p>
          <a:p>
            <a:r>
              <a:rPr lang="it-IT" altLang="it-IT" sz="1600" dirty="0">
                <a:solidFill>
                  <a:srgbClr val="4D4D4D"/>
                </a:solidFill>
                <a:latin typeface="Trebuchet MS" pitchFamily="34" charset="0"/>
              </a:rPr>
              <a:t>Il</a:t>
            </a:r>
            <a:r>
              <a:rPr lang="it-IT" altLang="it-IT" sz="1600" dirty="0"/>
              <a:t> </a:t>
            </a:r>
            <a:r>
              <a:rPr lang="it-IT" altLang="it-IT" sz="1600" dirty="0">
                <a:solidFill>
                  <a:srgbClr val="4D4D4D"/>
                </a:solidFill>
                <a:latin typeface="Trebuchet MS" pitchFamily="34" charset="0"/>
              </a:rPr>
              <a:t>programma è aperto ai paesi UE, EEA, EFTA e i paesi candidati e potenziali candidati a entrare nell’UE</a:t>
            </a:r>
            <a:endParaRPr lang="it-IT" sz="1600" dirty="0">
              <a:solidFill>
                <a:srgbClr val="4D4D4D"/>
              </a:solidFill>
              <a:latin typeface="Trebuchet MS" pitchFamily="34" charset="0"/>
            </a:endParaRPr>
          </a:p>
          <a:p>
            <a:pPr algn="ctr"/>
            <a:endParaRPr lang="it-IT" altLang="it-IT" sz="1600" b="1" dirty="0">
              <a:solidFill>
                <a:srgbClr val="5F5F5F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467544" y="6488668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2016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594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042988" y="404813"/>
            <a:ext cx="7489825" cy="366712"/>
          </a:xfrm>
          <a:prstGeom prst="rect">
            <a:avLst/>
          </a:prstGeom>
          <a:solidFill>
            <a:srgbClr val="B2B2B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b="1" dirty="0" err="1">
                <a:solidFill>
                  <a:srgbClr val="800000"/>
                </a:solidFill>
                <a:latin typeface="Trebuchet MS" pitchFamily="34" charset="0"/>
              </a:rPr>
              <a:t>EaSI</a:t>
            </a:r>
            <a:r>
              <a:rPr lang="it-IT" altLang="it-IT" b="1" dirty="0">
                <a:solidFill>
                  <a:srgbClr val="800000"/>
                </a:solidFill>
                <a:latin typeface="Trebuchet MS" pitchFamily="34" charset="0"/>
              </a:rPr>
              <a:t> </a:t>
            </a:r>
            <a:r>
              <a:rPr lang="it-IT" altLang="it-IT" b="1" dirty="0" smtClean="0">
                <a:solidFill>
                  <a:srgbClr val="800000"/>
                </a:solidFill>
                <a:latin typeface="Trebuchet MS" pitchFamily="34" charset="0"/>
              </a:rPr>
              <a:t>- ASSI </a:t>
            </a:r>
            <a:r>
              <a:rPr lang="it-IT" altLang="it-IT" b="1" dirty="0">
                <a:solidFill>
                  <a:srgbClr val="800000"/>
                </a:solidFill>
                <a:latin typeface="Trebuchet MS" pitchFamily="34" charset="0"/>
              </a:rPr>
              <a:t>STRATEGICI</a:t>
            </a: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1042988" y="1052513"/>
            <a:ext cx="68405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altLang="it-IT"/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1042988" y="1101209"/>
            <a:ext cx="7489824" cy="4739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85750" indent="-285750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1600" b="1" dirty="0" smtClean="0">
                <a:solidFill>
                  <a:srgbClr val="4D4D4D"/>
                </a:solidFill>
                <a:latin typeface="Trebuchet MS" pitchFamily="34" charset="0"/>
              </a:rPr>
              <a:t>PROGRESS</a:t>
            </a:r>
            <a:r>
              <a:rPr lang="en-US" sz="1600" dirty="0">
                <a:solidFill>
                  <a:srgbClr val="4D4D4D"/>
                </a:solidFill>
                <a:latin typeface="Trebuchet MS" pitchFamily="34" charset="0"/>
              </a:rPr>
              <a:t>: 61% del budget </a:t>
            </a:r>
            <a:r>
              <a:rPr lang="en-US" sz="1600" dirty="0" err="1" smtClean="0">
                <a:solidFill>
                  <a:srgbClr val="4D4D4D"/>
                </a:solidFill>
                <a:latin typeface="Trebuchet MS" pitchFamily="34" charset="0"/>
              </a:rPr>
              <a:t>totale</a:t>
            </a:r>
            <a:r>
              <a:rPr lang="en-US" sz="1600" dirty="0">
                <a:solidFill>
                  <a:srgbClr val="4D4D4D"/>
                </a:solidFill>
                <a:latin typeface="Trebuchet MS" pitchFamily="34" charset="0"/>
              </a:rPr>
              <a:t/>
            </a:r>
            <a:br>
              <a:rPr lang="en-US" sz="1600" dirty="0">
                <a:solidFill>
                  <a:srgbClr val="4D4D4D"/>
                </a:solidFill>
                <a:latin typeface="Trebuchet MS" pitchFamily="34" charset="0"/>
              </a:rPr>
            </a:br>
            <a:r>
              <a:rPr lang="en-US" sz="1600" dirty="0" smtClean="0">
                <a:solidFill>
                  <a:srgbClr val="4D4D4D"/>
                </a:solidFill>
                <a:latin typeface="Trebuchet MS" pitchFamily="34" charset="0"/>
              </a:rPr>
              <a:t/>
            </a:r>
            <a:br>
              <a:rPr lang="en-US" sz="1600" dirty="0" smtClean="0">
                <a:solidFill>
                  <a:srgbClr val="4D4D4D"/>
                </a:solidFill>
                <a:latin typeface="Trebuchet MS" pitchFamily="34" charset="0"/>
              </a:rPr>
            </a:br>
            <a:r>
              <a:rPr lang="en-US" sz="1600" dirty="0" err="1" smtClean="0">
                <a:solidFill>
                  <a:srgbClr val="4D4D4D"/>
                </a:solidFill>
                <a:latin typeface="Trebuchet MS" pitchFamily="34" charset="0"/>
              </a:rPr>
              <a:t>Modernizzazione</a:t>
            </a:r>
            <a:r>
              <a:rPr lang="en-US" sz="1600" dirty="0" smtClean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en-US" sz="1600" dirty="0" err="1">
                <a:solidFill>
                  <a:srgbClr val="4D4D4D"/>
                </a:solidFill>
                <a:latin typeface="Trebuchet MS" pitchFamily="34" charset="0"/>
              </a:rPr>
              <a:t>delle</a:t>
            </a:r>
            <a:r>
              <a:rPr lang="en-US" sz="1600" dirty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en-US" sz="1600" dirty="0" err="1">
                <a:solidFill>
                  <a:srgbClr val="4D4D4D"/>
                </a:solidFill>
                <a:latin typeface="Trebuchet MS" pitchFamily="34" charset="0"/>
              </a:rPr>
              <a:t>politiche</a:t>
            </a:r>
            <a:r>
              <a:rPr lang="en-US" sz="1600" dirty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en-US" sz="1600" dirty="0" err="1">
                <a:solidFill>
                  <a:srgbClr val="4D4D4D"/>
                </a:solidFill>
                <a:latin typeface="Trebuchet MS" pitchFamily="34" charset="0"/>
              </a:rPr>
              <a:t>sociali</a:t>
            </a:r>
            <a:r>
              <a:rPr lang="en-US" sz="1600" dirty="0">
                <a:solidFill>
                  <a:srgbClr val="4D4D4D"/>
                </a:solidFill>
                <a:latin typeface="Trebuchet MS" pitchFamily="34" charset="0"/>
              </a:rPr>
              <a:t> e del </a:t>
            </a:r>
            <a:r>
              <a:rPr lang="en-US" sz="1600" dirty="0" err="1" smtClean="0">
                <a:solidFill>
                  <a:srgbClr val="4D4D4D"/>
                </a:solidFill>
                <a:latin typeface="Trebuchet MS" pitchFamily="34" charset="0"/>
              </a:rPr>
              <a:t>lavoro</a:t>
            </a:r>
            <a:r>
              <a:rPr lang="en-US" sz="1600" dirty="0" smtClean="0">
                <a:solidFill>
                  <a:srgbClr val="4D4D4D"/>
                </a:solidFill>
                <a:latin typeface="Trebuchet MS" pitchFamily="34" charset="0"/>
              </a:rPr>
              <a:t>: </a:t>
            </a:r>
          </a:p>
          <a:p>
            <a:pPr marL="285750" indent="-285750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en-US" sz="1600" dirty="0">
              <a:solidFill>
                <a:srgbClr val="4D4D4D"/>
              </a:solidFill>
              <a:latin typeface="Trebuchet MS" pitchFamily="34" charset="0"/>
            </a:endParaRPr>
          </a:p>
          <a:p>
            <a:pPr marL="742950" lvl="1" indent="-285750" algn="just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US" sz="1600" dirty="0" err="1">
                <a:solidFill>
                  <a:srgbClr val="4D4D4D"/>
                </a:solidFill>
                <a:latin typeface="Trebuchet MS" pitchFamily="34" charset="0"/>
              </a:rPr>
              <a:t>Occupazione</a:t>
            </a:r>
            <a:r>
              <a:rPr lang="en-US" sz="1600" dirty="0">
                <a:solidFill>
                  <a:srgbClr val="4D4D4D"/>
                </a:solidFill>
                <a:latin typeface="Trebuchet MS" pitchFamily="34" charset="0"/>
              </a:rPr>
              <a:t>, in </a:t>
            </a:r>
            <a:r>
              <a:rPr lang="en-US" sz="1600" dirty="0" err="1">
                <a:solidFill>
                  <a:srgbClr val="4D4D4D"/>
                </a:solidFill>
                <a:latin typeface="Trebuchet MS" pitchFamily="34" charset="0"/>
              </a:rPr>
              <a:t>particolare</a:t>
            </a:r>
            <a:r>
              <a:rPr lang="en-US" sz="1600" dirty="0">
                <a:solidFill>
                  <a:srgbClr val="4D4D4D"/>
                </a:solidFill>
                <a:latin typeface="Trebuchet MS" pitchFamily="34" charset="0"/>
              </a:rPr>
              <a:t> la </a:t>
            </a:r>
            <a:r>
              <a:rPr lang="en-US" sz="1600" dirty="0" err="1">
                <a:solidFill>
                  <a:srgbClr val="4D4D4D"/>
                </a:solidFill>
                <a:latin typeface="Trebuchet MS" pitchFamily="34" charset="0"/>
              </a:rPr>
              <a:t>lotta</a:t>
            </a:r>
            <a:r>
              <a:rPr lang="en-US" sz="1600" dirty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en-US" sz="1600" dirty="0" err="1">
                <a:solidFill>
                  <a:srgbClr val="4D4D4D"/>
                </a:solidFill>
                <a:latin typeface="Trebuchet MS" pitchFamily="34" charset="0"/>
              </a:rPr>
              <a:t>alla</a:t>
            </a:r>
            <a:r>
              <a:rPr lang="en-US" sz="1600" dirty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en-US" sz="1600" dirty="0" err="1">
                <a:solidFill>
                  <a:srgbClr val="4D4D4D"/>
                </a:solidFill>
                <a:latin typeface="Trebuchet MS" pitchFamily="34" charset="0"/>
              </a:rPr>
              <a:t>disoccupazione</a:t>
            </a:r>
            <a:r>
              <a:rPr lang="en-US" sz="1600" dirty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en-US" sz="1600" dirty="0" err="1">
                <a:solidFill>
                  <a:srgbClr val="4D4D4D"/>
                </a:solidFill>
                <a:latin typeface="Trebuchet MS" pitchFamily="34" charset="0"/>
              </a:rPr>
              <a:t>giovanile</a:t>
            </a:r>
            <a:r>
              <a:rPr lang="en-US" sz="1600" dirty="0">
                <a:solidFill>
                  <a:srgbClr val="4D4D4D"/>
                </a:solidFill>
                <a:latin typeface="Trebuchet MS" pitchFamily="34" charset="0"/>
              </a:rPr>
              <a:t> (min. 20 % del budget) </a:t>
            </a:r>
          </a:p>
          <a:p>
            <a:pPr marL="742950" lvl="1" indent="-285750" algn="just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Protezione sociale, inclusione sociale, riduzione e prevenzione della povertà (min. 50%)</a:t>
            </a:r>
          </a:p>
          <a:p>
            <a:pPr marL="742950" lvl="1" indent="-285750" algn="just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Condizioni di lavoro (min. 10%)</a:t>
            </a:r>
            <a:endParaRPr lang="en-US" sz="1600" dirty="0">
              <a:solidFill>
                <a:srgbClr val="4D4D4D"/>
              </a:solidFill>
              <a:latin typeface="Trebuchet MS" pitchFamily="34" charset="0"/>
            </a:endParaRPr>
          </a:p>
          <a:p>
            <a:pPr marL="742950" lvl="1" indent="-285750" algn="just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US" sz="1600" dirty="0">
                <a:solidFill>
                  <a:srgbClr val="4D4D4D"/>
                </a:solidFill>
                <a:latin typeface="Trebuchet MS" pitchFamily="34" charset="0"/>
              </a:rPr>
              <a:t>Focus </a:t>
            </a:r>
            <a:r>
              <a:rPr lang="en-US" sz="1600" dirty="0" err="1">
                <a:solidFill>
                  <a:srgbClr val="4D4D4D"/>
                </a:solidFill>
                <a:latin typeface="Trebuchet MS" pitchFamily="34" charset="0"/>
              </a:rPr>
              <a:t>specifico</a:t>
            </a:r>
            <a:r>
              <a:rPr lang="en-US" sz="1600" dirty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en-US" sz="1600" dirty="0" err="1">
                <a:solidFill>
                  <a:srgbClr val="4D4D4D"/>
                </a:solidFill>
                <a:latin typeface="Trebuchet MS" pitchFamily="34" charset="0"/>
              </a:rPr>
              <a:t>su</a:t>
            </a:r>
            <a:r>
              <a:rPr lang="en-US" sz="1600" dirty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en-US" sz="1600" dirty="0" err="1">
                <a:solidFill>
                  <a:srgbClr val="4D4D4D"/>
                </a:solidFill>
                <a:latin typeface="Trebuchet MS" pitchFamily="34" charset="0"/>
              </a:rPr>
              <a:t>sperimentazione</a:t>
            </a:r>
            <a:r>
              <a:rPr lang="en-US" sz="1600" dirty="0">
                <a:solidFill>
                  <a:srgbClr val="4D4D4D"/>
                </a:solidFill>
                <a:latin typeface="Trebuchet MS" pitchFamily="34" charset="0"/>
              </a:rPr>
              <a:t> e </a:t>
            </a:r>
            <a:r>
              <a:rPr lang="en-US" sz="1600" dirty="0" err="1">
                <a:solidFill>
                  <a:srgbClr val="4D4D4D"/>
                </a:solidFill>
                <a:latin typeface="Trebuchet MS" pitchFamily="34" charset="0"/>
              </a:rPr>
              <a:t>innovazione</a:t>
            </a:r>
            <a:r>
              <a:rPr lang="en-US" sz="1600" dirty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en-US" sz="1600" dirty="0" err="1">
                <a:solidFill>
                  <a:srgbClr val="4D4D4D"/>
                </a:solidFill>
                <a:latin typeface="Trebuchet MS" pitchFamily="34" charset="0"/>
              </a:rPr>
              <a:t>delle</a:t>
            </a:r>
            <a:r>
              <a:rPr lang="en-US" sz="1600" dirty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en-US" sz="1600" dirty="0" err="1">
                <a:solidFill>
                  <a:srgbClr val="4D4D4D"/>
                </a:solidFill>
                <a:latin typeface="Trebuchet MS" pitchFamily="34" charset="0"/>
              </a:rPr>
              <a:t>politiche</a:t>
            </a:r>
            <a:r>
              <a:rPr lang="en-US" sz="1600" dirty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en-US" sz="1600" dirty="0" err="1">
                <a:solidFill>
                  <a:srgbClr val="4D4D4D"/>
                </a:solidFill>
                <a:latin typeface="Trebuchet MS" pitchFamily="34" charset="0"/>
              </a:rPr>
              <a:t>sociali</a:t>
            </a:r>
            <a:r>
              <a:rPr lang="en-US" sz="1600" dirty="0">
                <a:solidFill>
                  <a:srgbClr val="4D4D4D"/>
                </a:solidFill>
                <a:latin typeface="Trebuchet MS" pitchFamily="34" charset="0"/>
              </a:rPr>
              <a:t> e del </a:t>
            </a:r>
            <a:r>
              <a:rPr lang="en-US" sz="1600" dirty="0" err="1">
                <a:solidFill>
                  <a:srgbClr val="4D4D4D"/>
                </a:solidFill>
                <a:latin typeface="Trebuchet MS" pitchFamily="34" charset="0"/>
              </a:rPr>
              <a:t>lavoro</a:t>
            </a:r>
            <a:r>
              <a:rPr lang="en-US" sz="1600" dirty="0">
                <a:solidFill>
                  <a:srgbClr val="4D4D4D"/>
                </a:solidFill>
                <a:latin typeface="Trebuchet MS" pitchFamily="34" charset="0"/>
              </a:rPr>
              <a:t>. </a:t>
            </a:r>
          </a:p>
          <a:p>
            <a:pPr marL="1200150" lvl="2" indent="-285750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en-US" sz="1600" dirty="0">
              <a:solidFill>
                <a:srgbClr val="4D4D4D"/>
              </a:solidFill>
              <a:latin typeface="Trebuchet MS" pitchFamily="34" charset="0"/>
            </a:endParaRPr>
          </a:p>
          <a:p>
            <a:pPr marL="742950" lvl="1" indent="-28575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endParaRPr lang="en-US" sz="1400" dirty="0">
              <a:solidFill>
                <a:srgbClr val="4D4D4D"/>
              </a:solidFill>
              <a:latin typeface="Trebuchet MS" pitchFamily="34" charset="0"/>
            </a:endParaRPr>
          </a:p>
          <a:p>
            <a:pPr marL="285750" indent="-285750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it-IT" sz="1600" b="1" dirty="0" smtClean="0">
                <a:solidFill>
                  <a:srgbClr val="4D4D4D"/>
                </a:solidFill>
                <a:latin typeface="Trebuchet MS" pitchFamily="34" charset="0"/>
              </a:rPr>
              <a:t>EURES</a:t>
            </a: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 - </a:t>
            </a:r>
            <a:r>
              <a:rPr lang="it-IT" sz="1600" dirty="0" err="1">
                <a:solidFill>
                  <a:srgbClr val="4D4D4D"/>
                </a:solidFill>
                <a:latin typeface="Trebuchet MS" pitchFamily="34" charset="0"/>
              </a:rPr>
              <a:t>European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it-IT" sz="1600" dirty="0" err="1">
                <a:solidFill>
                  <a:srgbClr val="4D4D4D"/>
                </a:solidFill>
                <a:latin typeface="Trebuchet MS" pitchFamily="34" charset="0"/>
              </a:rPr>
              <a:t>Employment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Service: </a:t>
            </a:r>
            <a:r>
              <a:rPr lang="en-US" sz="1600" dirty="0">
                <a:solidFill>
                  <a:srgbClr val="4D4D4D"/>
                </a:solidFill>
                <a:latin typeface="Trebuchet MS" pitchFamily="34" charset="0"/>
              </a:rPr>
              <a:t>18</a:t>
            </a:r>
            <a:r>
              <a:rPr lang="en-US" sz="1600" dirty="0" smtClean="0">
                <a:solidFill>
                  <a:srgbClr val="4D4D4D"/>
                </a:solidFill>
                <a:latin typeface="Trebuchet MS" pitchFamily="34" charset="0"/>
              </a:rPr>
              <a:t>%</a:t>
            </a:r>
            <a:r>
              <a:rPr lang="en-US" sz="1600" dirty="0">
                <a:solidFill>
                  <a:srgbClr val="4D4D4D"/>
                </a:solidFill>
                <a:latin typeface="Trebuchet MS" pitchFamily="34" charset="0"/>
              </a:rPr>
              <a:t> del budget </a:t>
            </a:r>
            <a:r>
              <a:rPr lang="en-US" sz="1600" dirty="0" err="1">
                <a:solidFill>
                  <a:srgbClr val="4D4D4D"/>
                </a:solidFill>
                <a:latin typeface="Trebuchet MS" pitchFamily="34" charset="0"/>
              </a:rPr>
              <a:t>totale</a:t>
            </a: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/>
            </a:r>
            <a:b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</a:b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Mobilità 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dei </a:t>
            </a: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lavoratori</a:t>
            </a:r>
            <a:endParaRPr lang="en-US" sz="1600" dirty="0" smtClean="0">
              <a:solidFill>
                <a:srgbClr val="4D4D4D"/>
              </a:solidFill>
              <a:latin typeface="Trebuchet MS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endParaRPr lang="it-IT" sz="1600" dirty="0">
              <a:solidFill>
                <a:srgbClr val="4D4D4D"/>
              </a:solidFill>
              <a:latin typeface="Trebuchet MS" pitchFamily="34" charset="0"/>
            </a:endParaRPr>
          </a:p>
          <a:p>
            <a:pPr marL="285750" indent="-285750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it-IT" sz="1600" b="1" dirty="0" err="1">
                <a:solidFill>
                  <a:srgbClr val="4D4D4D"/>
                </a:solidFill>
                <a:latin typeface="Trebuchet MS" pitchFamily="34" charset="0"/>
              </a:rPr>
              <a:t>Microfinance</a:t>
            </a:r>
            <a:r>
              <a:rPr lang="it-IT" sz="1600" b="1" dirty="0">
                <a:solidFill>
                  <a:srgbClr val="4D4D4D"/>
                </a:solidFill>
                <a:latin typeface="Trebuchet MS" pitchFamily="34" charset="0"/>
              </a:rPr>
              <a:t> e </a:t>
            </a:r>
            <a:r>
              <a:rPr lang="it-IT" sz="1600" b="1" dirty="0" smtClean="0">
                <a:solidFill>
                  <a:srgbClr val="4D4D4D"/>
                </a:solidFill>
                <a:latin typeface="Trebuchet MS" pitchFamily="34" charset="0"/>
              </a:rPr>
              <a:t>imprenditorialità</a:t>
            </a: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: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21% del budget totale</a:t>
            </a:r>
            <a:b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</a:br>
            <a:r>
              <a:rPr lang="it-IT" sz="1600" dirty="0" err="1" smtClean="0">
                <a:solidFill>
                  <a:srgbClr val="4D4D4D"/>
                </a:solidFill>
                <a:latin typeface="Trebuchet MS" pitchFamily="34" charset="0"/>
              </a:rPr>
              <a:t>Microcredito</a:t>
            </a: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e </a:t>
            </a:r>
            <a:r>
              <a:rPr lang="it-IT" sz="1600" dirty="0" err="1">
                <a:solidFill>
                  <a:srgbClr val="4D4D4D"/>
                </a:solidFill>
                <a:latin typeface="Trebuchet MS" pitchFamily="34" charset="0"/>
              </a:rPr>
              <a:t>microprestito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 e imprenditorialità </a:t>
            </a: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sociale</a:t>
            </a:r>
            <a:endParaRPr lang="it-IT" altLang="it-IT" sz="1600" dirty="0">
              <a:solidFill>
                <a:srgbClr val="4D4D4D"/>
              </a:solidFill>
              <a:latin typeface="Trebuchet MS" pitchFamily="34" charset="0"/>
            </a:endParaRPr>
          </a:p>
          <a:p>
            <a:endParaRPr lang="it-IT" altLang="it-IT" sz="1600" dirty="0">
              <a:solidFill>
                <a:srgbClr val="5F5F5F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467544" y="6488668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2016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11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042988" y="404813"/>
            <a:ext cx="7489825" cy="366712"/>
          </a:xfrm>
          <a:prstGeom prst="rect">
            <a:avLst/>
          </a:prstGeom>
          <a:solidFill>
            <a:srgbClr val="B2B2B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b="1" dirty="0" err="1" smtClean="0">
                <a:solidFill>
                  <a:srgbClr val="800000"/>
                </a:solidFill>
                <a:latin typeface="Trebuchet MS" pitchFamily="34" charset="0"/>
              </a:rPr>
              <a:t>EaSI</a:t>
            </a:r>
            <a:r>
              <a:rPr lang="it-IT" altLang="it-IT" b="1" dirty="0" smtClean="0">
                <a:solidFill>
                  <a:srgbClr val="800000"/>
                </a:solidFill>
                <a:latin typeface="Trebuchet MS" pitchFamily="34" charset="0"/>
              </a:rPr>
              <a:t> - ASSE </a:t>
            </a:r>
            <a:r>
              <a:rPr lang="it-IT" altLang="it-IT" b="1" dirty="0">
                <a:solidFill>
                  <a:srgbClr val="800000"/>
                </a:solidFill>
                <a:latin typeface="Trebuchet MS" pitchFamily="34" charset="0"/>
              </a:rPr>
              <a:t>PROGRESS</a:t>
            </a: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1042988" y="1052513"/>
            <a:ext cx="68405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altLang="it-IT"/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1042988" y="1235869"/>
            <a:ext cx="7489825" cy="4108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it-IT" sz="1600" b="1" dirty="0" smtClean="0">
              <a:solidFill>
                <a:srgbClr val="4D4D4D"/>
              </a:solidFill>
              <a:latin typeface="Trebuchet MS" pitchFamily="34" charset="0"/>
            </a:endParaRPr>
          </a:p>
          <a:p>
            <a:pPr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t-IT" sz="1600" b="1" dirty="0" smtClean="0">
                <a:solidFill>
                  <a:srgbClr val="4D4D4D"/>
                </a:solidFill>
                <a:latin typeface="Trebuchet MS" pitchFamily="34" charset="0"/>
              </a:rPr>
              <a:t>Obiettivi specifici</a:t>
            </a: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:</a:t>
            </a:r>
            <a:endParaRPr lang="it-IT" sz="1600" dirty="0">
              <a:solidFill>
                <a:srgbClr val="4D4D4D"/>
              </a:solidFill>
              <a:latin typeface="Trebuchet MS" pitchFamily="34" charset="0"/>
            </a:endParaRPr>
          </a:p>
          <a:p>
            <a:pPr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it-IT" sz="1600" dirty="0">
              <a:solidFill>
                <a:srgbClr val="4D4D4D"/>
              </a:solidFill>
              <a:latin typeface="Trebuchet MS" pitchFamily="34" charset="0"/>
            </a:endParaRPr>
          </a:p>
          <a:p>
            <a:pPr marL="285750" indent="-285750"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Sviluppo e disseminazione di conoscenze analitiche comparative di alta qualità</a:t>
            </a:r>
          </a:p>
          <a:p>
            <a:pPr marL="285750" indent="-285750"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Condivisione di informazioni, dialogo, scambio di buone pratiche</a:t>
            </a:r>
          </a:p>
          <a:p>
            <a:pPr marL="285750" indent="-285750"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Sostegno, anche finanziario, alle innovazioni in campo sociale </a:t>
            </a: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e dell’occupazione</a:t>
            </a:r>
            <a:endParaRPr lang="it-IT" sz="1600" dirty="0">
              <a:solidFill>
                <a:srgbClr val="4D4D4D"/>
              </a:solidFill>
              <a:latin typeface="Trebuchet MS" pitchFamily="34" charset="0"/>
            </a:endParaRPr>
          </a:p>
          <a:p>
            <a:pPr marL="285750" indent="-285750"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Sostegno finanziario specifico alle organizzazioni operanti a livello UE e nazionale</a:t>
            </a:r>
          </a:p>
          <a:p>
            <a:pPr marL="0" lvl="1" algn="just">
              <a:spcBef>
                <a:spcPct val="50000"/>
              </a:spcBef>
            </a:pPr>
            <a:r>
              <a:rPr lang="it-IT" altLang="it-IT" sz="1600" b="1" dirty="0">
                <a:solidFill>
                  <a:srgbClr val="4D4D4D"/>
                </a:solidFill>
                <a:latin typeface="Trebuchet MS" pitchFamily="34" charset="0"/>
              </a:rPr>
              <a:t>Destinatari</a:t>
            </a:r>
            <a:r>
              <a:rPr lang="it-IT" altLang="it-IT" sz="1600" dirty="0">
                <a:solidFill>
                  <a:srgbClr val="4D4D4D"/>
                </a:solidFill>
                <a:latin typeface="Trebuchet MS" pitchFamily="34" charset="0"/>
              </a:rPr>
              <a:t>: autorità nazionali, regionali e locali, servizi per il lavoro, organismi speciali, parti sociali, ONG, istituti di istruzione superiore e centri di ricerca, esperti, uffici statistici nazionali, media</a:t>
            </a:r>
          </a:p>
          <a:p>
            <a:pPr>
              <a:spcBef>
                <a:spcPct val="50000"/>
              </a:spcBef>
            </a:pPr>
            <a:endParaRPr lang="it-IT" altLang="it-IT" dirty="0">
              <a:solidFill>
                <a:srgbClr val="5F5F5F"/>
              </a:solidFill>
            </a:endParaRPr>
          </a:p>
          <a:p>
            <a:endParaRPr lang="it-IT" altLang="it-IT" dirty="0">
              <a:solidFill>
                <a:srgbClr val="5F5F5F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467544" y="6488668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2016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970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042988" y="404813"/>
            <a:ext cx="7489825" cy="369332"/>
          </a:xfrm>
          <a:prstGeom prst="rect">
            <a:avLst/>
          </a:prstGeom>
          <a:solidFill>
            <a:srgbClr val="B2B2B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b="1" dirty="0" err="1" smtClean="0">
                <a:solidFill>
                  <a:srgbClr val="800000"/>
                </a:solidFill>
                <a:latin typeface="Trebuchet MS" pitchFamily="34" charset="0"/>
              </a:rPr>
              <a:t>EaSI</a:t>
            </a:r>
            <a:r>
              <a:rPr lang="it-IT" altLang="it-IT" b="1" dirty="0" smtClean="0">
                <a:solidFill>
                  <a:srgbClr val="800000"/>
                </a:solidFill>
                <a:latin typeface="Trebuchet MS" pitchFamily="34" charset="0"/>
              </a:rPr>
              <a:t> - </a:t>
            </a:r>
            <a:r>
              <a:rPr lang="it-IT" b="1" dirty="0">
                <a:solidFill>
                  <a:srgbClr val="800000"/>
                </a:solidFill>
                <a:latin typeface="Trebuchet MS" pitchFamily="34" charset="0"/>
              </a:rPr>
              <a:t>ASSE EURES</a:t>
            </a: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1042988" y="1052513"/>
            <a:ext cx="68405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altLang="it-IT"/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1042988" y="1235869"/>
            <a:ext cx="7489825" cy="4231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t-IT" sz="1600" b="1" dirty="0" smtClean="0">
                <a:solidFill>
                  <a:srgbClr val="4D4D4D"/>
                </a:solidFill>
                <a:latin typeface="Trebuchet MS" pitchFamily="34" charset="0"/>
              </a:rPr>
              <a:t>Obiettivi specifici</a:t>
            </a: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:</a:t>
            </a:r>
            <a:endParaRPr lang="it-IT" sz="1600" dirty="0">
              <a:solidFill>
                <a:srgbClr val="4D4D4D"/>
              </a:solidFill>
              <a:latin typeface="Trebuchet MS" pitchFamily="34" charset="0"/>
            </a:endParaRPr>
          </a:p>
          <a:p>
            <a:pPr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it-IT" sz="1600" dirty="0">
              <a:solidFill>
                <a:srgbClr val="4D4D4D"/>
              </a:solidFill>
              <a:latin typeface="Trebuchet MS" pitchFamily="34" charset="0"/>
            </a:endParaRPr>
          </a:p>
          <a:p>
            <a:pPr marL="285750" indent="-285750"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mobilità volontaria dei lavoratori</a:t>
            </a:r>
            <a:endParaRPr lang="it-IT" sz="1600" dirty="0">
              <a:solidFill>
                <a:srgbClr val="4D4D4D"/>
              </a:solidFill>
              <a:latin typeface="Trebuchet MS" pitchFamily="34" charset="0"/>
            </a:endParaRPr>
          </a:p>
          <a:p>
            <a:pPr marL="285750" indent="-285750"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massima 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trasparenza del </a:t>
            </a: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mercato del lavoro (intermediazione 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D/O di lavoro)</a:t>
            </a:r>
          </a:p>
          <a:p>
            <a:pPr marL="285750" indent="-285750"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sostegno 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alle attività di collocamento, consulenza e orientamento dei SPI a livello nazionale e transnazionale</a:t>
            </a:r>
          </a:p>
          <a:p>
            <a:pPr marL="285750" indent="-285750"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1600" dirty="0" smtClean="0">
                <a:solidFill>
                  <a:srgbClr val="4D4D4D"/>
                </a:solidFill>
                <a:latin typeface="Trebuchet MS" pitchFamily="34" charset="0"/>
              </a:rPr>
              <a:t>contributo </a:t>
            </a:r>
            <a:r>
              <a:rPr lang="it-IT" sz="1600" dirty="0">
                <a:solidFill>
                  <a:srgbClr val="4D4D4D"/>
                </a:solidFill>
                <a:latin typeface="Trebuchet MS" pitchFamily="34" charset="0"/>
              </a:rPr>
              <a:t>agli obiettivi di Europa 2020 (artt. 45 e 46 del TFUE del Regolamento (EU) n. 492/2011, “assenza di discriminazioni nella libertà di movimento dei lavoratori”).</a:t>
            </a:r>
          </a:p>
          <a:p>
            <a:pPr marL="0" lvl="1" algn="just">
              <a:spcBef>
                <a:spcPct val="50000"/>
              </a:spcBef>
            </a:pPr>
            <a:endParaRPr lang="it-IT" altLang="it-IT" sz="1600" b="1" dirty="0" smtClean="0">
              <a:solidFill>
                <a:srgbClr val="4D4D4D"/>
              </a:solidFill>
              <a:latin typeface="Trebuchet MS" pitchFamily="34" charset="0"/>
            </a:endParaRPr>
          </a:p>
          <a:p>
            <a:pPr marL="0" lvl="1" algn="just">
              <a:spcBef>
                <a:spcPct val="50000"/>
              </a:spcBef>
            </a:pPr>
            <a:r>
              <a:rPr lang="it-IT" altLang="it-IT" sz="1600" b="1" dirty="0" smtClean="0">
                <a:solidFill>
                  <a:srgbClr val="4D4D4D"/>
                </a:solidFill>
                <a:latin typeface="Trebuchet MS" pitchFamily="34" charset="0"/>
              </a:rPr>
              <a:t>Destinatari</a:t>
            </a:r>
            <a:r>
              <a:rPr lang="it-IT" altLang="it-IT" sz="1600" dirty="0">
                <a:solidFill>
                  <a:srgbClr val="4D4D4D"/>
                </a:solidFill>
                <a:latin typeface="Trebuchet MS" pitchFamily="34" charset="0"/>
              </a:rPr>
              <a:t>: autorità nazionali, regionali e locali, servizi per il lavoro, organismi speciali, parti sociali e altre parti interessate</a:t>
            </a:r>
          </a:p>
          <a:p>
            <a:pPr>
              <a:spcBef>
                <a:spcPct val="50000"/>
              </a:spcBef>
            </a:pPr>
            <a:endParaRPr lang="it-IT" altLang="it-IT" dirty="0">
              <a:solidFill>
                <a:srgbClr val="5F5F5F"/>
              </a:solidFill>
            </a:endParaRPr>
          </a:p>
          <a:p>
            <a:endParaRPr lang="it-IT" altLang="it-IT" dirty="0">
              <a:solidFill>
                <a:srgbClr val="5F5F5F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467544" y="6488668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2016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1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042988" y="404813"/>
            <a:ext cx="7489825" cy="369332"/>
          </a:xfrm>
          <a:prstGeom prst="rect">
            <a:avLst/>
          </a:prstGeom>
          <a:solidFill>
            <a:srgbClr val="B2B2B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b="1" dirty="0" err="1">
                <a:solidFill>
                  <a:srgbClr val="800000"/>
                </a:solidFill>
                <a:latin typeface="Trebuchet MS" pitchFamily="34" charset="0"/>
              </a:rPr>
              <a:t>EaSI</a:t>
            </a:r>
            <a:r>
              <a:rPr lang="it-IT" altLang="it-IT" b="1" dirty="0">
                <a:solidFill>
                  <a:srgbClr val="800000"/>
                </a:solidFill>
                <a:latin typeface="Trebuchet MS" pitchFamily="34" charset="0"/>
              </a:rPr>
              <a:t> - ASSE </a:t>
            </a:r>
            <a:r>
              <a:rPr lang="it-IT" altLang="it-IT" b="1" dirty="0" smtClean="0">
                <a:solidFill>
                  <a:srgbClr val="800000"/>
                </a:solidFill>
                <a:latin typeface="Trebuchet MS" pitchFamily="34" charset="0"/>
              </a:rPr>
              <a:t>MICROFINANZA</a:t>
            </a:r>
            <a:endParaRPr lang="it-IT" altLang="it-IT" b="1" dirty="0">
              <a:solidFill>
                <a:srgbClr val="800000"/>
              </a:solidFill>
              <a:latin typeface="Trebuchet MS" pitchFamily="34" charset="0"/>
            </a:endParaRP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1042988" y="1052513"/>
            <a:ext cx="68405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altLang="it-IT"/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971600" y="1237088"/>
            <a:ext cx="7489825" cy="4130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42900" lvl="0" indent="-342900" algn="just">
              <a:spcBef>
                <a:spcPct val="20000"/>
              </a:spcBef>
            </a:pPr>
            <a:r>
              <a:rPr lang="it-IT" altLang="it-IT" sz="1600" b="1" dirty="0">
                <a:solidFill>
                  <a:srgbClr val="4D4D4D"/>
                </a:solidFill>
                <a:latin typeface="Trebuchet MS" pitchFamily="34" charset="0"/>
              </a:rPr>
              <a:t>Obiettivi </a:t>
            </a:r>
            <a:r>
              <a:rPr lang="it-IT" altLang="it-IT" sz="1600" b="1" dirty="0" smtClean="0">
                <a:solidFill>
                  <a:srgbClr val="4D4D4D"/>
                </a:solidFill>
                <a:latin typeface="Trebuchet MS" pitchFamily="34" charset="0"/>
              </a:rPr>
              <a:t>specifici: </a:t>
            </a:r>
            <a:r>
              <a:rPr lang="it-IT" altLang="it-IT" sz="1600" dirty="0">
                <a:solidFill>
                  <a:srgbClr val="4D4D4D"/>
                </a:solidFill>
                <a:latin typeface="Trebuchet MS" pitchFamily="34" charset="0"/>
              </a:rPr>
              <a:t>au</a:t>
            </a:r>
            <a:r>
              <a:rPr lang="it-IT" altLang="it-IT" sz="1600" dirty="0" smtClean="0">
                <a:solidFill>
                  <a:srgbClr val="4D4D4D"/>
                </a:solidFill>
                <a:latin typeface="Trebuchet MS" pitchFamily="34" charset="0"/>
              </a:rPr>
              <a:t>mentare </a:t>
            </a:r>
            <a:r>
              <a:rPr lang="it-IT" altLang="it-IT" sz="1600" dirty="0">
                <a:solidFill>
                  <a:srgbClr val="4D4D4D"/>
                </a:solidFill>
                <a:latin typeface="Trebuchet MS" pitchFamily="34" charset="0"/>
              </a:rPr>
              <a:t>l’accesso e la disponibilità di </a:t>
            </a:r>
            <a:r>
              <a:rPr lang="it-IT" altLang="it-IT" sz="1600" dirty="0" err="1">
                <a:solidFill>
                  <a:srgbClr val="4D4D4D"/>
                </a:solidFill>
                <a:latin typeface="Trebuchet MS" pitchFamily="34" charset="0"/>
              </a:rPr>
              <a:t>microfinanza</a:t>
            </a:r>
            <a:r>
              <a:rPr lang="it-IT" altLang="it-IT" sz="1600" dirty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it-IT" altLang="it-IT" sz="1600" dirty="0" smtClean="0">
                <a:solidFill>
                  <a:srgbClr val="4D4D4D"/>
                </a:solidFill>
                <a:latin typeface="Trebuchet MS" pitchFamily="34" charset="0"/>
              </a:rPr>
              <a:t>per:</a:t>
            </a:r>
          </a:p>
          <a:p>
            <a:pPr marL="342900" lvl="0" indent="-342900" algn="just">
              <a:spcBef>
                <a:spcPct val="20000"/>
              </a:spcBef>
            </a:pPr>
            <a:endParaRPr lang="it-IT" altLang="it-IT" sz="1600" dirty="0">
              <a:solidFill>
                <a:srgbClr val="4D4D4D"/>
              </a:solidFill>
              <a:latin typeface="Trebuchet MS" pitchFamily="34" charset="0"/>
            </a:endParaRPr>
          </a:p>
          <a:p>
            <a:pPr marL="342900" lvl="0" indent="-342900" algn="just">
              <a:spcBef>
                <a:spcPct val="20000"/>
              </a:spcBef>
              <a:buAutoNum type="alphaLcPeriod"/>
            </a:pPr>
            <a:r>
              <a:rPr lang="it-IT" altLang="it-IT" sz="1600" u="sng" dirty="0" smtClean="0">
                <a:solidFill>
                  <a:srgbClr val="4D4D4D"/>
                </a:solidFill>
                <a:latin typeface="Trebuchet MS" pitchFamily="34" charset="0"/>
              </a:rPr>
              <a:t>Persone </a:t>
            </a:r>
            <a:r>
              <a:rPr lang="it-IT" altLang="it-IT" sz="1600" u="sng" dirty="0">
                <a:solidFill>
                  <a:srgbClr val="4D4D4D"/>
                </a:solidFill>
                <a:latin typeface="Trebuchet MS" pitchFamily="34" charset="0"/>
              </a:rPr>
              <a:t>vulnerabili </a:t>
            </a:r>
            <a:r>
              <a:rPr lang="it-IT" altLang="it-IT" sz="1600" dirty="0">
                <a:solidFill>
                  <a:srgbClr val="4D4D4D"/>
                </a:solidFill>
                <a:latin typeface="Trebuchet MS" pitchFamily="34" charset="0"/>
              </a:rPr>
              <a:t>che hanno perso o rischiano di perdere il lavoro, o hanno difficoltà nell’introduzione o re-introduzione nel mdl, o sono a rischio di esclusione sociale, o sono socialmente esclusi, e sono in una posizione di svantaggio nell’accesso al mercato del credito tradizionale e che desiderano avviare o sviluppare una propria </a:t>
            </a:r>
            <a:r>
              <a:rPr lang="it-IT" altLang="it-IT" sz="1600" dirty="0" err="1" smtClean="0">
                <a:solidFill>
                  <a:srgbClr val="4D4D4D"/>
                </a:solidFill>
                <a:latin typeface="Trebuchet MS" pitchFamily="34" charset="0"/>
              </a:rPr>
              <a:t>microimpresa</a:t>
            </a:r>
            <a:r>
              <a:rPr lang="it-IT" altLang="it-IT" sz="1600" dirty="0" smtClean="0">
                <a:solidFill>
                  <a:srgbClr val="4D4D4D"/>
                </a:solidFill>
                <a:latin typeface="Trebuchet MS" pitchFamily="34" charset="0"/>
              </a:rPr>
              <a:t>;</a:t>
            </a:r>
          </a:p>
          <a:p>
            <a:pPr marL="342900" lvl="0" indent="-342900" algn="just">
              <a:spcBef>
                <a:spcPct val="20000"/>
              </a:spcBef>
              <a:buAutoNum type="alphaLcPeriod"/>
            </a:pPr>
            <a:endParaRPr lang="it-IT" altLang="it-IT" sz="1600" dirty="0" smtClean="0">
              <a:solidFill>
                <a:srgbClr val="4D4D4D"/>
              </a:solidFill>
              <a:latin typeface="Trebuchet MS" pitchFamily="34" charset="0"/>
            </a:endParaRPr>
          </a:p>
          <a:p>
            <a:pPr marL="342900" lvl="0" indent="-342900" algn="just">
              <a:spcBef>
                <a:spcPct val="20000"/>
              </a:spcBef>
              <a:buAutoNum type="alphaLcPeriod"/>
            </a:pPr>
            <a:r>
              <a:rPr lang="it-IT" altLang="it-IT" sz="1600" u="sng" dirty="0" smtClean="0">
                <a:solidFill>
                  <a:srgbClr val="4D4D4D"/>
                </a:solidFill>
                <a:latin typeface="Trebuchet MS" pitchFamily="34" charset="0"/>
              </a:rPr>
              <a:t>Microimprese</a:t>
            </a:r>
            <a:r>
              <a:rPr lang="it-IT" altLang="it-IT" sz="1600" dirty="0" smtClean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it-IT" altLang="it-IT" sz="1600" dirty="0">
                <a:solidFill>
                  <a:srgbClr val="4D4D4D"/>
                </a:solidFill>
                <a:latin typeface="Trebuchet MS" pitchFamily="34" charset="0"/>
              </a:rPr>
              <a:t>sia in fase di start-up che di consolidamento e sviluppo, in particolare microimprese che occupano i soggetti di cui al punto a</a:t>
            </a:r>
            <a:r>
              <a:rPr lang="it-IT" altLang="it-IT" sz="1600" dirty="0" smtClean="0">
                <a:solidFill>
                  <a:srgbClr val="4D4D4D"/>
                </a:solidFill>
                <a:latin typeface="Trebuchet MS" pitchFamily="34" charset="0"/>
              </a:rPr>
              <a:t>).</a:t>
            </a:r>
          </a:p>
          <a:p>
            <a:pPr marL="342900" lvl="0" indent="-342900" algn="just">
              <a:spcBef>
                <a:spcPct val="20000"/>
              </a:spcBef>
              <a:buAutoNum type="alphaLcPeriod"/>
            </a:pPr>
            <a:endParaRPr lang="it-IT" altLang="it-IT" sz="1600" dirty="0">
              <a:solidFill>
                <a:srgbClr val="4D4D4D"/>
              </a:solidFill>
              <a:latin typeface="Trebuchet MS" pitchFamily="34" charset="0"/>
            </a:endParaRPr>
          </a:p>
          <a:p>
            <a:pPr lvl="0" algn="just">
              <a:spcBef>
                <a:spcPct val="20000"/>
              </a:spcBef>
            </a:pPr>
            <a:r>
              <a:rPr lang="it-IT" altLang="it-IT" sz="1600" b="1" dirty="0" smtClean="0">
                <a:solidFill>
                  <a:srgbClr val="4D4D4D"/>
                </a:solidFill>
                <a:latin typeface="Trebuchet MS" pitchFamily="34" charset="0"/>
              </a:rPr>
              <a:t>Destinatari</a:t>
            </a:r>
            <a:r>
              <a:rPr lang="it-IT" altLang="it-IT" sz="1600" dirty="0">
                <a:solidFill>
                  <a:srgbClr val="4D4D4D"/>
                </a:solidFill>
                <a:latin typeface="Trebuchet MS" pitchFamily="34" charset="0"/>
              </a:rPr>
              <a:t>: enti pubblici e privati istituiti a livello nazionale, regionale e locale che forniscono servizi di </a:t>
            </a:r>
            <a:r>
              <a:rPr lang="it-IT" altLang="it-IT" sz="1600" dirty="0" err="1">
                <a:solidFill>
                  <a:srgbClr val="4D4D4D"/>
                </a:solidFill>
                <a:latin typeface="Trebuchet MS" pitchFamily="34" charset="0"/>
              </a:rPr>
              <a:t>microfinanza</a:t>
            </a:r>
            <a:r>
              <a:rPr lang="it-IT" altLang="it-IT" sz="1600" dirty="0">
                <a:solidFill>
                  <a:srgbClr val="4D4D4D"/>
                </a:solidFill>
                <a:latin typeface="Trebuchet MS" pitchFamily="34" charset="0"/>
              </a:rPr>
              <a:t> a persone/microimprese e finanziano imprese sociali</a:t>
            </a:r>
          </a:p>
          <a:p>
            <a:pPr lvl="0">
              <a:spcBef>
                <a:spcPct val="20000"/>
              </a:spcBef>
            </a:pPr>
            <a:endParaRPr lang="it-IT" altLang="it-IT" sz="1600" dirty="0">
              <a:solidFill>
                <a:srgbClr val="4D4D4D"/>
              </a:solidFill>
              <a:latin typeface="Trebuchet MS" pitchFamily="34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467544" y="6488668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2016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2506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042988" y="404813"/>
            <a:ext cx="7489825" cy="366712"/>
          </a:xfrm>
          <a:prstGeom prst="rect">
            <a:avLst/>
          </a:prstGeom>
          <a:solidFill>
            <a:srgbClr val="B2B2B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b="1" dirty="0" smtClean="0">
                <a:solidFill>
                  <a:srgbClr val="800000"/>
                </a:solidFill>
                <a:latin typeface="Trebuchet MS" pitchFamily="34" charset="0"/>
              </a:rPr>
              <a:t>LINK UTILI</a:t>
            </a:r>
            <a:endParaRPr lang="it-IT" altLang="it-IT" b="1" dirty="0">
              <a:solidFill>
                <a:srgbClr val="800000"/>
              </a:solidFill>
              <a:latin typeface="Trebuchet MS" pitchFamily="34" charset="0"/>
            </a:endParaRP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1042988" y="1052513"/>
            <a:ext cx="68405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altLang="it-IT"/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1012834" y="981073"/>
            <a:ext cx="748982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altLang="it-IT" dirty="0">
              <a:solidFill>
                <a:srgbClr val="5F5F5F"/>
              </a:solidFill>
            </a:endParaRPr>
          </a:p>
          <a:p>
            <a:endParaRPr lang="it-IT" altLang="it-IT" dirty="0">
              <a:solidFill>
                <a:srgbClr val="5F5F5F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467544" y="6488668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2016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1063381" y="1217084"/>
            <a:ext cx="7449038" cy="4721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buNone/>
            </a:pPr>
            <a:r>
              <a:rPr lang="it-IT" altLang="it-IT" sz="2000" b="1" dirty="0" err="1">
                <a:solidFill>
                  <a:srgbClr val="4D4D4D"/>
                </a:solidFill>
                <a:latin typeface="Trebuchet MS" pitchFamily="34" charset="0"/>
              </a:rPr>
              <a:t>Horizon</a:t>
            </a:r>
            <a:r>
              <a:rPr lang="it-IT" altLang="it-IT" sz="2000" b="1" dirty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it-IT" altLang="it-IT" sz="2000" b="1" dirty="0" smtClean="0">
                <a:solidFill>
                  <a:srgbClr val="4D4D4D"/>
                </a:solidFill>
                <a:latin typeface="Trebuchet MS" pitchFamily="34" charset="0"/>
              </a:rPr>
              <a:t>2020</a:t>
            </a:r>
          </a:p>
          <a:p>
            <a:pPr algn="just">
              <a:buNone/>
            </a:pPr>
            <a:endParaRPr lang="it-IT" altLang="it-IT" sz="2000" b="1" dirty="0">
              <a:solidFill>
                <a:srgbClr val="4D4D4D"/>
              </a:solidFill>
              <a:latin typeface="Trebuchet MS" pitchFamily="34" charset="0"/>
            </a:endParaRPr>
          </a:p>
          <a:p>
            <a:pPr algn="just">
              <a:buNone/>
            </a:pPr>
            <a:r>
              <a:rPr lang="it-IT" altLang="it-IT" sz="1800" dirty="0">
                <a:solidFill>
                  <a:srgbClr val="4D4D4D"/>
                </a:solidFill>
                <a:latin typeface="Trebuchet MS" pitchFamily="34" charset="0"/>
              </a:rPr>
              <a:t>Call for </a:t>
            </a:r>
            <a:r>
              <a:rPr lang="it-IT" altLang="it-IT" sz="1800" dirty="0" err="1">
                <a:solidFill>
                  <a:srgbClr val="4D4D4D"/>
                </a:solidFill>
                <a:latin typeface="Trebuchet MS" pitchFamily="34" charset="0"/>
              </a:rPr>
              <a:t>proposal</a:t>
            </a:r>
            <a:r>
              <a:rPr lang="it-IT" altLang="it-IT" sz="1800" dirty="0">
                <a:solidFill>
                  <a:srgbClr val="4D4D4D"/>
                </a:solidFill>
                <a:latin typeface="Trebuchet MS" pitchFamily="34" charset="0"/>
              </a:rPr>
              <a:t>: </a:t>
            </a:r>
            <a:r>
              <a:rPr lang="it-IT" altLang="it-IT" sz="1800" dirty="0" err="1">
                <a:solidFill>
                  <a:srgbClr val="4D4D4D"/>
                </a:solidFill>
                <a:latin typeface="Trebuchet MS" pitchFamily="34" charset="0"/>
                <a:hlinkClick r:id="rId3"/>
              </a:rPr>
              <a:t>Participant</a:t>
            </a:r>
            <a:r>
              <a:rPr lang="it-IT" altLang="it-IT" sz="1800" dirty="0">
                <a:solidFill>
                  <a:srgbClr val="4D4D4D"/>
                </a:solidFill>
                <a:latin typeface="Trebuchet MS" pitchFamily="34" charset="0"/>
                <a:hlinkClick r:id="rId3"/>
              </a:rPr>
              <a:t> Portal</a:t>
            </a:r>
            <a:endParaRPr lang="it-IT" altLang="it-IT" sz="1800" dirty="0">
              <a:solidFill>
                <a:srgbClr val="4D4D4D"/>
              </a:solidFill>
              <a:latin typeface="Trebuchet MS" pitchFamily="34" charset="0"/>
            </a:endParaRPr>
          </a:p>
          <a:p>
            <a:pPr algn="just">
              <a:buNone/>
            </a:pPr>
            <a:endParaRPr lang="it-IT" altLang="it-IT" sz="1800" dirty="0">
              <a:solidFill>
                <a:srgbClr val="4D4D4D"/>
              </a:solidFill>
              <a:latin typeface="Trebuchet MS" pitchFamily="34" charset="0"/>
            </a:endParaRPr>
          </a:p>
          <a:p>
            <a:pPr algn="just">
              <a:buNone/>
            </a:pPr>
            <a:r>
              <a:rPr lang="it-IT" altLang="it-IT" sz="1800" dirty="0">
                <a:solidFill>
                  <a:srgbClr val="4D4D4D"/>
                </a:solidFill>
                <a:latin typeface="Trebuchet MS" pitchFamily="34" charset="0"/>
              </a:rPr>
              <a:t>Archivio progetti H2020: </a:t>
            </a:r>
            <a:r>
              <a:rPr lang="it-IT" altLang="it-IT" sz="1800" dirty="0">
                <a:solidFill>
                  <a:srgbClr val="4D4D4D"/>
                </a:solidFill>
                <a:latin typeface="Trebuchet MS" pitchFamily="34" charset="0"/>
                <a:hlinkClick r:id="rId4"/>
              </a:rPr>
              <a:t>Portale CORDIS </a:t>
            </a:r>
            <a:endParaRPr lang="it-IT" altLang="it-IT" sz="1800" dirty="0">
              <a:solidFill>
                <a:srgbClr val="4D4D4D"/>
              </a:solidFill>
              <a:latin typeface="Trebuchet MS" pitchFamily="34" charset="0"/>
            </a:endParaRPr>
          </a:p>
          <a:p>
            <a:pPr algn="just">
              <a:buNone/>
            </a:pPr>
            <a:endParaRPr lang="it-IT" altLang="it-IT" sz="2000" dirty="0" smtClean="0">
              <a:solidFill>
                <a:srgbClr val="5F5F5F"/>
              </a:solidFill>
            </a:endParaRPr>
          </a:p>
          <a:p>
            <a:pPr algn="just">
              <a:buNone/>
            </a:pPr>
            <a:r>
              <a:rPr lang="it-IT" altLang="it-IT" sz="2000" b="1" dirty="0" err="1" smtClean="0">
                <a:solidFill>
                  <a:srgbClr val="4D4D4D"/>
                </a:solidFill>
                <a:latin typeface="Trebuchet MS" pitchFamily="34" charset="0"/>
              </a:rPr>
              <a:t>EaSI</a:t>
            </a:r>
            <a:r>
              <a:rPr lang="it-IT" altLang="it-IT" sz="2000" b="1" dirty="0" smtClean="0">
                <a:solidFill>
                  <a:srgbClr val="4D4D4D"/>
                </a:solidFill>
                <a:latin typeface="Trebuchet MS" pitchFamily="34" charset="0"/>
              </a:rPr>
              <a:t> - </a:t>
            </a:r>
            <a:r>
              <a:rPr lang="it-IT" altLang="it-IT" sz="2000" b="1" dirty="0" err="1" smtClean="0">
                <a:solidFill>
                  <a:srgbClr val="4D4D4D"/>
                </a:solidFill>
                <a:latin typeface="Trebuchet MS" pitchFamily="34" charset="0"/>
              </a:rPr>
              <a:t>Employment</a:t>
            </a:r>
            <a:r>
              <a:rPr lang="it-IT" altLang="it-IT" sz="2000" b="1" dirty="0" smtClean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it-IT" altLang="it-IT" sz="2000" b="1" dirty="0">
                <a:solidFill>
                  <a:srgbClr val="4D4D4D"/>
                </a:solidFill>
                <a:latin typeface="Trebuchet MS" pitchFamily="34" charset="0"/>
              </a:rPr>
              <a:t>and Social </a:t>
            </a:r>
            <a:r>
              <a:rPr lang="it-IT" altLang="it-IT" sz="2000" b="1" dirty="0" err="1" smtClean="0">
                <a:solidFill>
                  <a:srgbClr val="4D4D4D"/>
                </a:solidFill>
                <a:latin typeface="Trebuchet MS" pitchFamily="34" charset="0"/>
              </a:rPr>
              <a:t>Innovation</a:t>
            </a:r>
            <a:endParaRPr lang="it-IT" altLang="it-IT" sz="2000" b="1" dirty="0" smtClean="0">
              <a:solidFill>
                <a:srgbClr val="4D4D4D"/>
              </a:solidFill>
              <a:latin typeface="Trebuchet MS" pitchFamily="34" charset="0"/>
            </a:endParaRPr>
          </a:p>
          <a:p>
            <a:pPr algn="just">
              <a:buNone/>
            </a:pPr>
            <a:r>
              <a:rPr lang="it-IT" altLang="it-IT" sz="2000" b="1" dirty="0" smtClean="0">
                <a:solidFill>
                  <a:srgbClr val="4D4D4D"/>
                </a:solidFill>
                <a:latin typeface="Trebuchet MS" pitchFamily="34" charset="0"/>
              </a:rPr>
              <a:t> </a:t>
            </a:r>
            <a:endParaRPr lang="it-IT" altLang="it-IT" sz="2000" b="1" dirty="0">
              <a:solidFill>
                <a:srgbClr val="4D4D4D"/>
              </a:solidFill>
              <a:latin typeface="Trebuchet MS" pitchFamily="34" charset="0"/>
            </a:endParaRPr>
          </a:p>
          <a:p>
            <a:pPr algn="just" eaLnBrk="1" hangingPunct="1">
              <a:buNone/>
            </a:pPr>
            <a:r>
              <a:rPr lang="it-IT" altLang="it-IT" sz="1800" dirty="0" err="1" smtClean="0">
                <a:solidFill>
                  <a:srgbClr val="4D4D4D"/>
                </a:solidFill>
                <a:latin typeface="Trebuchet MS" pitchFamily="34" charset="0"/>
                <a:hlinkClick r:id="rId5"/>
              </a:rPr>
              <a:t>Sitoweb</a:t>
            </a:r>
            <a:r>
              <a:rPr lang="it-IT" altLang="it-IT" sz="1800" dirty="0" smtClean="0">
                <a:solidFill>
                  <a:srgbClr val="4D4D4D"/>
                </a:solidFill>
                <a:latin typeface="Trebuchet MS" pitchFamily="34" charset="0"/>
                <a:hlinkClick r:id="rId5"/>
              </a:rPr>
              <a:t> </a:t>
            </a:r>
            <a:r>
              <a:rPr lang="it-IT" altLang="it-IT" sz="1800" dirty="0">
                <a:solidFill>
                  <a:srgbClr val="4D4D4D"/>
                </a:solidFill>
                <a:latin typeface="Trebuchet MS" pitchFamily="34" charset="0"/>
                <a:hlinkClick r:id="rId5"/>
              </a:rPr>
              <a:t>DG EMPL</a:t>
            </a:r>
            <a:endParaRPr lang="it-IT" altLang="it-IT" sz="1800" dirty="0">
              <a:solidFill>
                <a:srgbClr val="4D4D4D"/>
              </a:solidFill>
              <a:latin typeface="Trebuchet MS" pitchFamily="34" charset="0"/>
            </a:endParaRPr>
          </a:p>
          <a:p>
            <a:pPr algn="just" eaLnBrk="1" hangingPunct="1">
              <a:buNone/>
            </a:pPr>
            <a:endParaRPr lang="it-IT" altLang="it-IT" sz="1800" dirty="0">
              <a:solidFill>
                <a:srgbClr val="4D4D4D"/>
              </a:solidFill>
              <a:latin typeface="Trebuchet MS" pitchFamily="34" charset="0"/>
            </a:endParaRPr>
          </a:p>
          <a:p>
            <a:pPr algn="just" eaLnBrk="1" hangingPunct="1">
              <a:buNone/>
            </a:pPr>
            <a:r>
              <a:rPr lang="it-IT" altLang="it-IT" sz="1800" dirty="0">
                <a:solidFill>
                  <a:srgbClr val="4D4D4D"/>
                </a:solidFill>
                <a:latin typeface="Trebuchet MS" pitchFamily="34" charset="0"/>
                <a:hlinkClick r:id="rId6"/>
              </a:rPr>
              <a:t>Call for </a:t>
            </a:r>
            <a:r>
              <a:rPr lang="it-IT" altLang="it-IT" sz="1800" dirty="0" err="1">
                <a:solidFill>
                  <a:srgbClr val="4D4D4D"/>
                </a:solidFill>
                <a:latin typeface="Trebuchet MS" pitchFamily="34" charset="0"/>
                <a:hlinkClick r:id="rId6"/>
              </a:rPr>
              <a:t>proposal</a:t>
            </a:r>
            <a:r>
              <a:rPr lang="it-IT" altLang="it-IT" sz="1800" dirty="0">
                <a:solidFill>
                  <a:srgbClr val="4D4D4D"/>
                </a:solidFill>
                <a:latin typeface="Trebuchet MS" pitchFamily="34" charset="0"/>
              </a:rPr>
              <a:t> 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2400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 smtClean="0"/>
              <a:t> </a:t>
            </a:r>
            <a:endParaRPr lang="it-IT" altLang="it-IT" sz="2400" dirty="0"/>
          </a:p>
        </p:txBody>
      </p:sp>
    </p:spTree>
    <p:extLst>
      <p:ext uri="{BB962C8B-B14F-4D97-AF65-F5344CB8AC3E}">
        <p14:creationId xmlns:p14="http://schemas.microsoft.com/office/powerpoint/2010/main" val="162517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2"/>
          <p:cNvSpPr txBox="1">
            <a:spLocks noChangeArrowheads="1"/>
          </p:cNvSpPr>
          <p:nvPr/>
        </p:nvSpPr>
        <p:spPr bwMode="auto">
          <a:xfrm>
            <a:off x="1042988" y="1052513"/>
            <a:ext cx="68405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altLang="it-IT"/>
          </a:p>
        </p:txBody>
      </p:sp>
      <p:sp>
        <p:nvSpPr>
          <p:cNvPr id="61444" name="Text Box 4"/>
          <p:cNvSpPr txBox="1">
            <a:spLocks noChangeArrowheads="1"/>
          </p:cNvSpPr>
          <p:nvPr/>
        </p:nvSpPr>
        <p:spPr bwMode="auto">
          <a:xfrm>
            <a:off x="4427538" y="2060575"/>
            <a:ext cx="4248150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sz="2800" b="1">
                <a:solidFill>
                  <a:srgbClr val="800000"/>
                </a:solidFill>
                <a:latin typeface="Trebuchet MS" pitchFamily="34" charset="0"/>
              </a:rPr>
              <a:t>FONDAZIONE SODALITAS</a:t>
            </a:r>
          </a:p>
          <a:p>
            <a:pPr algn="ctr">
              <a:spcBef>
                <a:spcPct val="50000"/>
              </a:spcBef>
            </a:pPr>
            <a:endParaRPr lang="it-IT" altLang="it-IT"/>
          </a:p>
          <a:p>
            <a:pPr algn="ctr">
              <a:spcBef>
                <a:spcPct val="50000"/>
              </a:spcBef>
            </a:pPr>
            <a:r>
              <a:rPr lang="it-IT" altLang="it-IT" sz="2400">
                <a:solidFill>
                  <a:srgbClr val="800000"/>
                </a:solidFill>
                <a:latin typeface="Trebuchet MS" pitchFamily="34" charset="0"/>
              </a:rPr>
              <a:t>0286460236</a:t>
            </a:r>
            <a:br>
              <a:rPr lang="it-IT" altLang="it-IT" sz="2400">
                <a:solidFill>
                  <a:srgbClr val="800000"/>
                </a:solidFill>
                <a:latin typeface="Trebuchet MS" pitchFamily="34" charset="0"/>
              </a:rPr>
            </a:br>
            <a:r>
              <a:rPr lang="it-IT" altLang="it-IT" sz="2400">
                <a:solidFill>
                  <a:srgbClr val="800000"/>
                </a:solidFill>
                <a:latin typeface="Trebuchet MS" pitchFamily="34" charset="0"/>
              </a:rPr>
              <a:t>sodalitas@sodalitas.it</a:t>
            </a:r>
            <a:br>
              <a:rPr lang="it-IT" altLang="it-IT" sz="2400">
                <a:solidFill>
                  <a:srgbClr val="800000"/>
                </a:solidFill>
                <a:latin typeface="Trebuchet MS" pitchFamily="34" charset="0"/>
              </a:rPr>
            </a:br>
            <a:r>
              <a:rPr lang="it-IT" altLang="it-IT" sz="2400">
                <a:solidFill>
                  <a:srgbClr val="800000"/>
                </a:solidFill>
                <a:latin typeface="Trebuchet MS" pitchFamily="34" charset="0"/>
              </a:rPr>
              <a:t>www.sodalitas.it</a:t>
            </a:r>
          </a:p>
        </p:txBody>
      </p:sp>
      <p:sp>
        <p:nvSpPr>
          <p:cNvPr id="61445" name="Line 5"/>
          <p:cNvSpPr>
            <a:spLocks noChangeShapeType="1"/>
          </p:cNvSpPr>
          <p:nvPr/>
        </p:nvSpPr>
        <p:spPr bwMode="auto">
          <a:xfrm>
            <a:off x="4356100" y="1989138"/>
            <a:ext cx="1296988" cy="0"/>
          </a:xfrm>
          <a:prstGeom prst="line">
            <a:avLst/>
          </a:prstGeom>
          <a:noFill/>
          <a:ln w="9525">
            <a:solidFill>
              <a:srgbClr val="5F5F5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446" name="Line 6"/>
          <p:cNvSpPr>
            <a:spLocks noChangeShapeType="1"/>
          </p:cNvSpPr>
          <p:nvPr/>
        </p:nvSpPr>
        <p:spPr bwMode="auto">
          <a:xfrm>
            <a:off x="4356100" y="1989138"/>
            <a:ext cx="0" cy="1223962"/>
          </a:xfrm>
          <a:prstGeom prst="line">
            <a:avLst/>
          </a:prstGeom>
          <a:noFill/>
          <a:ln w="9525">
            <a:solidFill>
              <a:srgbClr val="5F5F5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447" name="Line 7"/>
          <p:cNvSpPr>
            <a:spLocks noChangeShapeType="1"/>
          </p:cNvSpPr>
          <p:nvPr/>
        </p:nvSpPr>
        <p:spPr bwMode="auto">
          <a:xfrm>
            <a:off x="8604250" y="3284538"/>
            <a:ext cx="0" cy="1223962"/>
          </a:xfrm>
          <a:prstGeom prst="line">
            <a:avLst/>
          </a:prstGeom>
          <a:noFill/>
          <a:ln w="9525">
            <a:solidFill>
              <a:srgbClr val="5F5F5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448" name="Line 8"/>
          <p:cNvSpPr>
            <a:spLocks noChangeShapeType="1"/>
          </p:cNvSpPr>
          <p:nvPr/>
        </p:nvSpPr>
        <p:spPr bwMode="auto">
          <a:xfrm>
            <a:off x="7308850" y="4508500"/>
            <a:ext cx="1296988" cy="0"/>
          </a:xfrm>
          <a:prstGeom prst="line">
            <a:avLst/>
          </a:prstGeom>
          <a:noFill/>
          <a:ln w="9525">
            <a:solidFill>
              <a:srgbClr val="5F5F5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449" name="Line 9"/>
          <p:cNvSpPr>
            <a:spLocks noChangeShapeType="1"/>
          </p:cNvSpPr>
          <p:nvPr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952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450" name="Line 10"/>
          <p:cNvSpPr>
            <a:spLocks noChangeShapeType="1"/>
          </p:cNvSpPr>
          <p:nvPr/>
        </p:nvSpPr>
        <p:spPr bwMode="auto">
          <a:xfrm>
            <a:off x="0" y="5661025"/>
            <a:ext cx="9144000" cy="0"/>
          </a:xfrm>
          <a:prstGeom prst="line">
            <a:avLst/>
          </a:prstGeom>
          <a:noFill/>
          <a:ln w="952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437786"/>
            <a:ext cx="2664296" cy="30707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042988" y="404813"/>
            <a:ext cx="7489825" cy="366712"/>
          </a:xfrm>
          <a:prstGeom prst="rect">
            <a:avLst/>
          </a:prstGeom>
          <a:solidFill>
            <a:srgbClr val="B2B2B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b="1" dirty="0" smtClean="0">
                <a:solidFill>
                  <a:srgbClr val="800000"/>
                </a:solidFill>
                <a:latin typeface="Trebuchet MS" pitchFamily="34" charset="0"/>
              </a:rPr>
              <a:t>EUROPA 2020</a:t>
            </a:r>
            <a:endParaRPr lang="it-IT" altLang="it-IT" b="1" dirty="0">
              <a:solidFill>
                <a:srgbClr val="800000"/>
              </a:solidFill>
              <a:latin typeface="Trebuchet MS" pitchFamily="34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467544" y="6488668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2016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1042987" y="1474662"/>
            <a:ext cx="7489825" cy="4690642"/>
          </a:xfrm>
          <a:prstGeom prst="rect">
            <a:avLst/>
          </a:prstGeom>
        </p:spPr>
        <p:txBody>
          <a:bodyPr/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 algn="l">
              <a:buFont typeface="+mj-lt"/>
              <a:buAutoNum type="arabicPeriod"/>
            </a:pPr>
            <a:r>
              <a:rPr lang="en-US" altLang="it-IT" sz="1600" b="1" dirty="0" smtClean="0">
                <a:solidFill>
                  <a:srgbClr val="4D4D4D"/>
                </a:solidFill>
                <a:latin typeface="Trebuchet MS" pitchFamily="34" charset="0"/>
              </a:rPr>
              <a:t>OCCUPAZIONE</a:t>
            </a:r>
            <a:r>
              <a:rPr lang="en-US" altLang="it-IT" sz="1600" b="1" kern="0" dirty="0" smtClean="0"/>
              <a:t> 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altLang="it-IT" sz="1400" dirty="0" err="1" smtClean="0">
                <a:solidFill>
                  <a:srgbClr val="4D4D4D"/>
                </a:solidFill>
                <a:latin typeface="Trebuchet MS" pitchFamily="34" charset="0"/>
              </a:rPr>
              <a:t>Innalzamento</a:t>
            </a:r>
            <a:r>
              <a:rPr lang="en-US" altLang="it-IT" sz="1400" dirty="0" smtClean="0">
                <a:solidFill>
                  <a:srgbClr val="4D4D4D"/>
                </a:solidFill>
                <a:latin typeface="Trebuchet MS" pitchFamily="34" charset="0"/>
              </a:rPr>
              <a:t> al 75</a:t>
            </a:r>
            <a:r>
              <a:rPr lang="en-US" altLang="it-IT" sz="1400" dirty="0">
                <a:solidFill>
                  <a:srgbClr val="4D4D4D"/>
                </a:solidFill>
                <a:latin typeface="Trebuchet MS" pitchFamily="34" charset="0"/>
              </a:rPr>
              <a:t>% </a:t>
            </a:r>
            <a:r>
              <a:rPr lang="en-US" altLang="it-IT" sz="1400" dirty="0" smtClean="0">
                <a:solidFill>
                  <a:srgbClr val="4D4D4D"/>
                </a:solidFill>
                <a:latin typeface="Trebuchet MS" pitchFamily="34" charset="0"/>
              </a:rPr>
              <a:t>del </a:t>
            </a:r>
            <a:r>
              <a:rPr lang="en-US" altLang="it-IT" sz="1400" dirty="0" err="1" smtClean="0">
                <a:solidFill>
                  <a:srgbClr val="4D4D4D"/>
                </a:solidFill>
                <a:latin typeface="Trebuchet MS" pitchFamily="34" charset="0"/>
              </a:rPr>
              <a:t>tasso</a:t>
            </a:r>
            <a:r>
              <a:rPr lang="en-US" altLang="it-IT" sz="1400" dirty="0" smtClean="0">
                <a:solidFill>
                  <a:srgbClr val="4D4D4D"/>
                </a:solidFill>
                <a:latin typeface="Trebuchet MS" pitchFamily="34" charset="0"/>
              </a:rPr>
              <a:t> di </a:t>
            </a:r>
            <a:r>
              <a:rPr lang="en-US" altLang="it-IT" sz="1400" dirty="0" err="1" smtClean="0">
                <a:solidFill>
                  <a:srgbClr val="4D4D4D"/>
                </a:solidFill>
                <a:latin typeface="Trebuchet MS" pitchFamily="34" charset="0"/>
              </a:rPr>
              <a:t>occupazione</a:t>
            </a:r>
            <a:r>
              <a:rPr lang="en-US" altLang="it-IT" sz="1400" dirty="0" smtClean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en-US" altLang="it-IT" sz="1400" dirty="0" err="1" smtClean="0">
                <a:solidFill>
                  <a:srgbClr val="4D4D4D"/>
                </a:solidFill>
                <a:latin typeface="Trebuchet MS" pitchFamily="34" charset="0"/>
              </a:rPr>
              <a:t>tra</a:t>
            </a:r>
            <a:r>
              <a:rPr lang="en-US" altLang="it-IT" sz="1400" dirty="0" smtClean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en-US" altLang="it-IT" sz="1400" dirty="0" err="1" smtClean="0">
                <a:solidFill>
                  <a:srgbClr val="4D4D4D"/>
                </a:solidFill>
                <a:latin typeface="Trebuchet MS" pitchFamily="34" charset="0"/>
              </a:rPr>
              <a:t>i</a:t>
            </a:r>
            <a:r>
              <a:rPr lang="en-US" altLang="it-IT" sz="1400" dirty="0" smtClean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en-US" altLang="it-IT" sz="1400" dirty="0">
                <a:solidFill>
                  <a:srgbClr val="4D4D4D"/>
                </a:solidFill>
                <a:latin typeface="Trebuchet MS" pitchFamily="34" charset="0"/>
              </a:rPr>
              <a:t>20-64 </a:t>
            </a:r>
            <a:r>
              <a:rPr lang="en-US" altLang="it-IT" sz="1400" dirty="0" err="1" smtClean="0">
                <a:solidFill>
                  <a:srgbClr val="4D4D4D"/>
                </a:solidFill>
                <a:latin typeface="Trebuchet MS" pitchFamily="34" charset="0"/>
              </a:rPr>
              <a:t>anni</a:t>
            </a:r>
            <a:endParaRPr lang="en-US" altLang="it-IT" sz="1400" dirty="0">
              <a:solidFill>
                <a:srgbClr val="4D4D4D"/>
              </a:solidFill>
              <a:latin typeface="Trebuchet MS" pitchFamily="34" charset="0"/>
            </a:endParaRPr>
          </a:p>
          <a:p>
            <a:pPr lvl="1" algn="l"/>
            <a:endParaRPr lang="en-US" altLang="it-IT" sz="1400" dirty="0">
              <a:solidFill>
                <a:srgbClr val="4D4D4D"/>
              </a:solidFill>
              <a:latin typeface="Trebuchet MS" pitchFamily="34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it-IT" altLang="it-IT" sz="1600" b="1" dirty="0" smtClean="0">
                <a:solidFill>
                  <a:srgbClr val="4D4D4D"/>
                </a:solidFill>
                <a:latin typeface="Trebuchet MS" pitchFamily="34" charset="0"/>
              </a:rPr>
              <a:t>RICERCA </a:t>
            </a:r>
            <a:r>
              <a:rPr lang="it-IT" altLang="it-IT" sz="1600" b="1" dirty="0">
                <a:solidFill>
                  <a:srgbClr val="4D4D4D"/>
                </a:solidFill>
                <a:latin typeface="Trebuchet MS" pitchFamily="34" charset="0"/>
              </a:rPr>
              <a:t>&amp; INNOVAZIONE 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t-IT" altLang="it-IT" sz="1400" dirty="0" smtClean="0">
                <a:solidFill>
                  <a:srgbClr val="4D4D4D"/>
                </a:solidFill>
                <a:latin typeface="Trebuchet MS" pitchFamily="34" charset="0"/>
              </a:rPr>
              <a:t>Aumento investimenti in ricerca e sviluppo al 3</a:t>
            </a:r>
            <a:r>
              <a:rPr lang="it-IT" altLang="it-IT" sz="1400" dirty="0">
                <a:solidFill>
                  <a:srgbClr val="4D4D4D"/>
                </a:solidFill>
                <a:latin typeface="Trebuchet MS" pitchFamily="34" charset="0"/>
              </a:rPr>
              <a:t>% del PIL </a:t>
            </a:r>
            <a:r>
              <a:rPr lang="it-IT" altLang="it-IT" sz="1400" dirty="0" smtClean="0">
                <a:solidFill>
                  <a:srgbClr val="4D4D4D"/>
                </a:solidFill>
                <a:latin typeface="Trebuchet MS" pitchFamily="34" charset="0"/>
              </a:rPr>
              <a:t>UE</a:t>
            </a:r>
            <a:endParaRPr lang="it-IT" altLang="it-IT" sz="1400" dirty="0">
              <a:solidFill>
                <a:srgbClr val="4D4D4D"/>
              </a:solidFill>
              <a:latin typeface="Trebuchet MS" pitchFamily="34" charset="0"/>
            </a:endParaRPr>
          </a:p>
          <a:p>
            <a:pPr lvl="1" algn="l"/>
            <a:endParaRPr lang="it-IT" altLang="it-IT" sz="1400" dirty="0">
              <a:solidFill>
                <a:srgbClr val="4D4D4D"/>
              </a:solidFill>
              <a:latin typeface="Trebuchet MS" pitchFamily="34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US" altLang="it-IT" sz="1600" b="1" dirty="0" smtClean="0">
                <a:solidFill>
                  <a:srgbClr val="4D4D4D"/>
                </a:solidFill>
                <a:latin typeface="Trebuchet MS" pitchFamily="34" charset="0"/>
              </a:rPr>
              <a:t>CLIMA </a:t>
            </a:r>
            <a:r>
              <a:rPr lang="en-US" altLang="it-IT" sz="1600" b="1" dirty="0">
                <a:solidFill>
                  <a:srgbClr val="4D4D4D"/>
                </a:solidFill>
                <a:latin typeface="Trebuchet MS" pitchFamily="34" charset="0"/>
              </a:rPr>
              <a:t>/ ENERGIA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altLang="it-IT" sz="1400" dirty="0" err="1" smtClean="0">
                <a:solidFill>
                  <a:srgbClr val="4D4D4D"/>
                </a:solidFill>
                <a:latin typeface="Trebuchet MS" pitchFamily="34" charset="0"/>
              </a:rPr>
              <a:t>Riduzione</a:t>
            </a:r>
            <a:r>
              <a:rPr lang="en-US" altLang="it-IT" sz="1400" dirty="0" smtClean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en-US" altLang="it-IT" sz="1400" dirty="0" err="1">
                <a:solidFill>
                  <a:srgbClr val="4D4D4D"/>
                </a:solidFill>
                <a:latin typeface="Trebuchet MS" pitchFamily="34" charset="0"/>
              </a:rPr>
              <a:t>delle</a:t>
            </a:r>
            <a:r>
              <a:rPr lang="en-US" altLang="it-IT" sz="1400" dirty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en-US" altLang="it-IT" sz="1400" dirty="0" err="1">
                <a:solidFill>
                  <a:srgbClr val="4D4D4D"/>
                </a:solidFill>
                <a:latin typeface="Trebuchet MS" pitchFamily="34" charset="0"/>
              </a:rPr>
              <a:t>emissioni</a:t>
            </a:r>
            <a:r>
              <a:rPr lang="en-US" altLang="it-IT" sz="1400" dirty="0">
                <a:solidFill>
                  <a:srgbClr val="4D4D4D"/>
                </a:solidFill>
                <a:latin typeface="Trebuchet MS" pitchFamily="34" charset="0"/>
              </a:rPr>
              <a:t> di </a:t>
            </a:r>
            <a:r>
              <a:rPr lang="en-US" altLang="it-IT" sz="1400" dirty="0" smtClean="0">
                <a:solidFill>
                  <a:srgbClr val="4D4D4D"/>
                </a:solidFill>
                <a:latin typeface="Trebuchet MS" pitchFamily="34" charset="0"/>
              </a:rPr>
              <a:t>gas </a:t>
            </a:r>
            <a:r>
              <a:rPr lang="en-US" altLang="it-IT" sz="1400" dirty="0" err="1" smtClean="0">
                <a:solidFill>
                  <a:srgbClr val="4D4D4D"/>
                </a:solidFill>
                <a:latin typeface="Trebuchet MS" pitchFamily="34" charset="0"/>
              </a:rPr>
              <a:t>serra</a:t>
            </a:r>
            <a:r>
              <a:rPr lang="en-US" altLang="it-IT" sz="1400" dirty="0" smtClean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en-US" altLang="it-IT" sz="1400" dirty="0">
                <a:solidFill>
                  <a:srgbClr val="4D4D4D"/>
                </a:solidFill>
                <a:latin typeface="Trebuchet MS" pitchFamily="34" charset="0"/>
              </a:rPr>
              <a:t>del 20</a:t>
            </a:r>
            <a:r>
              <a:rPr lang="en-US" altLang="it-IT" sz="1400" dirty="0" smtClean="0">
                <a:solidFill>
                  <a:srgbClr val="4D4D4D"/>
                </a:solidFill>
                <a:latin typeface="Trebuchet MS" pitchFamily="34" charset="0"/>
              </a:rPr>
              <a:t>% </a:t>
            </a:r>
            <a:r>
              <a:rPr lang="en-US" altLang="it-IT" sz="1400" dirty="0" err="1" smtClean="0">
                <a:solidFill>
                  <a:srgbClr val="4D4D4D"/>
                </a:solidFill>
                <a:latin typeface="Trebuchet MS" pitchFamily="34" charset="0"/>
              </a:rPr>
              <a:t>rispetto</a:t>
            </a:r>
            <a:r>
              <a:rPr lang="en-US" altLang="it-IT" sz="1400" dirty="0" smtClean="0">
                <a:solidFill>
                  <a:srgbClr val="4D4D4D"/>
                </a:solidFill>
                <a:latin typeface="Trebuchet MS" pitchFamily="34" charset="0"/>
              </a:rPr>
              <a:t> al 1990</a:t>
            </a:r>
            <a:endParaRPr lang="en-US" altLang="it-IT" sz="1400" dirty="0">
              <a:solidFill>
                <a:srgbClr val="4D4D4D"/>
              </a:solidFill>
              <a:latin typeface="Trebuchet MS" pitchFamily="34" charset="0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altLang="it-IT" sz="1400" dirty="0" smtClean="0">
                <a:solidFill>
                  <a:srgbClr val="4D4D4D"/>
                </a:solidFill>
                <a:latin typeface="Trebuchet MS" pitchFamily="34" charset="0"/>
              </a:rPr>
              <a:t>20% di </a:t>
            </a:r>
            <a:r>
              <a:rPr lang="en-US" altLang="it-IT" sz="1400" dirty="0" err="1">
                <a:solidFill>
                  <a:srgbClr val="4D4D4D"/>
                </a:solidFill>
                <a:latin typeface="Trebuchet MS" pitchFamily="34" charset="0"/>
              </a:rPr>
              <a:t>energia</a:t>
            </a:r>
            <a:r>
              <a:rPr lang="en-US" altLang="it-IT" sz="1400" dirty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en-US" altLang="it-IT" sz="1400" dirty="0" err="1" smtClean="0">
                <a:solidFill>
                  <a:srgbClr val="4D4D4D"/>
                </a:solidFill>
                <a:latin typeface="Trebuchet MS" pitchFamily="34" charset="0"/>
              </a:rPr>
              <a:t>ricavata</a:t>
            </a:r>
            <a:r>
              <a:rPr lang="en-US" altLang="it-IT" sz="1400" dirty="0" smtClean="0">
                <a:solidFill>
                  <a:srgbClr val="4D4D4D"/>
                </a:solidFill>
                <a:latin typeface="Trebuchet MS" pitchFamily="34" charset="0"/>
              </a:rPr>
              <a:t> da </a:t>
            </a:r>
            <a:r>
              <a:rPr lang="en-US" altLang="it-IT" sz="1400" dirty="0" err="1">
                <a:solidFill>
                  <a:srgbClr val="4D4D4D"/>
                </a:solidFill>
                <a:latin typeface="Trebuchet MS" pitchFamily="34" charset="0"/>
              </a:rPr>
              <a:t>fonti</a:t>
            </a:r>
            <a:r>
              <a:rPr lang="en-US" altLang="it-IT" sz="1400" dirty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en-US" altLang="it-IT" sz="1400" dirty="0" err="1">
                <a:solidFill>
                  <a:srgbClr val="4D4D4D"/>
                </a:solidFill>
                <a:latin typeface="Trebuchet MS" pitchFamily="34" charset="0"/>
              </a:rPr>
              <a:t>rinnovabili</a:t>
            </a:r>
            <a:r>
              <a:rPr lang="en-US" altLang="it-IT" sz="1400" dirty="0">
                <a:solidFill>
                  <a:srgbClr val="4D4D4D"/>
                </a:solidFill>
                <a:latin typeface="Trebuchet MS" pitchFamily="34" charset="0"/>
              </a:rPr>
              <a:t> </a:t>
            </a:r>
            <a:endParaRPr lang="en-US" altLang="it-IT" sz="1400" dirty="0" smtClean="0">
              <a:solidFill>
                <a:srgbClr val="4D4D4D"/>
              </a:solidFill>
              <a:latin typeface="Trebuchet MS" pitchFamily="34" charset="0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altLang="it-IT" sz="1400" dirty="0" err="1" smtClean="0">
                <a:solidFill>
                  <a:srgbClr val="4D4D4D"/>
                </a:solidFill>
                <a:latin typeface="Trebuchet MS" pitchFamily="34" charset="0"/>
              </a:rPr>
              <a:t>Aumento</a:t>
            </a:r>
            <a:r>
              <a:rPr lang="en-US" altLang="it-IT" sz="1400" dirty="0" smtClean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en-US" altLang="it-IT" sz="1400" dirty="0" err="1">
                <a:solidFill>
                  <a:srgbClr val="4D4D4D"/>
                </a:solidFill>
                <a:latin typeface="Trebuchet MS" pitchFamily="34" charset="0"/>
              </a:rPr>
              <a:t>dell’efficienza</a:t>
            </a:r>
            <a:r>
              <a:rPr lang="en-US" altLang="it-IT" sz="1400" dirty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en-US" altLang="it-IT" sz="1400" dirty="0" err="1">
                <a:solidFill>
                  <a:srgbClr val="4D4D4D"/>
                </a:solidFill>
                <a:latin typeface="Trebuchet MS" pitchFamily="34" charset="0"/>
              </a:rPr>
              <a:t>energetica</a:t>
            </a:r>
            <a:r>
              <a:rPr lang="en-US" altLang="it-IT" sz="1400" dirty="0">
                <a:solidFill>
                  <a:srgbClr val="4D4D4D"/>
                </a:solidFill>
                <a:latin typeface="Trebuchet MS" pitchFamily="34" charset="0"/>
              </a:rPr>
              <a:t> del 20%</a:t>
            </a:r>
          </a:p>
          <a:p>
            <a:pPr lvl="1" algn="l"/>
            <a:endParaRPr lang="en-US" altLang="it-IT" sz="1400" dirty="0">
              <a:solidFill>
                <a:srgbClr val="4D4D4D"/>
              </a:solidFill>
              <a:latin typeface="Trebuchet MS" pitchFamily="34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US" altLang="it-IT" sz="1600" b="1" dirty="0">
                <a:solidFill>
                  <a:srgbClr val="4D4D4D"/>
                </a:solidFill>
                <a:latin typeface="Trebuchet MS" pitchFamily="34" charset="0"/>
              </a:rPr>
              <a:t>FORMAZIONE 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t-IT" altLang="it-IT" sz="1400" dirty="0">
                <a:solidFill>
                  <a:srgbClr val="4D4D4D"/>
                </a:solidFill>
                <a:latin typeface="Trebuchet MS" pitchFamily="34" charset="0"/>
              </a:rPr>
              <a:t>Riduzione dei tassi di abbandono scolastico precoce al di sotto del 10</a:t>
            </a:r>
            <a:r>
              <a:rPr lang="it-IT" altLang="it-IT" sz="1400" dirty="0" smtClean="0">
                <a:solidFill>
                  <a:srgbClr val="4D4D4D"/>
                </a:solidFill>
                <a:latin typeface="Trebuchet MS" pitchFamily="34" charset="0"/>
              </a:rPr>
              <a:t>%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t-IT" altLang="it-IT" sz="1400" dirty="0" smtClean="0">
                <a:solidFill>
                  <a:srgbClr val="4D4D4D"/>
                </a:solidFill>
                <a:latin typeface="Trebuchet MS" pitchFamily="34" charset="0"/>
              </a:rPr>
              <a:t>Aumento </a:t>
            </a:r>
            <a:r>
              <a:rPr lang="it-IT" altLang="it-IT" sz="1400" dirty="0">
                <a:solidFill>
                  <a:srgbClr val="4D4D4D"/>
                </a:solidFill>
                <a:latin typeface="Trebuchet MS" pitchFamily="34" charset="0"/>
              </a:rPr>
              <a:t>al 40% dei 30-34enni con un'istruzione </a:t>
            </a:r>
            <a:r>
              <a:rPr lang="it-IT" altLang="it-IT" sz="1400" dirty="0" smtClean="0">
                <a:solidFill>
                  <a:srgbClr val="4D4D4D"/>
                </a:solidFill>
                <a:latin typeface="Trebuchet MS" pitchFamily="34" charset="0"/>
              </a:rPr>
              <a:t>universitaria</a:t>
            </a:r>
            <a:endParaRPr lang="en-US" altLang="it-IT" sz="1400" dirty="0" smtClean="0">
              <a:solidFill>
                <a:srgbClr val="4D4D4D"/>
              </a:solidFill>
              <a:latin typeface="Trebuchet MS" pitchFamily="34" charset="0"/>
            </a:endParaRPr>
          </a:p>
          <a:p>
            <a:pPr lvl="1" algn="l"/>
            <a:endParaRPr lang="en-US" altLang="it-IT" sz="1400" dirty="0">
              <a:solidFill>
                <a:srgbClr val="4D4D4D"/>
              </a:solidFill>
              <a:latin typeface="Trebuchet MS" pitchFamily="34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it-IT" altLang="it-IT" sz="1600" b="1" dirty="0" smtClean="0">
                <a:solidFill>
                  <a:srgbClr val="4D4D4D"/>
                </a:solidFill>
                <a:latin typeface="Trebuchet MS" pitchFamily="34" charset="0"/>
              </a:rPr>
              <a:t>LOTTA ALLA POVERTÀ E ALL'EMARGINAZIONE</a:t>
            </a:r>
            <a:endParaRPr lang="en-US" altLang="it-IT" sz="1600" b="1" dirty="0">
              <a:solidFill>
                <a:srgbClr val="4D4D4D"/>
              </a:solidFill>
              <a:latin typeface="Trebuchet MS" pitchFamily="34" charset="0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t-IT" altLang="it-IT" sz="1400" dirty="0" smtClean="0">
                <a:solidFill>
                  <a:srgbClr val="4D4D4D"/>
                </a:solidFill>
                <a:latin typeface="Trebuchet MS" pitchFamily="34" charset="0"/>
              </a:rPr>
              <a:t>Almeno </a:t>
            </a:r>
            <a:r>
              <a:rPr lang="it-IT" altLang="it-IT" sz="1400" dirty="0">
                <a:solidFill>
                  <a:srgbClr val="4D4D4D"/>
                </a:solidFill>
                <a:latin typeface="Trebuchet MS" pitchFamily="34" charset="0"/>
              </a:rPr>
              <a:t>20 milioni di persone a rischio o in situazione di povertà ed emarginazione in meno</a:t>
            </a:r>
            <a:endParaRPr lang="en-US" altLang="it-IT" kern="0" dirty="0" smtClean="0"/>
          </a:p>
        </p:txBody>
      </p:sp>
      <p:sp>
        <p:nvSpPr>
          <p:cNvPr id="2" name="Rettangolo 1"/>
          <p:cNvSpPr/>
          <p:nvPr/>
        </p:nvSpPr>
        <p:spPr>
          <a:xfrm>
            <a:off x="1042987" y="966632"/>
            <a:ext cx="74898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altLang="it-IT" b="1" dirty="0" smtClean="0">
                <a:solidFill>
                  <a:srgbClr val="800000"/>
                </a:solidFill>
              </a:rPr>
              <a:t>Obiettivi</a:t>
            </a:r>
            <a:endParaRPr lang="it-IT" altLang="it-IT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899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042988" y="404813"/>
            <a:ext cx="7489825" cy="366712"/>
          </a:xfrm>
          <a:prstGeom prst="rect">
            <a:avLst/>
          </a:prstGeom>
          <a:solidFill>
            <a:srgbClr val="B2B2B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b="1" dirty="0" smtClean="0">
                <a:solidFill>
                  <a:srgbClr val="800000"/>
                </a:solidFill>
                <a:latin typeface="Trebuchet MS" pitchFamily="34" charset="0"/>
              </a:rPr>
              <a:t>FONDI EUROPEI</a:t>
            </a:r>
            <a:endParaRPr lang="it-IT" altLang="it-IT" b="1" dirty="0">
              <a:solidFill>
                <a:srgbClr val="800000"/>
              </a:solidFill>
              <a:latin typeface="Trebuchet MS" pitchFamily="34" charset="0"/>
            </a:endParaRP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1042988" y="1052513"/>
            <a:ext cx="68405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alt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467544" y="6488668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2016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042988" y="1413302"/>
            <a:ext cx="2880000" cy="4248472"/>
          </a:xfrm>
          <a:prstGeom prst="rect">
            <a:avLst/>
          </a:prstGeom>
          <a:solidFill>
            <a:schemeClr val="accent3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600" b="1" dirty="0" smtClean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 smtClean="0">
                <a:solidFill>
                  <a:schemeClr val="tx1"/>
                </a:solidFill>
              </a:rPr>
              <a:t>Gestione </a:t>
            </a:r>
            <a:r>
              <a:rPr lang="it-IT" sz="1600" b="1" dirty="0">
                <a:solidFill>
                  <a:schemeClr val="tx1"/>
                </a:solidFill>
              </a:rPr>
              <a:t>DIRETTA 	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</a:rPr>
              <a:t>Sono fondi gestiti ed erogati direttamente dalla Commissione europea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</a:rPr>
              <a:t>= </a:t>
            </a:r>
            <a:r>
              <a:rPr lang="it-IT" sz="1400" i="1" dirty="0">
                <a:solidFill>
                  <a:schemeClr val="tx1"/>
                </a:solidFill>
              </a:rPr>
              <a:t>interesse europeo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600" dirty="0" smtClean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600" dirty="0">
              <a:solidFill>
                <a:schemeClr val="tx1"/>
              </a:solidFill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1600" b="1" dirty="0" smtClean="0">
                <a:solidFill>
                  <a:schemeClr val="tx1"/>
                </a:solidFill>
              </a:rPr>
              <a:t>Programmi comunitari</a:t>
            </a:r>
            <a:br>
              <a:rPr lang="it-IT" sz="1600" b="1" dirty="0" smtClean="0">
                <a:solidFill>
                  <a:schemeClr val="tx1"/>
                </a:solidFill>
              </a:rPr>
            </a:br>
            <a:r>
              <a:rPr lang="it-IT" sz="1600" dirty="0">
                <a:solidFill>
                  <a:schemeClr val="tx1"/>
                </a:solidFill>
              </a:rPr>
              <a:t>Sovvenzioni  (call for </a:t>
            </a:r>
            <a:r>
              <a:rPr lang="it-IT" sz="1600" dirty="0" err="1">
                <a:solidFill>
                  <a:schemeClr val="tx1"/>
                </a:solidFill>
              </a:rPr>
              <a:t>proposal</a:t>
            </a:r>
            <a:r>
              <a:rPr lang="it-IT" sz="1600" dirty="0">
                <a:solidFill>
                  <a:schemeClr val="tx1"/>
                </a:solidFill>
              </a:rPr>
              <a:t>)</a:t>
            </a:r>
            <a:r>
              <a:rPr lang="it-IT" sz="1600" b="1" dirty="0" smtClean="0">
                <a:solidFill>
                  <a:schemeClr val="tx1"/>
                </a:solidFill>
              </a:rPr>
              <a:t> </a:t>
            </a:r>
            <a:endParaRPr lang="it-IT" sz="1600" b="1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600" b="1" dirty="0">
              <a:solidFill>
                <a:schemeClr val="tx1"/>
              </a:solidFill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1600" b="1" dirty="0" smtClean="0">
                <a:solidFill>
                  <a:schemeClr val="tx1"/>
                </a:solidFill>
              </a:rPr>
              <a:t>Gare d’appalto</a:t>
            </a:r>
            <a:br>
              <a:rPr lang="it-IT" sz="1600" b="1" dirty="0" smtClean="0">
                <a:solidFill>
                  <a:schemeClr val="tx1"/>
                </a:solidFill>
              </a:rPr>
            </a:br>
            <a:r>
              <a:rPr lang="it-IT" sz="1600" dirty="0" smtClean="0">
                <a:solidFill>
                  <a:schemeClr val="tx1"/>
                </a:solidFill>
              </a:rPr>
              <a:t>Appalti </a:t>
            </a:r>
            <a:r>
              <a:rPr lang="it-IT" sz="1600" dirty="0">
                <a:solidFill>
                  <a:schemeClr val="tx1"/>
                </a:solidFill>
              </a:rPr>
              <a:t>(call for </a:t>
            </a:r>
            <a:r>
              <a:rPr lang="it-IT" sz="1600" dirty="0" err="1">
                <a:solidFill>
                  <a:schemeClr val="tx1"/>
                </a:solidFill>
              </a:rPr>
              <a:t>tenders</a:t>
            </a:r>
            <a:r>
              <a:rPr lang="it-IT" sz="1600" dirty="0">
                <a:solidFill>
                  <a:schemeClr val="tx1"/>
                </a:solidFill>
              </a:rPr>
              <a:t>)</a:t>
            </a:r>
            <a:endParaRPr lang="it-IT" sz="1600" dirty="0"/>
          </a:p>
        </p:txBody>
      </p:sp>
      <p:sp>
        <p:nvSpPr>
          <p:cNvPr id="7" name="Rettangolo 6"/>
          <p:cNvSpPr/>
          <p:nvPr/>
        </p:nvSpPr>
        <p:spPr>
          <a:xfrm>
            <a:off x="5148064" y="1419225"/>
            <a:ext cx="2880000" cy="4236625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600" b="1" dirty="0" smtClean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 smtClean="0">
                <a:solidFill>
                  <a:schemeClr val="tx1"/>
                </a:solidFill>
              </a:rPr>
              <a:t>Gestione </a:t>
            </a:r>
            <a:r>
              <a:rPr lang="it-IT" sz="1600" b="1" dirty="0">
                <a:solidFill>
                  <a:schemeClr val="tx1"/>
                </a:solidFill>
              </a:rPr>
              <a:t>INDIRETTA 	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</a:rPr>
              <a:t>Sono fondi stanziati dalla Commissione Europea e gestiti dalle autorità statali, regionali e locali, attraverso la pubblicazione di bandi</a:t>
            </a:r>
            <a:r>
              <a:rPr lang="it-IT" sz="1600" dirty="0" smtClean="0">
                <a:solidFill>
                  <a:schemeClr val="tx1"/>
                </a:solidFill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</a:rPr>
              <a:t>= </a:t>
            </a:r>
            <a:r>
              <a:rPr lang="it-IT" sz="1400" i="1" dirty="0">
                <a:solidFill>
                  <a:schemeClr val="tx1"/>
                </a:solidFill>
              </a:rPr>
              <a:t>interesse locale  </a:t>
            </a:r>
            <a:r>
              <a:rPr lang="it-IT" sz="1600" b="1" dirty="0">
                <a:solidFill>
                  <a:schemeClr val="tx1"/>
                </a:solidFill>
              </a:rPr>
              <a:t>	</a:t>
            </a:r>
            <a:endParaRPr lang="it-IT" sz="1600" b="1" dirty="0" smtClean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 dirty="0">
              <a:solidFill>
                <a:schemeClr val="tx1"/>
              </a:solidFill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1600" b="1" dirty="0" smtClean="0">
                <a:solidFill>
                  <a:schemeClr val="tx1"/>
                </a:solidFill>
              </a:rPr>
              <a:t>FESR </a:t>
            </a:r>
            <a:r>
              <a:rPr lang="it-IT" sz="1600" dirty="0" smtClean="0">
                <a:solidFill>
                  <a:schemeClr val="tx1"/>
                </a:solidFill>
              </a:rPr>
              <a:t>- Fondo per lo Sviluppo Regionale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1600" b="1" dirty="0" smtClean="0">
                <a:solidFill>
                  <a:schemeClr val="tx1"/>
                </a:solidFill>
              </a:rPr>
              <a:t>FES </a:t>
            </a:r>
            <a:r>
              <a:rPr lang="it-IT" sz="1600" dirty="0" smtClean="0">
                <a:solidFill>
                  <a:schemeClr val="tx1"/>
                </a:solidFill>
              </a:rPr>
              <a:t>- Fondo Sociale Europeo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it-IT" sz="1600" b="1" dirty="0">
              <a:solidFill>
                <a:schemeClr val="tx1"/>
              </a:solidFill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1600" b="1" dirty="0" smtClean="0">
                <a:solidFill>
                  <a:schemeClr val="tx1"/>
                </a:solidFill>
              </a:rPr>
              <a:t>Fondo </a:t>
            </a:r>
            <a:r>
              <a:rPr lang="it-IT" sz="1600" b="1" dirty="0">
                <a:solidFill>
                  <a:schemeClr val="tx1"/>
                </a:solidFill>
              </a:rPr>
              <a:t>di </a:t>
            </a:r>
            <a:r>
              <a:rPr lang="it-IT" sz="1600" b="1" dirty="0" smtClean="0">
                <a:solidFill>
                  <a:schemeClr val="tx1"/>
                </a:solidFill>
              </a:rPr>
              <a:t>coesione</a:t>
            </a:r>
            <a:endParaRPr lang="it-IT" sz="1600" b="1" dirty="0">
              <a:solidFill>
                <a:schemeClr val="tx1"/>
              </a:solidFill>
            </a:endParaRPr>
          </a:p>
        </p:txBody>
      </p:sp>
      <p:sp>
        <p:nvSpPr>
          <p:cNvPr id="2" name="Rettangolo arrotondato 1"/>
          <p:cNvSpPr/>
          <p:nvPr/>
        </p:nvSpPr>
        <p:spPr>
          <a:xfrm>
            <a:off x="1114836" y="3537537"/>
            <a:ext cx="2736304" cy="93610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042988" y="404813"/>
            <a:ext cx="7489825" cy="366712"/>
          </a:xfrm>
          <a:prstGeom prst="rect">
            <a:avLst/>
          </a:prstGeom>
          <a:solidFill>
            <a:srgbClr val="B2B2B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b="1" dirty="0" smtClean="0">
                <a:solidFill>
                  <a:srgbClr val="800000"/>
                </a:solidFill>
                <a:latin typeface="Trebuchet MS" pitchFamily="34" charset="0"/>
              </a:rPr>
              <a:t>PROGRAMMI COMUNITARI</a:t>
            </a:r>
            <a:endParaRPr lang="it-IT" altLang="it-IT" b="1" dirty="0">
              <a:solidFill>
                <a:srgbClr val="800000"/>
              </a:solidFill>
              <a:latin typeface="Trebuchet MS" pitchFamily="34" charset="0"/>
            </a:endParaRP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1042988" y="1052513"/>
            <a:ext cx="68405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alt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467544" y="6488668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2016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graphicFrame>
        <p:nvGraphicFramePr>
          <p:cNvPr id="2" name="Diagramma 1"/>
          <p:cNvGraphicFramePr/>
          <p:nvPr>
            <p:extLst>
              <p:ext uri="{D42A27DB-BD31-4B8C-83A1-F6EECF244321}">
                <p14:modId xmlns:p14="http://schemas.microsoft.com/office/powerpoint/2010/main" val="2494454422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2"/>
          <p:cNvSpPr/>
          <p:nvPr/>
        </p:nvSpPr>
        <p:spPr>
          <a:xfrm>
            <a:off x="1524000" y="5563267"/>
            <a:ext cx="607822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 smtClean="0"/>
              <a:t>Lista completa e relativi budget: </a:t>
            </a:r>
            <a:r>
              <a:rPr lang="it-IT" sz="1600" dirty="0" smtClean="0">
                <a:hlinkClick r:id="rId8"/>
              </a:rPr>
              <a:t>http</a:t>
            </a:r>
            <a:r>
              <a:rPr lang="it-IT" sz="1600" dirty="0">
                <a:hlinkClick r:id="rId8"/>
              </a:rPr>
              <a:t>://</a:t>
            </a:r>
            <a:r>
              <a:rPr lang="it-IT" sz="1600" dirty="0" smtClean="0">
                <a:hlinkClick r:id="rId8"/>
              </a:rPr>
              <a:t>ec.europa.eu/budget/mff/programmes/index_en.cfm</a:t>
            </a:r>
            <a:endParaRPr lang="it-IT" sz="1600" dirty="0" smtClean="0"/>
          </a:p>
          <a:p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2833105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042988" y="404813"/>
            <a:ext cx="7489825" cy="366712"/>
          </a:xfrm>
          <a:prstGeom prst="rect">
            <a:avLst/>
          </a:prstGeom>
          <a:solidFill>
            <a:srgbClr val="B2B2B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b="1" dirty="0" smtClean="0">
                <a:solidFill>
                  <a:srgbClr val="800000"/>
                </a:solidFill>
                <a:latin typeface="Trebuchet MS" pitchFamily="34" charset="0"/>
              </a:rPr>
              <a:t>HORIZON 2020</a:t>
            </a:r>
            <a:endParaRPr lang="it-IT" altLang="it-IT" b="1" dirty="0">
              <a:solidFill>
                <a:srgbClr val="800000"/>
              </a:solidFill>
              <a:latin typeface="Trebuchet MS" pitchFamily="34" charset="0"/>
            </a:endParaRP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1042988" y="1052513"/>
            <a:ext cx="68405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alt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467544" y="6488668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2016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pic>
        <p:nvPicPr>
          <p:cNvPr id="6" name="Content Placeholder 5" descr="Struttura H2020 30 nov 20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39478" y="1194382"/>
            <a:ext cx="6696844" cy="5294286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3491880" y="825050"/>
            <a:ext cx="24160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it-IT" b="1" dirty="0"/>
              <a:t>70.2 miliardi di euro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24117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042988" y="404813"/>
            <a:ext cx="7489825" cy="366712"/>
          </a:xfrm>
          <a:prstGeom prst="rect">
            <a:avLst/>
          </a:prstGeom>
          <a:solidFill>
            <a:srgbClr val="B2B2B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b="1" dirty="0" smtClean="0">
                <a:solidFill>
                  <a:srgbClr val="800000"/>
                </a:solidFill>
                <a:latin typeface="Trebuchet MS" pitchFamily="34" charset="0"/>
              </a:rPr>
              <a:t>BUDGET HORIZON 2020</a:t>
            </a:r>
            <a:endParaRPr lang="it-IT" altLang="it-IT" b="1" dirty="0">
              <a:solidFill>
                <a:srgbClr val="800000"/>
              </a:solidFill>
              <a:latin typeface="Trebuchet MS" pitchFamily="34" charset="0"/>
            </a:endParaRP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1042988" y="1052513"/>
            <a:ext cx="68405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alt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467544" y="6488668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2016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269" y="1137386"/>
            <a:ext cx="7669262" cy="4985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1187624" y="1575667"/>
            <a:ext cx="150554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fr-BE" altLang="it-IT" sz="1400" b="1" dirty="0">
                <a:solidFill>
                  <a:srgbClr val="800000"/>
                </a:solidFill>
              </a:rPr>
              <a:t>22,3 </a:t>
            </a:r>
            <a:r>
              <a:rPr lang="fr-BE" altLang="it-IT" sz="1400" b="1" dirty="0" err="1">
                <a:solidFill>
                  <a:srgbClr val="800000"/>
                </a:solidFill>
              </a:rPr>
              <a:t>mld</a:t>
            </a:r>
            <a:endParaRPr lang="fr-BE" altLang="it-IT" sz="1400" b="1" dirty="0">
              <a:solidFill>
                <a:srgbClr val="800000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5652120" y="1700213"/>
            <a:ext cx="150554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fr-BE" altLang="it-IT" sz="1400" b="1" dirty="0">
                <a:solidFill>
                  <a:srgbClr val="800000"/>
                </a:solidFill>
              </a:rPr>
              <a:t>15,5 </a:t>
            </a:r>
            <a:r>
              <a:rPr lang="fr-BE" altLang="it-IT" sz="1400" b="1" dirty="0" err="1">
                <a:solidFill>
                  <a:srgbClr val="800000"/>
                </a:solidFill>
              </a:rPr>
              <a:t>mld</a:t>
            </a:r>
            <a:endParaRPr lang="fr-BE" altLang="it-IT" sz="1400" b="1" dirty="0">
              <a:solidFill>
                <a:srgbClr val="800000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683568" y="5085184"/>
            <a:ext cx="135646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fr-BE" altLang="it-IT" sz="1400" b="1" dirty="0">
                <a:solidFill>
                  <a:srgbClr val="800000"/>
                </a:solidFill>
              </a:rPr>
              <a:t>27 </a:t>
            </a:r>
            <a:r>
              <a:rPr lang="fr-BE" altLang="it-IT" sz="1400" b="1" dirty="0" err="1">
                <a:solidFill>
                  <a:srgbClr val="800000"/>
                </a:solidFill>
              </a:rPr>
              <a:t>mld</a:t>
            </a:r>
            <a:endParaRPr lang="fr-BE" altLang="it-IT" sz="14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5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042988" y="404813"/>
            <a:ext cx="7489825" cy="366712"/>
          </a:xfrm>
          <a:prstGeom prst="rect">
            <a:avLst/>
          </a:prstGeom>
          <a:solidFill>
            <a:srgbClr val="B2B2B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b="1" dirty="0" smtClean="0">
                <a:solidFill>
                  <a:srgbClr val="800000"/>
                </a:solidFill>
                <a:latin typeface="Trebuchet MS" pitchFamily="34" charset="0"/>
              </a:rPr>
              <a:t>EXCELLENCE SCIENCE</a:t>
            </a:r>
            <a:endParaRPr lang="it-IT" altLang="it-IT" b="1" dirty="0">
              <a:solidFill>
                <a:srgbClr val="800000"/>
              </a:solidFill>
              <a:latin typeface="Trebuchet MS" pitchFamily="34" charset="0"/>
            </a:endParaRP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1042988" y="1052513"/>
            <a:ext cx="68405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altLang="it-IT"/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971600" y="1181734"/>
            <a:ext cx="7489825" cy="489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it-IT" altLang="it-IT" sz="1600" dirty="0">
                <a:solidFill>
                  <a:srgbClr val="4D4D4D"/>
                </a:solidFill>
                <a:latin typeface="Trebuchet MS" pitchFamily="34" charset="0"/>
              </a:rPr>
              <a:t>Per sostenere le migliori idee e sviluppare competenze, per fare dell’Europa un polo di attrazione per i migliori ricercatori mondiali:</a:t>
            </a:r>
          </a:p>
          <a:p>
            <a:pPr marL="342900" lvl="0" indent="-342900">
              <a:spcBef>
                <a:spcPct val="20000"/>
              </a:spcBef>
            </a:pPr>
            <a:endParaRPr lang="it-IT" altLang="it-IT" sz="2000" dirty="0">
              <a:solidFill>
                <a:prstClr val="black"/>
              </a:solidFill>
              <a:latin typeface="Calibri"/>
            </a:endParaRPr>
          </a:p>
          <a:p>
            <a:pPr marL="342900" indent="-34290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it-IT" altLang="it-IT" sz="1600" b="1" dirty="0">
                <a:solidFill>
                  <a:srgbClr val="4D4D4D"/>
                </a:solidFill>
                <a:latin typeface="Trebuchet MS" pitchFamily="34" charset="0"/>
              </a:rPr>
              <a:t>EUROPEAN RESEARCH COUNCIL </a:t>
            </a:r>
          </a:p>
          <a:p>
            <a:pPr marL="342900" indent="-342900">
              <a:spcBef>
                <a:spcPct val="20000"/>
              </a:spcBef>
            </a:pPr>
            <a:r>
              <a:rPr lang="it-IT" altLang="it-IT" sz="1600" dirty="0">
                <a:solidFill>
                  <a:srgbClr val="4D4D4D"/>
                </a:solidFill>
                <a:latin typeface="Trebuchet MS" pitchFamily="34" charset="0"/>
              </a:rPr>
              <a:t>	Progetti di ricerca di frontiera;</a:t>
            </a:r>
          </a:p>
          <a:p>
            <a:pPr marL="342900" lvl="0" indent="-342900">
              <a:spcBef>
                <a:spcPct val="20000"/>
              </a:spcBef>
            </a:pPr>
            <a:endParaRPr lang="it-IT" altLang="it-IT" dirty="0">
              <a:solidFill>
                <a:prstClr val="black"/>
              </a:solidFill>
              <a:latin typeface="Calibri"/>
            </a:endParaRPr>
          </a:p>
          <a:p>
            <a:pPr marL="342900" lvl="0" indent="-34290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fr-BE" altLang="it-IT" sz="1600" b="1" dirty="0">
                <a:solidFill>
                  <a:srgbClr val="4D4D4D"/>
                </a:solidFill>
                <a:latin typeface="Trebuchet MS" pitchFamily="34" charset="0"/>
              </a:rPr>
              <a:t>"FUTURE AND EMERGING TECHNOLOGIES“</a:t>
            </a:r>
          </a:p>
          <a:p>
            <a:pPr marL="342900" lvl="0" indent="-342900">
              <a:spcBef>
                <a:spcPct val="20000"/>
              </a:spcBef>
            </a:pPr>
            <a:r>
              <a:rPr lang="fr-BE" altLang="it-IT" sz="1600" dirty="0">
                <a:solidFill>
                  <a:srgbClr val="4D4D4D"/>
                </a:solidFill>
                <a:latin typeface="Trebuchet MS" pitchFamily="34" charset="0"/>
              </a:rPr>
              <a:t>	</a:t>
            </a:r>
            <a:r>
              <a:rPr lang="fr-BE" altLang="it-IT" sz="1600" dirty="0" err="1">
                <a:solidFill>
                  <a:srgbClr val="4D4D4D"/>
                </a:solidFill>
                <a:latin typeface="Trebuchet MS" pitchFamily="34" charset="0"/>
              </a:rPr>
              <a:t>Ricerca</a:t>
            </a:r>
            <a:r>
              <a:rPr lang="fr-BE" altLang="it-IT" sz="1600" dirty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fr-BE" altLang="it-IT" sz="1600" dirty="0" err="1">
                <a:solidFill>
                  <a:srgbClr val="4D4D4D"/>
                </a:solidFill>
                <a:latin typeface="Trebuchet MS" pitchFamily="34" charset="0"/>
              </a:rPr>
              <a:t>nelle</a:t>
            </a:r>
            <a:r>
              <a:rPr lang="fr-BE" altLang="it-IT" sz="1600" dirty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fr-BE" altLang="it-IT" sz="1600" dirty="0" err="1">
                <a:solidFill>
                  <a:srgbClr val="4D4D4D"/>
                </a:solidFill>
                <a:latin typeface="Trebuchet MS" pitchFamily="34" charset="0"/>
              </a:rPr>
              <a:t>aree</a:t>
            </a:r>
            <a:r>
              <a:rPr lang="fr-BE" altLang="it-IT" sz="1600" dirty="0">
                <a:solidFill>
                  <a:srgbClr val="4D4D4D"/>
                </a:solidFill>
                <a:latin typeface="Trebuchet MS" pitchFamily="34" charset="0"/>
              </a:rPr>
              <a:t> più </a:t>
            </a:r>
            <a:r>
              <a:rPr lang="it-IT" altLang="it-IT" sz="1600" dirty="0">
                <a:solidFill>
                  <a:srgbClr val="4D4D4D"/>
                </a:solidFill>
                <a:latin typeface="Trebuchet MS" pitchFamily="34" charset="0"/>
              </a:rPr>
              <a:t>promettenti nel campo delle tecnologie di domani; </a:t>
            </a:r>
          </a:p>
          <a:p>
            <a:pPr marL="342900" lvl="0" indent="-342900">
              <a:spcBef>
                <a:spcPct val="20000"/>
              </a:spcBef>
            </a:pPr>
            <a:endParaRPr lang="it-IT" altLang="it-IT" sz="1400" dirty="0">
              <a:solidFill>
                <a:prstClr val="black"/>
              </a:solidFill>
              <a:latin typeface="Calibri"/>
            </a:endParaRPr>
          </a:p>
          <a:p>
            <a:pPr marL="342900" indent="-34290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it-IT" altLang="it-IT" sz="1600" b="1" dirty="0">
                <a:solidFill>
                  <a:srgbClr val="4D4D4D"/>
                </a:solidFill>
                <a:latin typeface="Trebuchet MS" pitchFamily="34" charset="0"/>
              </a:rPr>
              <a:t>AZIONI "MARIE CURIE" </a:t>
            </a:r>
          </a:p>
          <a:p>
            <a:pPr marL="342900" indent="-342900">
              <a:spcBef>
                <a:spcPct val="20000"/>
              </a:spcBef>
            </a:pPr>
            <a:r>
              <a:rPr lang="it-IT" altLang="it-IT" sz="1600" dirty="0">
                <a:solidFill>
                  <a:srgbClr val="4D4D4D"/>
                </a:solidFill>
                <a:latin typeface="Trebuchet MS" pitchFamily="34" charset="0"/>
              </a:rPr>
              <a:t>	Per attrarre e sostenere ricercatori;</a:t>
            </a:r>
          </a:p>
          <a:p>
            <a:pPr marL="342900" indent="-342900">
              <a:spcBef>
                <a:spcPct val="20000"/>
              </a:spcBef>
            </a:pPr>
            <a:endParaRPr lang="it-IT" altLang="it-IT" sz="1600" dirty="0">
              <a:solidFill>
                <a:srgbClr val="4D4D4D"/>
              </a:solidFill>
              <a:latin typeface="Trebuchet MS" pitchFamily="34" charset="0"/>
            </a:endParaRPr>
          </a:p>
          <a:p>
            <a:pPr marL="342900" indent="-34290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it-IT" altLang="it-IT" sz="1600" b="1" dirty="0">
                <a:solidFill>
                  <a:srgbClr val="4D4D4D"/>
                </a:solidFill>
                <a:latin typeface="Trebuchet MS" pitchFamily="34" charset="0"/>
              </a:rPr>
              <a:t>INFRASTRUTTURE DI RICERCA </a:t>
            </a:r>
          </a:p>
          <a:p>
            <a:pPr marL="342900" indent="-342900">
              <a:spcBef>
                <a:spcPct val="20000"/>
              </a:spcBef>
            </a:pPr>
            <a:r>
              <a:rPr lang="it-IT" altLang="it-IT" sz="1600" dirty="0">
                <a:solidFill>
                  <a:srgbClr val="4D4D4D"/>
                </a:solidFill>
                <a:latin typeface="Trebuchet MS" pitchFamily="34" charset="0"/>
              </a:rPr>
              <a:t>	Adeguate, meno care e diffuse in Europa.</a:t>
            </a:r>
            <a:endParaRPr lang="fr-FR" altLang="it-IT" sz="1600" dirty="0">
              <a:solidFill>
                <a:srgbClr val="4D4D4D"/>
              </a:solidFill>
              <a:latin typeface="Trebuchet MS" pitchFamily="34" charset="0"/>
            </a:endParaRPr>
          </a:p>
          <a:p>
            <a:pPr>
              <a:spcBef>
                <a:spcPct val="50000"/>
              </a:spcBef>
            </a:pPr>
            <a:endParaRPr lang="it-IT" altLang="it-IT" dirty="0">
              <a:solidFill>
                <a:srgbClr val="5F5F5F"/>
              </a:solidFill>
            </a:endParaRPr>
          </a:p>
          <a:p>
            <a:endParaRPr lang="it-IT" altLang="it-IT" dirty="0">
              <a:solidFill>
                <a:srgbClr val="5F5F5F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467544" y="6488668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2016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8626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042988" y="404813"/>
            <a:ext cx="7489825" cy="366712"/>
          </a:xfrm>
          <a:prstGeom prst="rect">
            <a:avLst/>
          </a:prstGeom>
          <a:solidFill>
            <a:srgbClr val="B2B2B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b="1" dirty="0" smtClean="0">
                <a:solidFill>
                  <a:srgbClr val="800000"/>
                </a:solidFill>
                <a:latin typeface="Trebuchet MS" pitchFamily="34" charset="0"/>
              </a:rPr>
              <a:t>INDUSTRIAL LEADERSHIP</a:t>
            </a:r>
            <a:endParaRPr lang="it-IT" altLang="it-IT" b="1" dirty="0">
              <a:solidFill>
                <a:srgbClr val="800000"/>
              </a:solidFill>
              <a:latin typeface="Trebuchet MS" pitchFamily="34" charset="0"/>
            </a:endParaRP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1042988" y="1052513"/>
            <a:ext cx="68405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altLang="it-IT"/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1042988" y="1419225"/>
            <a:ext cx="7489825" cy="457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it-IT" altLang="it-IT" sz="1600" dirty="0">
                <a:solidFill>
                  <a:srgbClr val="4D4D4D"/>
                </a:solidFill>
                <a:latin typeface="Trebuchet MS" pitchFamily="34" charset="0"/>
              </a:rPr>
              <a:t>Per incoraggiare investimenti in R&amp;I in Europa, promuovendo alcune</a:t>
            </a:r>
          </a:p>
          <a:p>
            <a:pPr marL="342900" lvl="0" indent="-342900" algn="ctr">
              <a:spcBef>
                <a:spcPct val="20000"/>
              </a:spcBef>
            </a:pPr>
            <a:r>
              <a:rPr lang="it-IT" altLang="it-IT" sz="1600" dirty="0">
                <a:solidFill>
                  <a:srgbClr val="4D4D4D"/>
                </a:solidFill>
                <a:latin typeface="Trebuchet MS" pitchFamily="34" charset="0"/>
              </a:rPr>
              <a:t>priorità per ogni forma di business</a:t>
            </a:r>
          </a:p>
          <a:p>
            <a:pPr marL="342900" lvl="0" indent="-342900">
              <a:spcBef>
                <a:spcPct val="20000"/>
              </a:spcBef>
            </a:pPr>
            <a:endParaRPr lang="it-IT" altLang="it-IT" sz="1600" dirty="0">
              <a:solidFill>
                <a:srgbClr val="4D4D4D"/>
              </a:solidFill>
              <a:latin typeface="Trebuchet MS" pitchFamily="34" charset="0"/>
            </a:endParaRPr>
          </a:p>
          <a:p>
            <a:pPr marL="342900" lvl="0" indent="-34290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n-US" altLang="it-IT" sz="1600" b="1" dirty="0" smtClean="0">
                <a:solidFill>
                  <a:srgbClr val="4D4D4D"/>
                </a:solidFill>
                <a:latin typeface="Trebuchet MS" pitchFamily="34" charset="0"/>
              </a:rPr>
              <a:t>LEADERSHIP IN ENABLING AND INDUSTRIAL TECHNOLOGIES</a:t>
            </a:r>
            <a:r>
              <a:rPr lang="en-US" altLang="it-IT" sz="1600" dirty="0" smtClean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en-US" altLang="it-IT" sz="1600" dirty="0">
                <a:solidFill>
                  <a:srgbClr val="4D4D4D"/>
                </a:solidFill>
                <a:latin typeface="Trebuchet MS" pitchFamily="34" charset="0"/>
              </a:rPr>
              <a:t>- </a:t>
            </a:r>
            <a:r>
              <a:rPr lang="fr-BE" altLang="it-IT" sz="1600" dirty="0" err="1">
                <a:solidFill>
                  <a:srgbClr val="4D4D4D"/>
                </a:solidFill>
                <a:latin typeface="Trebuchet MS" pitchFamily="34" charset="0"/>
              </a:rPr>
              <a:t>soprattutto</a:t>
            </a:r>
            <a:r>
              <a:rPr lang="fr-BE" altLang="it-IT" sz="1600" dirty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fr-BE" altLang="it-IT" sz="1600" dirty="0" err="1">
                <a:solidFill>
                  <a:srgbClr val="4D4D4D"/>
                </a:solidFill>
                <a:latin typeface="Trebuchet MS" pitchFamily="34" charset="0"/>
              </a:rPr>
              <a:t>nelle</a:t>
            </a:r>
            <a:r>
              <a:rPr lang="fr-BE" altLang="it-IT" sz="1600" dirty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fr-BE" altLang="it-IT" sz="1600" dirty="0" err="1">
                <a:solidFill>
                  <a:srgbClr val="4D4D4D"/>
                </a:solidFill>
                <a:latin typeface="Trebuchet MS" pitchFamily="34" charset="0"/>
              </a:rPr>
              <a:t>tecnologie</a:t>
            </a:r>
            <a:r>
              <a:rPr lang="fr-BE" altLang="it-IT" sz="1600" dirty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fr-BE" altLang="it-IT" sz="1600" dirty="0" err="1">
                <a:solidFill>
                  <a:srgbClr val="4D4D4D"/>
                </a:solidFill>
                <a:latin typeface="Trebuchet MS" pitchFamily="34" charset="0"/>
              </a:rPr>
              <a:t>avanzate</a:t>
            </a:r>
            <a:r>
              <a:rPr lang="fr-BE" altLang="it-IT" sz="1600" dirty="0">
                <a:solidFill>
                  <a:srgbClr val="4D4D4D"/>
                </a:solidFill>
                <a:latin typeface="Trebuchet MS" pitchFamily="34" charset="0"/>
              </a:rPr>
              <a:t> dei </a:t>
            </a:r>
            <a:r>
              <a:rPr lang="fr-BE" altLang="it-IT" sz="1600" dirty="0" err="1">
                <a:solidFill>
                  <a:srgbClr val="4D4D4D"/>
                </a:solidFill>
                <a:latin typeface="Trebuchet MS" pitchFamily="34" charset="0"/>
              </a:rPr>
              <a:t>materiali</a:t>
            </a:r>
            <a:r>
              <a:rPr lang="fr-BE" altLang="it-IT" sz="1600" dirty="0">
                <a:solidFill>
                  <a:srgbClr val="4D4D4D"/>
                </a:solidFill>
                <a:latin typeface="Trebuchet MS" pitchFamily="34" charset="0"/>
              </a:rPr>
              <a:t> (Key </a:t>
            </a:r>
            <a:r>
              <a:rPr lang="fr-BE" altLang="it-IT" sz="1600" dirty="0" err="1">
                <a:solidFill>
                  <a:srgbClr val="4D4D4D"/>
                </a:solidFill>
                <a:latin typeface="Trebuchet MS" pitchFamily="34" charset="0"/>
              </a:rPr>
              <a:t>enabling</a:t>
            </a:r>
            <a:r>
              <a:rPr lang="fr-BE" altLang="it-IT" sz="1600" dirty="0">
                <a:solidFill>
                  <a:srgbClr val="4D4D4D"/>
                </a:solidFill>
                <a:latin typeface="Trebuchet MS" pitchFamily="34" charset="0"/>
              </a:rPr>
              <a:t> technologies), ad es. </a:t>
            </a:r>
            <a:r>
              <a:rPr lang="fr-BE" altLang="it-IT" sz="1600" dirty="0" err="1">
                <a:solidFill>
                  <a:srgbClr val="4D4D4D"/>
                </a:solidFill>
                <a:latin typeface="Trebuchet MS" pitchFamily="34" charset="0"/>
              </a:rPr>
              <a:t>Nanotecnologie</a:t>
            </a:r>
            <a:r>
              <a:rPr lang="fr-BE" altLang="it-IT" sz="1600" dirty="0">
                <a:solidFill>
                  <a:srgbClr val="4D4D4D"/>
                </a:solidFill>
                <a:latin typeface="Trebuchet MS" pitchFamily="34" charset="0"/>
              </a:rPr>
              <a:t>, </a:t>
            </a:r>
            <a:r>
              <a:rPr lang="fr-BE" altLang="it-IT" sz="1600" dirty="0" err="1">
                <a:solidFill>
                  <a:srgbClr val="4D4D4D"/>
                </a:solidFill>
                <a:latin typeface="Trebuchet MS" pitchFamily="34" charset="0"/>
              </a:rPr>
              <a:t>microelettronica</a:t>
            </a:r>
            <a:r>
              <a:rPr lang="fr-BE" altLang="it-IT" sz="1600" dirty="0">
                <a:solidFill>
                  <a:srgbClr val="4D4D4D"/>
                </a:solidFill>
                <a:latin typeface="Trebuchet MS" pitchFamily="34" charset="0"/>
              </a:rPr>
              <a:t>, </a:t>
            </a:r>
            <a:r>
              <a:rPr lang="fr-BE" altLang="it-IT" sz="1600" dirty="0" err="1">
                <a:solidFill>
                  <a:srgbClr val="4D4D4D"/>
                </a:solidFill>
                <a:latin typeface="Trebuchet MS" pitchFamily="34" charset="0"/>
              </a:rPr>
              <a:t>biotecnologie</a:t>
            </a:r>
            <a:r>
              <a:rPr lang="fr-BE" altLang="it-IT" sz="1600" dirty="0">
                <a:solidFill>
                  <a:srgbClr val="4D4D4D"/>
                </a:solidFill>
                <a:latin typeface="Trebuchet MS" pitchFamily="34" charset="0"/>
              </a:rPr>
              <a:t>, etc.</a:t>
            </a:r>
          </a:p>
          <a:p>
            <a:pPr marL="342900" lvl="0" indent="-342900">
              <a:spcBef>
                <a:spcPct val="20000"/>
              </a:spcBef>
              <a:buFont typeface="Wingdings" panose="05000000000000000000" pitchFamily="2" charset="2"/>
              <a:buChar char="Ø"/>
            </a:pPr>
            <a:endParaRPr lang="fr-BE" altLang="it-IT" sz="1600" dirty="0">
              <a:solidFill>
                <a:srgbClr val="4D4D4D"/>
              </a:solidFill>
              <a:latin typeface="Trebuchet MS" pitchFamily="34" charset="0"/>
            </a:endParaRPr>
          </a:p>
          <a:p>
            <a:pPr marL="342900" lvl="0" indent="-34290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it-IT" altLang="it-IT" sz="1600" b="1" dirty="0" smtClean="0">
                <a:solidFill>
                  <a:srgbClr val="4D4D4D"/>
                </a:solidFill>
                <a:latin typeface="Trebuchet MS" pitchFamily="34" charset="0"/>
              </a:rPr>
              <a:t>ACCESS TO FINANCE</a:t>
            </a:r>
            <a:r>
              <a:rPr lang="it-IT" altLang="it-IT" sz="1600" dirty="0" smtClean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it-IT" altLang="it-IT" sz="1600" dirty="0">
                <a:solidFill>
                  <a:srgbClr val="4D4D4D"/>
                </a:solidFill>
                <a:latin typeface="Trebuchet MS" pitchFamily="34" charset="0"/>
              </a:rPr>
              <a:t>per aziende innovative, strumenti finanziari in partenariato con l’</a:t>
            </a:r>
            <a:r>
              <a:rPr lang="it-IT" altLang="it-IT" sz="1600" dirty="0" err="1">
                <a:solidFill>
                  <a:srgbClr val="4D4D4D"/>
                </a:solidFill>
                <a:latin typeface="Trebuchet MS" pitchFamily="34" charset="0"/>
              </a:rPr>
              <a:t>European</a:t>
            </a:r>
            <a:r>
              <a:rPr lang="it-IT" altLang="it-IT" sz="1600" dirty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it-IT" altLang="it-IT" sz="1600" dirty="0" err="1">
                <a:solidFill>
                  <a:srgbClr val="4D4D4D"/>
                </a:solidFill>
                <a:latin typeface="Trebuchet MS" pitchFamily="34" charset="0"/>
              </a:rPr>
              <a:t>Investment</a:t>
            </a:r>
            <a:r>
              <a:rPr lang="it-IT" altLang="it-IT" sz="1600" dirty="0">
                <a:solidFill>
                  <a:srgbClr val="4D4D4D"/>
                </a:solidFill>
                <a:latin typeface="Trebuchet MS" pitchFamily="34" charset="0"/>
              </a:rPr>
              <a:t> </a:t>
            </a:r>
            <a:r>
              <a:rPr lang="it-IT" altLang="it-IT" sz="1600" dirty="0" err="1">
                <a:solidFill>
                  <a:srgbClr val="4D4D4D"/>
                </a:solidFill>
                <a:latin typeface="Trebuchet MS" pitchFamily="34" charset="0"/>
              </a:rPr>
              <a:t>Bank</a:t>
            </a:r>
            <a:r>
              <a:rPr lang="it-IT" altLang="it-IT" sz="1600" dirty="0">
                <a:solidFill>
                  <a:srgbClr val="4D4D4D"/>
                </a:solidFill>
                <a:latin typeface="Trebuchet MS" pitchFamily="34" charset="0"/>
              </a:rPr>
              <a:t> (BEI)</a:t>
            </a:r>
          </a:p>
          <a:p>
            <a:pPr marL="342900" lvl="0" indent="-342900">
              <a:spcBef>
                <a:spcPct val="20000"/>
              </a:spcBef>
              <a:buFont typeface="Wingdings" panose="05000000000000000000" pitchFamily="2" charset="2"/>
              <a:buChar char="Ø"/>
            </a:pPr>
            <a:endParaRPr lang="it-IT" altLang="it-IT" sz="1600" dirty="0">
              <a:solidFill>
                <a:srgbClr val="4D4D4D"/>
              </a:solidFill>
              <a:latin typeface="Trebuchet MS" pitchFamily="34" charset="0"/>
            </a:endParaRPr>
          </a:p>
          <a:p>
            <a:pPr marL="342900" lvl="0" indent="-34290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fr-BE" altLang="it-IT" sz="1600" b="1" dirty="0" smtClean="0">
                <a:solidFill>
                  <a:srgbClr val="4D4D4D"/>
                </a:solidFill>
                <a:latin typeface="Trebuchet MS" pitchFamily="34" charset="0"/>
              </a:rPr>
              <a:t>INNOVATION IN PMI </a:t>
            </a:r>
            <a:r>
              <a:rPr lang="it-IT" altLang="it-IT" sz="1600" dirty="0">
                <a:solidFill>
                  <a:srgbClr val="4D4D4D"/>
                </a:solidFill>
                <a:latin typeface="Trebuchet MS" pitchFamily="34" charset="0"/>
              </a:rPr>
              <a:t>fornisce sostegno su misura per le PMI al fine di promuovere tutte le forme di innovazione nelle PMI, puntando su quelle dotate del potenziale di crescita e di internazionalizzazione sul mercato unico e oltre.</a:t>
            </a:r>
            <a:endParaRPr lang="fr-FR" altLang="it-IT" sz="1600" dirty="0" smtClean="0">
              <a:solidFill>
                <a:srgbClr val="4D4D4D"/>
              </a:solidFill>
              <a:latin typeface="Trebuchet MS" pitchFamily="34" charset="0"/>
            </a:endParaRPr>
          </a:p>
          <a:p>
            <a:pPr>
              <a:spcBef>
                <a:spcPct val="50000"/>
              </a:spcBef>
            </a:pPr>
            <a:endParaRPr lang="it-IT" altLang="it-IT" dirty="0">
              <a:solidFill>
                <a:srgbClr val="5F5F5F"/>
              </a:solidFill>
            </a:endParaRPr>
          </a:p>
          <a:p>
            <a:endParaRPr lang="it-IT" altLang="it-IT" dirty="0">
              <a:solidFill>
                <a:srgbClr val="5F5F5F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467544" y="6488668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Fondazione Sodalitas, 2016</a:t>
            </a:r>
            <a:endParaRPr lang="it-IT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3275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 01. PRESENTAZIONE_STANDARD">
  <a:themeElements>
    <a:clrScheme name="Personalizza struttur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ersonalizza struttur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ersonalizza struttur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za struttur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za struttur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za struttur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za struttur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za struttur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za struttur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za struttur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za struttur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za struttur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za struttur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za struttur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Personalizza struttura">
  <a:themeElements>
    <a:clrScheme name="1_Personalizza struttur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Personalizza struttur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Personalizza struttur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ersonalizza struttur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ersonalizza struttur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ersonalizza struttur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ersonalizza struttur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ersonalizza struttur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za struttur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za struttur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za struttur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za struttur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za struttur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za struttur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 01. PRESENTAZIONE_STANDARD</Template>
  <TotalTime>566</TotalTime>
  <Words>1877</Words>
  <Application>Microsoft Macintosh PowerPoint</Application>
  <PresentationFormat>Presentazione su schermo (4:3)</PresentationFormat>
  <Paragraphs>338</Paragraphs>
  <Slides>27</Slides>
  <Notes>25</Notes>
  <HiddenSlides>2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27</vt:i4>
      </vt:variant>
    </vt:vector>
  </HeadingPairs>
  <TitlesOfParts>
    <vt:vector size="33" baseType="lpstr">
      <vt:lpstr>Calibri</vt:lpstr>
      <vt:lpstr>Trebuchet MS</vt:lpstr>
      <vt:lpstr>Wingdings</vt:lpstr>
      <vt:lpstr>Arial</vt:lpstr>
      <vt:lpstr>MOD 01. PRESENTAZIONE_STANDARD</vt:lpstr>
      <vt:lpstr>1_Personalizza struttura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Federica Maestri</dc:creator>
  <cp:lastModifiedBy>Utente di Microsoft Office</cp:lastModifiedBy>
  <cp:revision>60</cp:revision>
  <cp:lastPrinted>2015-03-06T15:06:47Z</cp:lastPrinted>
  <dcterms:created xsi:type="dcterms:W3CDTF">2013-11-28T08:40:04Z</dcterms:created>
  <dcterms:modified xsi:type="dcterms:W3CDTF">2016-03-05T17:21:40Z</dcterms:modified>
</cp:coreProperties>
</file>