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74" r:id="rId4"/>
    <p:sldId id="275" r:id="rId5"/>
    <p:sldId id="258" r:id="rId6"/>
    <p:sldId id="264" r:id="rId7"/>
    <p:sldId id="261" r:id="rId8"/>
    <p:sldId id="284" r:id="rId9"/>
    <p:sldId id="262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3D78E23-682A-4166-9088-52D2688F15D3}" type="datetimeFigureOut">
              <a:rPr lang="it-IT" smtClean="0"/>
              <a:pPr/>
              <a:t>27/05/2018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BD6EE97-4534-4CAC-ACAC-DB1F3F9100E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8E23-682A-4166-9088-52D2688F15D3}" type="datetimeFigureOut">
              <a:rPr lang="it-IT" smtClean="0"/>
              <a:pPr/>
              <a:t>27/05/2018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6EE97-4534-4CAC-ACAC-DB1F3F9100E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8E23-682A-4166-9088-52D2688F15D3}" type="datetimeFigureOut">
              <a:rPr lang="it-IT" smtClean="0"/>
              <a:pPr/>
              <a:t>27/05/2018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6EE97-4534-4CAC-ACAC-DB1F3F9100E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3D78E23-682A-4166-9088-52D2688F15D3}" type="datetimeFigureOut">
              <a:rPr lang="it-IT" smtClean="0"/>
              <a:pPr/>
              <a:t>27/05/2018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BD6EE97-4534-4CAC-ACAC-DB1F3F9100E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3D78E23-682A-4166-9088-52D2688F15D3}" type="datetimeFigureOut">
              <a:rPr lang="it-IT" smtClean="0"/>
              <a:pPr/>
              <a:t>27/05/2018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BD6EE97-4534-4CAC-ACAC-DB1F3F9100E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8E23-682A-4166-9088-52D2688F15D3}" type="datetimeFigureOut">
              <a:rPr lang="it-IT" smtClean="0"/>
              <a:pPr/>
              <a:t>27/05/2018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6EE97-4534-4CAC-ACAC-DB1F3F9100E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8E23-682A-4166-9088-52D2688F15D3}" type="datetimeFigureOut">
              <a:rPr lang="it-IT" smtClean="0"/>
              <a:pPr/>
              <a:t>27/05/2018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6EE97-4534-4CAC-ACAC-DB1F3F9100E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3D78E23-682A-4166-9088-52D2688F15D3}" type="datetimeFigureOut">
              <a:rPr lang="it-IT" smtClean="0"/>
              <a:pPr/>
              <a:t>27/05/2018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BD6EE97-4534-4CAC-ACAC-DB1F3F9100E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8E23-682A-4166-9088-52D2688F15D3}" type="datetimeFigureOut">
              <a:rPr lang="it-IT" smtClean="0"/>
              <a:pPr/>
              <a:t>27/05/2018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6EE97-4534-4CAC-ACAC-DB1F3F9100E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3D78E23-682A-4166-9088-52D2688F15D3}" type="datetimeFigureOut">
              <a:rPr lang="it-IT" smtClean="0"/>
              <a:pPr/>
              <a:t>27/05/2018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BD6EE97-4534-4CAC-ACAC-DB1F3F9100E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3D78E23-682A-4166-9088-52D2688F15D3}" type="datetimeFigureOut">
              <a:rPr lang="it-IT" smtClean="0"/>
              <a:pPr/>
              <a:t>27/05/2018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BD6EE97-4534-4CAC-ACAC-DB1F3F9100E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3D78E23-682A-4166-9088-52D2688F15D3}" type="datetimeFigureOut">
              <a:rPr lang="it-IT" smtClean="0"/>
              <a:pPr/>
              <a:t>27/05/2018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BD6EE97-4534-4CAC-ACAC-DB1F3F9100E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43608" y="0"/>
            <a:ext cx="8100392" cy="2996952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sz="4400" i="1" dirty="0" smtClean="0"/>
              <a:t>WE CARE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b="1" dirty="0" smtClean="0"/>
              <a:t>​</a:t>
            </a:r>
            <a:r>
              <a:rPr lang="it-IT" b="1" dirty="0"/>
              <a:t>Strategia​ ​di​ ​innovazione​ ​Sociale​ ​della​ </a:t>
            </a:r>
            <a:r>
              <a:rPr lang="it-IT" b="1" dirty="0" smtClean="0"/>
              <a:t>​</a:t>
            </a:r>
            <a:br>
              <a:rPr lang="it-IT" b="1" dirty="0" smtClean="0"/>
            </a:br>
            <a:r>
              <a:rPr lang="it-IT" dirty="0" smtClean="0"/>
              <a:t>R</a:t>
            </a:r>
            <a:r>
              <a:rPr lang="it-IT" b="1" dirty="0" smtClean="0"/>
              <a:t>egione</a:t>
            </a:r>
            <a:r>
              <a:rPr lang="it-IT" b="1" dirty="0"/>
              <a:t>​ ​</a:t>
            </a:r>
            <a:r>
              <a:rPr lang="it-IT" b="1" dirty="0" smtClean="0"/>
              <a:t>Piemonte</a:t>
            </a:r>
            <a:br>
              <a:rPr lang="it-IT" b="1" dirty="0" smtClean="0"/>
            </a:br>
            <a:r>
              <a:rPr lang="it-IT" sz="2700" i="1" dirty="0" smtClean="0"/>
              <a:t> sala cultura e sviluppo </a:t>
            </a:r>
            <a:br>
              <a:rPr lang="it-IT" sz="2700" i="1" dirty="0" smtClean="0"/>
            </a:br>
            <a:r>
              <a:rPr lang="it-IT" sz="3200" i="1" dirty="0" smtClean="0"/>
              <a:t> </a:t>
            </a:r>
            <a:r>
              <a:rPr lang="it-IT" sz="2200" i="1" dirty="0" smtClean="0"/>
              <a:t>Alessandria 28 maggio 2018 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2281808"/>
          </a:xfrm>
        </p:spPr>
        <p:txBody>
          <a:bodyPr>
            <a:normAutofit/>
          </a:bodyPr>
          <a:lstStyle/>
          <a:p>
            <a:r>
              <a:rPr lang="it-IT" b="1" i="1" dirty="0" smtClean="0"/>
              <a:t>                          	</a:t>
            </a:r>
            <a:r>
              <a:rPr lang="it-IT" dirty="0" smtClean="0"/>
              <a:t>Q</a:t>
            </a:r>
            <a:r>
              <a:rPr lang="it-IT" sz="1900" dirty="0" smtClean="0"/>
              <a:t>UADRANTE </a:t>
            </a:r>
            <a:r>
              <a:rPr lang="it-IT" sz="1900" dirty="0" err="1" smtClean="0"/>
              <a:t>AL&amp;AT</a:t>
            </a:r>
            <a:r>
              <a:rPr lang="it-IT" sz="2400" dirty="0" smtClean="0"/>
              <a:t>,</a:t>
            </a:r>
            <a:endParaRPr lang="it-IT" sz="2400" b="1" i="1" dirty="0" smtClean="0"/>
          </a:p>
          <a:p>
            <a:pPr algn="ctr"/>
            <a:r>
              <a:rPr lang="it-IT" sz="2000" i="1" dirty="0" smtClean="0"/>
              <a:t>         U</a:t>
            </a:r>
            <a:r>
              <a:rPr lang="it-IT" sz="2000" b="1" i="1" dirty="0" smtClean="0"/>
              <a:t>na sfida per un welfare di cura</a:t>
            </a:r>
          </a:p>
          <a:p>
            <a:pPr algn="r"/>
            <a:r>
              <a:rPr lang="it-IT" sz="2000" i="1" dirty="0" smtClean="0"/>
              <a:t/>
            </a:r>
            <a:br>
              <a:rPr lang="it-IT" sz="2000" i="1" dirty="0" smtClean="0"/>
            </a:br>
            <a:endParaRPr lang="it-IT" sz="2000" b="1" i="1" dirty="0" smtClean="0"/>
          </a:p>
          <a:p>
            <a:pPr algn="r"/>
            <a:r>
              <a:rPr lang="it-IT" sz="1600" dirty="0" smtClean="0"/>
              <a:t>                                         CISSACA </a:t>
            </a:r>
          </a:p>
          <a:p>
            <a:pPr algn="r"/>
            <a:r>
              <a:rPr lang="it-IT" sz="1600" dirty="0" smtClean="0"/>
              <a:t>                                  Stefania </a:t>
            </a:r>
            <a:r>
              <a:rPr lang="it-IT" sz="1600" dirty="0" err="1" smtClean="0"/>
              <a:t>Guasasco</a:t>
            </a:r>
            <a:endParaRPr lang="it-IT" sz="1600" dirty="0"/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it-IT" dirty="0" smtClean="0"/>
              <a:t>Le ricadute che ci aspettiamo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643192" cy="6021288"/>
          </a:xfrm>
        </p:spPr>
        <p:txBody>
          <a:bodyPr/>
          <a:lstStyle/>
          <a:p>
            <a:r>
              <a:rPr lang="it-IT" dirty="0" smtClean="0"/>
              <a:t>Migliorare la qualità e la quantità dei servizi per i cittadini (</a:t>
            </a:r>
            <a:r>
              <a:rPr lang="it-IT" dirty="0" err="1" smtClean="0"/>
              <a:t>domiciliarità</a:t>
            </a:r>
            <a:r>
              <a:rPr lang="it-IT" dirty="0" smtClean="0"/>
              <a:t>, prossimità, opportunità)</a:t>
            </a:r>
          </a:p>
          <a:p>
            <a:r>
              <a:rPr lang="it-IT" dirty="0" smtClean="0"/>
              <a:t>Garantire la maggiore equità di accesso/fruizione possibile per tutti coloro che vivono fragilità</a:t>
            </a:r>
          </a:p>
          <a:p>
            <a:r>
              <a:rPr lang="it-IT" dirty="0" smtClean="0"/>
              <a:t>Facilitare  i percorsi amministrativi e le procedure attraverso semplificazione e tecnologia</a:t>
            </a:r>
          </a:p>
          <a:p>
            <a:r>
              <a:rPr lang="it-IT" dirty="0" smtClean="0"/>
              <a:t>Imparare dagli altri valorizzando il pubblico e il privato sociale e non per migliorare le </a:t>
            </a:r>
            <a:r>
              <a:rPr lang="it-IT" dirty="0" err="1" smtClean="0"/>
              <a:t>performances</a:t>
            </a:r>
            <a:endParaRPr lang="it-IT" dirty="0" smtClean="0"/>
          </a:p>
          <a:p>
            <a:r>
              <a:rPr lang="it-IT" dirty="0" smtClean="0"/>
              <a:t>Creare circuiti virtuosi verso l’autonomia delle persone in difficoltà</a:t>
            </a:r>
          </a:p>
          <a:p>
            <a:r>
              <a:rPr lang="it-IT" dirty="0" smtClean="0"/>
              <a:t>Coniugare le politiche territoriali </a:t>
            </a:r>
          </a:p>
          <a:p>
            <a:r>
              <a:rPr lang="it-IT" dirty="0" smtClean="0"/>
              <a:t>Intercettare fondi promuovere i finanziamenti</a:t>
            </a:r>
          </a:p>
          <a:p>
            <a:r>
              <a:rPr lang="it-IT" dirty="0" smtClean="0"/>
              <a:t>Una trasversale economia e razionalizzazione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it-IT" dirty="0" smtClean="0"/>
              <a:t>Gli elementi innovativi del progetto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/>
          <a:lstStyle/>
          <a:p>
            <a:r>
              <a:rPr lang="it-IT" dirty="0" smtClean="0"/>
              <a:t>Programmazione partecipata e condivisa </a:t>
            </a:r>
          </a:p>
          <a:p>
            <a:r>
              <a:rPr lang="it-IT" dirty="0" smtClean="0"/>
              <a:t>Condivisione di un’ottica generativa di welfare (Enti pubblici, ETS, fondazioni, aziende, cittadini)</a:t>
            </a:r>
          </a:p>
          <a:p>
            <a:r>
              <a:rPr lang="it-IT" dirty="0" smtClean="0"/>
              <a:t>Superamento delle politiche settoriali per categoria di utenza, per tipologia di bisogno o per segmento territoriale</a:t>
            </a:r>
          </a:p>
          <a:p>
            <a:r>
              <a:rPr lang="it-IT" dirty="0" smtClean="0"/>
              <a:t>Uniformità di diritti e dell’offerta di servizi su un territorio vasto</a:t>
            </a:r>
          </a:p>
          <a:p>
            <a:r>
              <a:rPr lang="it-IT" dirty="0" smtClean="0"/>
              <a:t>Utilizzo della tecnologia più avanzata (strumentazione e formazione ad hoc) per rendere più efficaci gli accessi (moduli on </a:t>
            </a:r>
            <a:r>
              <a:rPr lang="it-IT" dirty="0" err="1" smtClean="0"/>
              <a:t>line</a:t>
            </a:r>
            <a:r>
              <a:rPr lang="it-IT" dirty="0" smtClean="0"/>
              <a:t>, info dei servizi e presidi, carte dei servizi, ecc)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r>
              <a:rPr lang="it-IT" sz="2800" dirty="0" smtClean="0"/>
              <a:t>Coerenza con l’atto di indirizzo </a:t>
            </a:r>
            <a:r>
              <a:rPr lang="it-IT" sz="2800" dirty="0" err="1" smtClean="0"/>
              <a:t>we</a:t>
            </a:r>
            <a:r>
              <a:rPr lang="it-IT" sz="2800" dirty="0" smtClean="0"/>
              <a:t> care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it-IT" i="1" dirty="0" smtClean="0"/>
              <a:t>Il progetto di Quadrante </a:t>
            </a:r>
            <a:r>
              <a:rPr lang="it-IT" i="1" dirty="0" err="1" smtClean="0"/>
              <a:t>AL&amp;AT</a:t>
            </a:r>
            <a:r>
              <a:rPr lang="it-IT" i="1" dirty="0" smtClean="0"/>
              <a:t> trova </a:t>
            </a:r>
            <a:r>
              <a:rPr lang="it-IT" b="1" i="1" dirty="0" smtClean="0"/>
              <a:t>coerenza</a:t>
            </a:r>
            <a:r>
              <a:rPr lang="it-IT" i="1" dirty="0" smtClean="0"/>
              <a:t> con i seguenti principi contenuti nell’Atto di indirizzo </a:t>
            </a:r>
            <a:r>
              <a:rPr lang="it-IT" i="1" dirty="0" err="1" smtClean="0"/>
              <a:t>WE.CA.RE.</a:t>
            </a:r>
            <a:r>
              <a:rPr lang="it-IT" i="1" dirty="0" smtClean="0"/>
              <a:t>:</a:t>
            </a:r>
          </a:p>
          <a:p>
            <a:r>
              <a:rPr lang="it-IT" dirty="0" smtClean="0"/>
              <a:t>- </a:t>
            </a:r>
            <a:r>
              <a:rPr lang="it-IT" b="1" dirty="0" smtClean="0"/>
              <a:t>principio di sussidiarietà circolare, per la capacità di coinvolgere </a:t>
            </a:r>
            <a:r>
              <a:rPr lang="it-IT" dirty="0" smtClean="0"/>
              <a:t>oltre i  10 Enti gestori, gli ETS, le fondazioni e il privato afferenti al territorio delle province di Alessandria e Asti;</a:t>
            </a:r>
          </a:p>
          <a:p>
            <a:r>
              <a:rPr lang="it-IT" dirty="0" smtClean="0"/>
              <a:t>- </a:t>
            </a:r>
            <a:r>
              <a:rPr lang="it-IT" b="1" dirty="0" smtClean="0"/>
              <a:t>visione generativa </a:t>
            </a:r>
            <a:r>
              <a:rPr lang="it-IT" dirty="0" smtClean="0"/>
              <a:t>e non soltanto redistributiva </a:t>
            </a:r>
            <a:r>
              <a:rPr lang="it-IT" b="1" dirty="0" smtClean="0"/>
              <a:t>dei servizi di welfare</a:t>
            </a:r>
            <a:r>
              <a:rPr lang="it-IT" dirty="0" smtClean="0"/>
              <a:t>, attraverso una rinnovata modalità di presa in carico della persona;</a:t>
            </a:r>
          </a:p>
          <a:p>
            <a:r>
              <a:rPr lang="it-IT" dirty="0" smtClean="0"/>
              <a:t>- </a:t>
            </a:r>
            <a:r>
              <a:rPr lang="it-IT" b="1" dirty="0" smtClean="0"/>
              <a:t>potenziamento delle azioni di </a:t>
            </a:r>
            <a:r>
              <a:rPr lang="it-IT" b="1" dirty="0" err="1" smtClean="0"/>
              <a:t>empowerment</a:t>
            </a:r>
            <a:r>
              <a:rPr lang="it-IT" b="1" dirty="0" smtClean="0"/>
              <a:t> </a:t>
            </a:r>
            <a:r>
              <a:rPr lang="it-IT" dirty="0" smtClean="0"/>
              <a:t>della persona, valorizzandone le risorse e le potenzialità (utenti esperti, gruppi di </a:t>
            </a:r>
            <a:r>
              <a:rPr lang="it-IT" dirty="0" err="1" smtClean="0"/>
              <a:t>auto.m.a</a:t>
            </a:r>
            <a:r>
              <a:rPr lang="it-IT" dirty="0" smtClean="0"/>
              <a:t>)</a:t>
            </a:r>
          </a:p>
          <a:p>
            <a:r>
              <a:rPr lang="it-IT" dirty="0" smtClean="0"/>
              <a:t>- </a:t>
            </a:r>
            <a:r>
              <a:rPr lang="it-IT" b="1" dirty="0" smtClean="0"/>
              <a:t>la prossimità e la </a:t>
            </a:r>
            <a:r>
              <a:rPr lang="it-IT" b="1" dirty="0" err="1" smtClean="0"/>
              <a:t>domiciliarità</a:t>
            </a:r>
            <a:r>
              <a:rPr lang="it-IT" b="1" dirty="0" smtClean="0"/>
              <a:t> </a:t>
            </a:r>
            <a:r>
              <a:rPr lang="it-IT" dirty="0" smtClean="0"/>
              <a:t>che si realizza nell’approccio alla persona nel suo complesso, superando la logica assistenzialistica, clinica, per categoria (di utenza, di bisogno, di territorio,…).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it-IT" dirty="0" smtClean="0"/>
              <a:t>La sostenibilità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/>
          <a:lstStyle/>
          <a:p>
            <a:r>
              <a:rPr lang="it-IT" dirty="0" smtClean="0"/>
              <a:t>Il metodo, ovvero una </a:t>
            </a:r>
            <a:r>
              <a:rPr lang="it-IT" dirty="0" err="1" smtClean="0"/>
              <a:t>governance</a:t>
            </a:r>
            <a:r>
              <a:rPr lang="it-IT" dirty="0" smtClean="0"/>
              <a:t> reale e sostanziale, si apprende  e rimane patrimonio comune</a:t>
            </a:r>
          </a:p>
          <a:p>
            <a:r>
              <a:rPr lang="it-IT" dirty="0" smtClean="0"/>
              <a:t>Lo strumento tecnologico e la formazione ad hoc saranno garantiti dalla partecipazione degli attori che lo utilizzeranno con un investimento di ciascuno sostenibile in un’ottica associativa</a:t>
            </a:r>
          </a:p>
          <a:p>
            <a:r>
              <a:rPr lang="it-IT" dirty="0" smtClean="0"/>
              <a:t>La sperimentazione di  nuovi servizi orienterà gli EE GG nella redazione dei bilanci e allocazione di risorse</a:t>
            </a:r>
          </a:p>
          <a:p>
            <a:r>
              <a:rPr lang="it-IT" dirty="0" smtClean="0"/>
              <a:t>La partecipazione e la condivisione con fondazioni e privato 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it-IT" dirty="0" smtClean="0"/>
              <a:t>Le preoccupazioni di oggi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421216"/>
          </a:xfrm>
        </p:spPr>
        <p:txBody>
          <a:bodyPr/>
          <a:lstStyle/>
          <a:p>
            <a:endParaRPr lang="it-IT" dirty="0" smtClean="0"/>
          </a:p>
          <a:p>
            <a:r>
              <a:rPr lang="it-IT" dirty="0" smtClean="0"/>
              <a:t>Passare </a:t>
            </a:r>
            <a:r>
              <a:rPr lang="it-IT" dirty="0" smtClean="0"/>
              <a:t>da un’idea progettuale ad un vero e proprio progetto che </a:t>
            </a:r>
            <a:r>
              <a:rPr lang="it-IT" b="1" dirty="0" smtClean="0"/>
              <a:t>deve</a:t>
            </a:r>
            <a:r>
              <a:rPr lang="it-IT" dirty="0" smtClean="0"/>
              <a:t> </a:t>
            </a:r>
            <a:r>
              <a:rPr lang="it-IT" dirty="0" smtClean="0"/>
              <a:t>poter contare anche  sulla quota di </a:t>
            </a:r>
            <a:r>
              <a:rPr lang="it-IT" dirty="0" err="1" smtClean="0"/>
              <a:t>premialita</a:t>
            </a:r>
            <a:r>
              <a:rPr lang="it-IT" dirty="0" smtClean="0"/>
              <a:t>’</a:t>
            </a:r>
            <a:endParaRPr lang="it-IT" sz="1800" dirty="0" smtClean="0"/>
          </a:p>
          <a:p>
            <a:r>
              <a:rPr lang="it-IT" dirty="0" smtClean="0"/>
              <a:t>Coinvolgere </a:t>
            </a:r>
            <a:r>
              <a:rPr lang="it-IT" dirty="0" smtClean="0"/>
              <a:t>gli altri attori concretamente</a:t>
            </a:r>
          </a:p>
          <a:p>
            <a:r>
              <a:rPr lang="it-IT" dirty="0" smtClean="0"/>
              <a:t>Bonificare il progetto per individuare le azioni bersaglio  sostenibili da presentare a dicembre 2018</a:t>
            </a:r>
          </a:p>
          <a:p>
            <a:r>
              <a:rPr lang="it-IT" dirty="0" smtClean="0"/>
              <a:t>Investire con personale ad hoc nel lavoro </a:t>
            </a:r>
            <a:r>
              <a:rPr lang="it-IT" dirty="0" err="1" smtClean="0"/>
              <a:t>we</a:t>
            </a:r>
            <a:r>
              <a:rPr lang="it-IT" dirty="0" smtClean="0"/>
              <a:t> care dandogli la priorità che merita</a:t>
            </a:r>
          </a:p>
          <a:p>
            <a:r>
              <a:rPr lang="it-IT" dirty="0" smtClean="0"/>
              <a:t>Individuare indicatori misurabili e </a:t>
            </a:r>
            <a:r>
              <a:rPr lang="it-IT" dirty="0" smtClean="0"/>
              <a:t>oggettivi</a:t>
            </a:r>
          </a:p>
          <a:p>
            <a:r>
              <a:rPr lang="it-IT" dirty="0" smtClean="0"/>
              <a:t>Rendicontare agli </a:t>
            </a:r>
            <a:r>
              <a:rPr lang="it-IT" dirty="0" err="1" smtClean="0"/>
              <a:t>stakholder</a:t>
            </a:r>
            <a:r>
              <a:rPr lang="it-IT" dirty="0" smtClean="0"/>
              <a:t> </a:t>
            </a:r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preoccupazioni di domani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Sostenere le azioni e mantenere il metodo</a:t>
            </a:r>
          </a:p>
          <a:p>
            <a:r>
              <a:rPr lang="it-IT" dirty="0" smtClean="0"/>
              <a:t>Comunicare l’importanza e i risultati del progetto</a:t>
            </a:r>
          </a:p>
          <a:p>
            <a:r>
              <a:rPr lang="it-IT" dirty="0" smtClean="0"/>
              <a:t>Saper coinvolgere anche in futuro i partner</a:t>
            </a:r>
          </a:p>
          <a:p>
            <a:r>
              <a:rPr lang="it-IT" dirty="0" smtClean="0"/>
              <a:t>Intercettare risorse diverse da quelle tradizionali</a:t>
            </a:r>
          </a:p>
          <a:p>
            <a:r>
              <a:rPr lang="it-IT" dirty="0" smtClean="0"/>
              <a:t>Mantenere la qualità raggiunta dei servizi per i cittadini</a:t>
            </a:r>
          </a:p>
          <a:p>
            <a:r>
              <a:rPr lang="it-IT" dirty="0" smtClean="0"/>
              <a:t>Lavorare con impegno e nell’ottica della leale collaborazione territoriale</a:t>
            </a:r>
          </a:p>
          <a:p>
            <a:r>
              <a:rPr lang="it-IT" dirty="0" smtClean="0"/>
              <a:t>Riconoscere il valore di ciascun attore e le peculiarità di ciascun territorio nonostante la messa in comune dell’esperienza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it-IT" dirty="0" smtClean="0"/>
              <a:t>Ma soprattutto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>
            <a:normAutofit/>
          </a:bodyPr>
          <a:lstStyle/>
          <a:p>
            <a:r>
              <a:rPr lang="it-IT" dirty="0" smtClean="0"/>
              <a:t>Fare in modo che nella nostra realtà  i bandi di finanziamento  </a:t>
            </a:r>
            <a:r>
              <a:rPr lang="it-IT" dirty="0" err="1" smtClean="0"/>
              <a:t>we</a:t>
            </a:r>
            <a:r>
              <a:rPr lang="it-IT" dirty="0" smtClean="0"/>
              <a:t> care destinati al terzo settore e alle aziende private, possano trovare condivisione e prosecuzione con le azioni dei bandi destinati agli  EE GG, </a:t>
            </a:r>
            <a:r>
              <a:rPr lang="it-IT" b="1" u="sng" dirty="0" smtClean="0"/>
              <a:t>perché il senso vero del </a:t>
            </a:r>
            <a:r>
              <a:rPr lang="it-IT" b="1" u="sng" dirty="0" err="1" smtClean="0"/>
              <a:t>we</a:t>
            </a:r>
            <a:r>
              <a:rPr lang="it-IT" b="1" u="sng" dirty="0" smtClean="0"/>
              <a:t> care è costruire un patto sociale territoriale stringente e condiviso</a:t>
            </a:r>
            <a:r>
              <a:rPr lang="it-IT" dirty="0" smtClean="0"/>
              <a:t> e orientare i finanziamenti ad una unica grande volontà di migliorare la qualità dei servizi per i cittadini fragili, individuando periodicamente le priorità. </a:t>
            </a:r>
            <a:endParaRPr lang="it-IT" dirty="0" smtClean="0"/>
          </a:p>
          <a:p>
            <a:r>
              <a:rPr lang="it-IT" dirty="0" smtClean="0"/>
              <a:t>Il </a:t>
            </a:r>
            <a:r>
              <a:rPr lang="it-IT" dirty="0" err="1" smtClean="0"/>
              <a:t>we</a:t>
            </a:r>
            <a:r>
              <a:rPr lang="it-IT" dirty="0" smtClean="0"/>
              <a:t> care investe il territorio, tutto, di una grande </a:t>
            </a:r>
            <a:r>
              <a:rPr lang="it-IT" b="1" u="sng" dirty="0" smtClean="0"/>
              <a:t>responsabilità sociale condivisa </a:t>
            </a:r>
            <a:r>
              <a:rPr lang="it-IT" dirty="0" smtClean="0"/>
              <a:t>e questa a nostro parere è la vera sfida da raccogliere, tutti  insieme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Alcuni ringraziamenti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La Regione per il coraggio che ha dimostrato a intraprendere questo percorso</a:t>
            </a:r>
          </a:p>
          <a:p>
            <a:r>
              <a:rPr lang="it-IT" dirty="0" smtClean="0"/>
              <a:t>Associazione Cultura e sviluppo per aver promosso questa occasione di incontro e conoscenza della misura</a:t>
            </a:r>
          </a:p>
          <a:p>
            <a:r>
              <a:rPr lang="it-IT" dirty="0" smtClean="0"/>
              <a:t>Gli EE GG di Alessandria e Asti per la fiducia accordata al </a:t>
            </a:r>
            <a:r>
              <a:rPr lang="it-IT" dirty="0" err="1" smtClean="0"/>
              <a:t>Cissaca</a:t>
            </a:r>
            <a:endParaRPr lang="it-IT" dirty="0" smtClean="0"/>
          </a:p>
          <a:p>
            <a:r>
              <a:rPr lang="it-IT" dirty="0" smtClean="0"/>
              <a:t>Gli operatori che hanno lavorato insieme a noi alla redazione dell’idea progettuale e che inizieranno ad impegnarsi per la seconda fase</a:t>
            </a:r>
          </a:p>
          <a:p>
            <a:r>
              <a:rPr lang="it-IT" dirty="0" smtClean="0"/>
              <a:t>Tutti gli ETS e le fondazioni per ciò che hanno fatto con noi e senza di noi  fino ad ora per ciò che faranno</a:t>
            </a:r>
          </a:p>
          <a:p>
            <a:r>
              <a:rPr lang="it-IT" dirty="0" smtClean="0"/>
              <a:t>La platea per l’ascolto e l’attenzione</a:t>
            </a:r>
          </a:p>
          <a:p>
            <a:pPr>
              <a:buNone/>
            </a:pPr>
            <a:endParaRPr lang="it-IT" dirty="0" smtClean="0"/>
          </a:p>
          <a:p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724942"/>
          </a:xfrm>
        </p:spPr>
        <p:txBody>
          <a:bodyPr/>
          <a:lstStyle/>
          <a:p>
            <a:r>
              <a:rPr lang="it-IT" dirty="0" smtClean="0"/>
              <a:t>Il contesto sociale: </a:t>
            </a:r>
            <a:r>
              <a:rPr lang="it-IT" sz="2400" i="1" dirty="0" smtClean="0"/>
              <a:t>fattori di criticità</a:t>
            </a:r>
            <a:r>
              <a:rPr lang="it-IT" i="1" dirty="0" smtClean="0"/>
              <a:t> 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42121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Il contesto sociale in cui si muovono i servizi oggi:</a:t>
            </a:r>
          </a:p>
          <a:p>
            <a:endParaRPr lang="it-IT" dirty="0" smtClean="0"/>
          </a:p>
          <a:p>
            <a:r>
              <a:rPr lang="it-IT" dirty="0" smtClean="0"/>
              <a:t>Contesto labile pieno di precarietà, con confini labili </a:t>
            </a:r>
          </a:p>
          <a:p>
            <a:r>
              <a:rPr lang="it-IT" dirty="0" smtClean="0"/>
              <a:t>Bisogni che crescono e mutano in modo repentino</a:t>
            </a:r>
          </a:p>
          <a:p>
            <a:r>
              <a:rPr lang="it-IT" dirty="0" smtClean="0"/>
              <a:t>Istituzioni che “stanno a galla” e rincorrono l’emergenza del momento</a:t>
            </a:r>
          </a:p>
          <a:p>
            <a:r>
              <a:rPr lang="it-IT" dirty="0" smtClean="0"/>
              <a:t>Contrazione di risorse  </a:t>
            </a:r>
          </a:p>
          <a:p>
            <a:r>
              <a:rPr lang="it-IT" dirty="0" smtClean="0"/>
              <a:t>Frammentazione di servizi e interventi</a:t>
            </a:r>
          </a:p>
          <a:p>
            <a:r>
              <a:rPr lang="it-IT" dirty="0" smtClean="0"/>
              <a:t>Settori  delle politiche che “</a:t>
            </a:r>
            <a:r>
              <a:rPr lang="it-IT" i="1" dirty="0" smtClean="0"/>
              <a:t>navigano a vista</a:t>
            </a:r>
            <a:r>
              <a:rPr lang="it-IT" dirty="0" smtClean="0"/>
              <a:t>”</a:t>
            </a:r>
          </a:p>
          <a:p>
            <a:r>
              <a:rPr lang="it-IT" dirty="0" smtClean="0"/>
              <a:t>Norme  e adempimenti amministrativi che proliferano</a:t>
            </a:r>
          </a:p>
          <a:p>
            <a:r>
              <a:rPr lang="it-IT" dirty="0" smtClean="0"/>
              <a:t>Insostenibilità e inadeguatezza dei modelli tradizionali di welfare state</a:t>
            </a:r>
          </a:p>
          <a:p>
            <a:pPr lvl="7">
              <a:buNone/>
            </a:pPr>
            <a:endParaRPr lang="it-IT" dirty="0" smtClean="0"/>
          </a:p>
          <a:p>
            <a:endParaRPr lang="it-IT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contesto sociale: </a:t>
            </a:r>
            <a:r>
              <a:rPr lang="it-IT" sz="2400" i="1" dirty="0" smtClean="0"/>
              <a:t>opportunità</a:t>
            </a:r>
            <a:endParaRPr lang="it-IT" sz="2400" i="1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Nonostante tutto nei territori e nei servizi:</a:t>
            </a:r>
          </a:p>
          <a:p>
            <a:r>
              <a:rPr lang="it-IT" dirty="0" smtClean="0"/>
              <a:t>Esistono esperienze virtuose che </a:t>
            </a:r>
            <a:r>
              <a:rPr lang="it-IT" i="1" dirty="0" smtClean="0"/>
              <a:t>devono</a:t>
            </a:r>
            <a:r>
              <a:rPr lang="it-IT" dirty="0" smtClean="0"/>
              <a:t> essere messe a sistema</a:t>
            </a:r>
          </a:p>
          <a:p>
            <a:r>
              <a:rPr lang="it-IT" dirty="0" smtClean="0"/>
              <a:t>Il personale che lavora nei servizi e negli ETS è altamente motivato</a:t>
            </a:r>
          </a:p>
          <a:p>
            <a:r>
              <a:rPr lang="it-IT" dirty="0" smtClean="0"/>
              <a:t>Le idee di innovazione sono presenti anche se in modo frammentato</a:t>
            </a:r>
          </a:p>
          <a:p>
            <a:r>
              <a:rPr lang="it-IT" dirty="0" smtClean="0"/>
              <a:t>Le risorse provengono  anche dalle fondazioni, anche qui forse in modo frammentato</a:t>
            </a:r>
          </a:p>
          <a:p>
            <a:r>
              <a:rPr lang="it-IT" dirty="0" smtClean="0"/>
              <a:t>Il settore privato è coinvolto nel welfare aziendale. 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 smtClean="0"/>
              <a:t>Quindi ?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Quindi cosa manca per crescere come territori e per incrementare la qualità dei servizi che devono essere innovati per il benessere delle persone?</a:t>
            </a:r>
          </a:p>
          <a:p>
            <a:pPr>
              <a:buNone/>
            </a:pPr>
            <a:r>
              <a:rPr lang="it-IT" dirty="0" smtClean="0"/>
              <a:t>Forse manca-va- un’opportunità come il </a:t>
            </a:r>
            <a:r>
              <a:rPr lang="it-IT" i="1" dirty="0" err="1" smtClean="0"/>
              <a:t>we</a:t>
            </a:r>
            <a:r>
              <a:rPr lang="it-IT" i="1" dirty="0" smtClean="0"/>
              <a:t> care. </a:t>
            </a:r>
            <a:r>
              <a:rPr lang="it-IT" dirty="0" smtClean="0"/>
              <a:t>Mancava uno stimolo perché  gli EE GG e gli ETS e le fondazioni e </a:t>
            </a:r>
            <a:r>
              <a:rPr lang="it-IT" dirty="0" err="1" smtClean="0"/>
              <a:t>auspicabilmente</a:t>
            </a:r>
            <a:r>
              <a:rPr lang="it-IT" dirty="0" smtClean="0"/>
              <a:t> anche il settore privato, iniziassero a</a:t>
            </a:r>
          </a:p>
          <a:p>
            <a:pPr algn="ctr">
              <a:buNone/>
            </a:pPr>
            <a:r>
              <a:rPr lang="it-IT" b="1" i="1" dirty="0" smtClean="0"/>
              <a:t>Ideare </a:t>
            </a:r>
            <a:r>
              <a:rPr lang="it-IT" b="1" i="1" u="sng" dirty="0" smtClean="0"/>
              <a:t>innovazione</a:t>
            </a:r>
            <a:r>
              <a:rPr lang="it-IT" b="1" i="1" dirty="0" smtClean="0"/>
              <a:t>, progettarla, erogarla e sostenerla </a:t>
            </a:r>
          </a:p>
          <a:p>
            <a:pPr algn="ctr">
              <a:buNone/>
            </a:pPr>
            <a:r>
              <a:rPr lang="it-IT" dirty="0" smtClean="0"/>
              <a:t>Innovare significa </a:t>
            </a:r>
            <a:r>
              <a:rPr lang="it-IT" b="1" i="1" dirty="0" smtClean="0"/>
              <a:t>introdurre nuovi metodi </a:t>
            </a:r>
            <a:r>
              <a:rPr lang="it-IT" dirty="0" smtClean="0"/>
              <a:t>e sistemi. L’innovazione nel </a:t>
            </a:r>
            <a:r>
              <a:rPr lang="it-IT" dirty="0" err="1" smtClean="0"/>
              <a:t>we</a:t>
            </a:r>
            <a:r>
              <a:rPr lang="it-IT" dirty="0" smtClean="0"/>
              <a:t> care si inizia ad intercettare nell’esserci tutti  </a:t>
            </a:r>
            <a:endParaRPr lang="it-IT" b="1" i="1" dirty="0" smtClean="0"/>
          </a:p>
          <a:p>
            <a:pPr algn="ctr">
              <a:buNone/>
            </a:pPr>
            <a:endParaRPr lang="it-IT" b="1" i="1" dirty="0" smtClean="0"/>
          </a:p>
          <a:p>
            <a:pPr algn="ctr">
              <a:buNone/>
            </a:pPr>
            <a:endParaRPr lang="it-IT" b="1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Il </a:t>
            </a:r>
            <a:r>
              <a:rPr lang="it-IT" dirty="0" err="1" smtClean="0"/>
              <a:t>we</a:t>
            </a:r>
            <a:r>
              <a:rPr lang="it-IT" dirty="0" smtClean="0"/>
              <a:t> care è prima di tutto un’</a:t>
            </a:r>
            <a:r>
              <a:rPr lang="it-IT" u="sng" dirty="0" smtClean="0"/>
              <a:t>occasione</a:t>
            </a:r>
            <a:r>
              <a:rPr lang="it-IT" dirty="0" smtClean="0"/>
              <a:t> per: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 fontScale="92500" lnSpcReduction="10000"/>
          </a:bodyPr>
          <a:lstStyle/>
          <a:p>
            <a:r>
              <a:rPr lang="it-IT" b="1" i="1" dirty="0" smtClean="0"/>
              <a:t>Apprendere come territorio un  metodo che dobbiamo fare diventare nostro, anche al di là del </a:t>
            </a:r>
            <a:r>
              <a:rPr lang="it-IT" b="1" i="1" dirty="0" err="1" smtClean="0"/>
              <a:t>we</a:t>
            </a:r>
            <a:r>
              <a:rPr lang="it-IT" b="1" i="1" dirty="0" smtClean="0"/>
              <a:t> care stesso. </a:t>
            </a:r>
          </a:p>
          <a:p>
            <a:r>
              <a:rPr lang="it-IT" b="1" i="1" dirty="0" smtClean="0"/>
              <a:t>Creare capitale sociale che si deve promuovere e moltiplicare in autonomia</a:t>
            </a:r>
          </a:p>
          <a:p>
            <a:r>
              <a:rPr lang="it-IT" b="1" i="1" dirty="0" smtClean="0"/>
              <a:t>Apprendere consapevolmente (e senza paura di perdere “ruoli e funzioni” ) che da soli e in modo frammentato non si va da nessuna parte</a:t>
            </a:r>
          </a:p>
          <a:p>
            <a:r>
              <a:rPr lang="it-IT" b="1" i="1" dirty="0" smtClean="0"/>
              <a:t>Sistematizzare il welfare mix o welfare societario</a:t>
            </a:r>
          </a:p>
          <a:p>
            <a:r>
              <a:rPr lang="it-IT" b="1" i="1" dirty="0" smtClean="0"/>
              <a:t>Lavorare con metodo e scientificità per creare una vera e propria metodologia professionale consolidata e non improvvisata</a:t>
            </a:r>
          </a:p>
          <a:p>
            <a:r>
              <a:rPr lang="it-IT" b="1" i="1" dirty="0" smtClean="0"/>
              <a:t>Programmare come in questa modalità si debba investire (operatori dedicati, facilitatori, ecc)</a:t>
            </a:r>
            <a:endParaRPr lang="it-IT" b="1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L’idea del progetto: la sfida di quadrante Asti /Alessandria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069160"/>
          </a:xfrm>
        </p:spPr>
        <p:txBody>
          <a:bodyPr/>
          <a:lstStyle/>
          <a:p>
            <a:pPr algn="ctr">
              <a:buNone/>
            </a:pPr>
            <a:r>
              <a:rPr lang="it-IT" i="1" dirty="0" smtClean="0"/>
              <a:t>	Il Contesto: un patto sociale stretto tra </a:t>
            </a:r>
          </a:p>
          <a:p>
            <a:pPr>
              <a:buFontTx/>
              <a:buChar char="-"/>
            </a:pPr>
            <a:r>
              <a:rPr lang="it-IT" dirty="0" smtClean="0"/>
              <a:t>2 Città capoluogo di PROVINCIA</a:t>
            </a:r>
          </a:p>
          <a:p>
            <a:pPr>
              <a:buFontTx/>
              <a:buChar char="-"/>
            </a:pPr>
            <a:r>
              <a:rPr lang="it-IT" dirty="0" smtClean="0"/>
              <a:t>304 comuni circa </a:t>
            </a:r>
          </a:p>
          <a:p>
            <a:pPr>
              <a:buFontTx/>
              <a:buChar char="-"/>
            </a:pPr>
            <a:r>
              <a:rPr lang="it-IT" dirty="0" smtClean="0"/>
              <a:t>10 enti gestori (</a:t>
            </a:r>
            <a:r>
              <a:rPr lang="it-IT" dirty="0" err="1" smtClean="0"/>
              <a:t>Cissaca</a:t>
            </a:r>
            <a:r>
              <a:rPr lang="it-IT" dirty="0" smtClean="0"/>
              <a:t>, </a:t>
            </a:r>
            <a:r>
              <a:rPr lang="it-IT" dirty="0" err="1" smtClean="0"/>
              <a:t>Cisa</a:t>
            </a:r>
            <a:r>
              <a:rPr lang="it-IT" dirty="0" smtClean="0"/>
              <a:t>, </a:t>
            </a:r>
            <a:r>
              <a:rPr lang="it-IT" dirty="0" err="1" smtClean="0"/>
              <a:t>Csp</a:t>
            </a:r>
            <a:r>
              <a:rPr lang="it-IT" dirty="0" smtClean="0"/>
              <a:t>, </a:t>
            </a:r>
            <a:r>
              <a:rPr lang="it-IT" dirty="0" err="1" smtClean="0"/>
              <a:t>Css</a:t>
            </a:r>
            <a:r>
              <a:rPr lang="it-IT" dirty="0" smtClean="0"/>
              <a:t>, </a:t>
            </a:r>
            <a:r>
              <a:rPr lang="it-IT" dirty="0" err="1" smtClean="0"/>
              <a:t>Asca</a:t>
            </a:r>
            <a:r>
              <a:rPr lang="it-IT" dirty="0" smtClean="0"/>
              <a:t>, Servizio Sociale ASL Casale e Valenza , </a:t>
            </a:r>
            <a:r>
              <a:rPr lang="it-IT" dirty="0" err="1" smtClean="0"/>
              <a:t>Cogesa</a:t>
            </a:r>
            <a:r>
              <a:rPr lang="it-IT" dirty="0" smtClean="0"/>
              <a:t>, Comune di Asti, </a:t>
            </a:r>
            <a:r>
              <a:rPr lang="it-IT" dirty="0" err="1" smtClean="0"/>
              <a:t>Cisa</a:t>
            </a:r>
            <a:r>
              <a:rPr lang="it-IT" dirty="0" smtClean="0"/>
              <a:t> Asti sud)</a:t>
            </a:r>
          </a:p>
          <a:p>
            <a:pPr>
              <a:buFontTx/>
              <a:buChar char="-"/>
            </a:pPr>
            <a:r>
              <a:rPr lang="it-IT" dirty="0" smtClean="0"/>
              <a:t>5 distretti ASL (4 Provincia di Al, 1 per Asti)</a:t>
            </a:r>
          </a:p>
          <a:p>
            <a:pPr>
              <a:buFontTx/>
              <a:buChar char="-"/>
            </a:pPr>
            <a:r>
              <a:rPr lang="it-IT" dirty="0" smtClean="0"/>
              <a:t>Popolazione di riferimento: circa 650.000 abitanti</a:t>
            </a:r>
          </a:p>
          <a:p>
            <a:pPr>
              <a:buFontTx/>
              <a:buChar char="-"/>
            </a:pPr>
            <a:r>
              <a:rPr lang="it-IT" dirty="0" smtClean="0"/>
              <a:t> </a:t>
            </a:r>
          </a:p>
          <a:p>
            <a:pPr>
              <a:buFontTx/>
              <a:buChar char="-"/>
            </a:pPr>
            <a:endParaRPr lang="it-IT" dirty="0"/>
          </a:p>
        </p:txBody>
      </p:sp>
      <p:pic>
        <p:nvPicPr>
          <p:cNvPr id="28673" name="Picture 1" descr="C:\Users\henry\AppData\Local\Microsoft\Windows\INetCache\IE\I7T6FCTN\1000px-Handshake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769768"/>
            <a:ext cx="2511078" cy="20882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8058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Il contesto del progetto</a:t>
            </a:r>
            <a:endParaRPr lang="it-IT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764704"/>
            <a:ext cx="3744416" cy="3049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http://www.cislalessandria-asti.it/mappa_distretti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645024"/>
            <a:ext cx="3197155" cy="2952328"/>
          </a:xfrm>
          <a:prstGeom prst="rect">
            <a:avLst/>
          </a:prstGeom>
          <a:noFill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476672"/>
            <a:ext cx="3009457" cy="3716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lang="it-IT" dirty="0" smtClean="0"/>
              <a:t>Il valore del </a:t>
            </a:r>
            <a:r>
              <a:rPr lang="it-IT" dirty="0" err="1" smtClean="0"/>
              <a:t>we</a:t>
            </a:r>
            <a:r>
              <a:rPr lang="it-IT" dirty="0" smtClean="0"/>
              <a:t> care </a:t>
            </a:r>
            <a:r>
              <a:rPr lang="it-IT" dirty="0" err="1" smtClean="0"/>
              <a:t>al&amp;at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	</a:t>
            </a:r>
            <a:r>
              <a:rPr lang="it-IT" u="sng" dirty="0" smtClean="0"/>
              <a:t>Valore complessivo per il Piemonte 6.400.000 </a:t>
            </a:r>
          </a:p>
          <a:p>
            <a:pPr algn="ctr">
              <a:buNone/>
            </a:pPr>
            <a:r>
              <a:rPr lang="it-IT" dirty="0" smtClean="0"/>
              <a:t>	Il valore del singolo progetto viene definito dalla sommatoria tra:</a:t>
            </a:r>
          </a:p>
          <a:p>
            <a:pPr>
              <a:buNone/>
            </a:pPr>
            <a:r>
              <a:rPr lang="it-IT" dirty="0" smtClean="0"/>
              <a:t>-  la quota fissa 100.000 per ciascun distretto della coesione sociale (5 per AL e AT) 500.000 </a:t>
            </a:r>
          </a:p>
          <a:p>
            <a:pPr>
              <a:buNone/>
            </a:pPr>
            <a:r>
              <a:rPr lang="it-IT" dirty="0" smtClean="0"/>
              <a:t>-	la quota per numero di abitanti (0,455x 650000 </a:t>
            </a:r>
            <a:r>
              <a:rPr lang="it-IT" dirty="0" err="1" smtClean="0"/>
              <a:t>ab</a:t>
            </a:r>
            <a:r>
              <a:rPr lang="it-IT" dirty="0" smtClean="0"/>
              <a:t> ) 295.750</a:t>
            </a:r>
          </a:p>
          <a:p>
            <a:pPr>
              <a:buFontTx/>
              <a:buChar char="-"/>
            </a:pPr>
            <a:r>
              <a:rPr lang="it-IT" dirty="0" smtClean="0"/>
              <a:t>Eventuale risorsa aggiuntiva (</a:t>
            </a:r>
            <a:r>
              <a:rPr lang="it-IT" dirty="0" err="1" smtClean="0"/>
              <a:t>premialità</a:t>
            </a:r>
            <a:r>
              <a:rPr lang="it-IT" dirty="0" smtClean="0"/>
              <a:t>) determinata dalla graduatoria di merito (tra 30.000 e 150.000)</a:t>
            </a:r>
          </a:p>
          <a:p>
            <a:pPr>
              <a:buFontTx/>
              <a:buChar char="-"/>
            </a:pPr>
            <a:r>
              <a:rPr lang="it-IT" dirty="0" smtClean="0"/>
              <a:t>Complessivamente e potenzialmente potrebbe valere per </a:t>
            </a:r>
            <a:r>
              <a:rPr lang="it-IT" dirty="0" err="1" smtClean="0"/>
              <a:t>AL&amp;AT</a:t>
            </a:r>
            <a:r>
              <a:rPr lang="it-IT" dirty="0" smtClean="0"/>
              <a:t>  </a:t>
            </a:r>
          </a:p>
          <a:p>
            <a:pPr algn="ctr">
              <a:buFontTx/>
              <a:buChar char="-"/>
            </a:pPr>
            <a:r>
              <a:rPr lang="it-IT" b="1" dirty="0" smtClean="0"/>
              <a:t>Da 825.750 a 945.750 euro</a:t>
            </a:r>
          </a:p>
          <a:p>
            <a:pPr algn="ctr">
              <a:buFontTx/>
              <a:buChar char="-"/>
            </a:pPr>
            <a:r>
              <a:rPr lang="it-IT" sz="1600" b="1" dirty="0" smtClean="0"/>
              <a:t>A seconda della </a:t>
            </a:r>
            <a:r>
              <a:rPr lang="it-IT" sz="1600" b="1" dirty="0" err="1" smtClean="0"/>
              <a:t>premialità</a:t>
            </a:r>
            <a:endParaRPr lang="it-IT" sz="1600" b="1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it-IT" dirty="0" smtClean="0"/>
              <a:t>Obiettivi (macro)  del progetto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1"/>
          </p:nvPr>
        </p:nvSpPr>
        <p:spPr>
          <a:xfrm>
            <a:off x="179512" y="980728"/>
            <a:ext cx="7745288" cy="54932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sz="1900" dirty="0" smtClean="0"/>
              <a:t>            Da coniugare al rispetto delle singole peculiarità territoriali</a:t>
            </a:r>
          </a:p>
          <a:p>
            <a:pPr>
              <a:buNone/>
            </a:pPr>
            <a:r>
              <a:rPr lang="it-IT" dirty="0" smtClean="0"/>
              <a:t>             Creare una </a:t>
            </a:r>
            <a:r>
              <a:rPr lang="it-IT" dirty="0" err="1" smtClean="0"/>
              <a:t>governance</a:t>
            </a:r>
            <a:r>
              <a:rPr lang="it-IT" dirty="0" smtClean="0"/>
              <a:t> territoriale che </a:t>
            </a:r>
            <a:r>
              <a:rPr lang="it-IT" dirty="0" err="1" smtClean="0"/>
              <a:t>co</a:t>
            </a:r>
            <a:r>
              <a:rPr lang="it-IT" dirty="0" smtClean="0"/>
              <a:t> progetti interventi e servizi </a:t>
            </a:r>
          </a:p>
          <a:p>
            <a:pPr>
              <a:buNone/>
            </a:pPr>
            <a:r>
              <a:rPr lang="it-IT" dirty="0" smtClean="0"/>
              <a:t>             Omogeneizzare le procedure di accesso e fruizione dei servizi (modulistica, regolamenti)</a:t>
            </a:r>
          </a:p>
          <a:p>
            <a:pPr>
              <a:buNone/>
            </a:pPr>
            <a:r>
              <a:rPr lang="it-IT" dirty="0" smtClean="0"/>
              <a:t>              “Sfruttare” i centri di eccellenza dei servizi e degli ETS per creare vere e proprie centrali di servizio  (centrale degli appalti, centrale delle misure di sostegno, centrali dell’accreditamento al lavoro e alla formazione, ecc) o trasferire e replicare competenze </a:t>
            </a:r>
          </a:p>
          <a:p>
            <a:pPr>
              <a:buNone/>
            </a:pPr>
            <a:r>
              <a:rPr lang="it-IT" dirty="0" smtClean="0"/>
              <a:t>              Creare e governare una piattaforma informatica per tutti gli attori coinvolti e per facilitare l’accesso ai servizi e l’orientamento al cittadino (catalogo dinamico  informatico)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6" name="Freccia a destra 5"/>
          <p:cNvSpPr/>
          <p:nvPr/>
        </p:nvSpPr>
        <p:spPr>
          <a:xfrm>
            <a:off x="179512" y="1340768"/>
            <a:ext cx="82758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/>
          <p:cNvSpPr/>
          <p:nvPr/>
        </p:nvSpPr>
        <p:spPr>
          <a:xfrm>
            <a:off x="179512" y="2060848"/>
            <a:ext cx="86409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a destra 7"/>
          <p:cNvSpPr/>
          <p:nvPr/>
        </p:nvSpPr>
        <p:spPr>
          <a:xfrm>
            <a:off x="179512" y="2780928"/>
            <a:ext cx="86409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a destra 8"/>
          <p:cNvSpPr/>
          <p:nvPr/>
        </p:nvSpPr>
        <p:spPr>
          <a:xfrm>
            <a:off x="251520" y="4797152"/>
            <a:ext cx="93610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440</TotalTime>
  <Words>1193</Words>
  <Application>Microsoft Office PowerPoint</Application>
  <PresentationFormat>Presentazione su schermo (4:3)</PresentationFormat>
  <Paragraphs>117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Loggia</vt:lpstr>
      <vt:lpstr>            WE CARE ​Strategia​ ​di​ ​innovazione​ ​Sociale​ ​della​ ​ Regione​ ​Piemonte  sala cultura e sviluppo   Alessandria 28 maggio 2018   </vt:lpstr>
      <vt:lpstr>Il contesto sociale: fattori di criticità </vt:lpstr>
      <vt:lpstr>Il contesto sociale: opportunità</vt:lpstr>
      <vt:lpstr>Quindi ?</vt:lpstr>
      <vt:lpstr>Il we care è prima di tutto un’occasione per:</vt:lpstr>
      <vt:lpstr>L’idea del progetto: la sfida di quadrante Asti /Alessandria</vt:lpstr>
      <vt:lpstr>Il contesto del progetto</vt:lpstr>
      <vt:lpstr>Il valore del we care al&amp;at</vt:lpstr>
      <vt:lpstr>Obiettivi (macro)  del progetto</vt:lpstr>
      <vt:lpstr>Le ricadute che ci aspettiamo</vt:lpstr>
      <vt:lpstr>Gli elementi innovativi del progetto</vt:lpstr>
      <vt:lpstr>Coerenza con l’atto di indirizzo we care</vt:lpstr>
      <vt:lpstr>La sostenibilità</vt:lpstr>
      <vt:lpstr>Le preoccupazioni di oggi</vt:lpstr>
      <vt:lpstr>Le preoccupazioni di domani</vt:lpstr>
      <vt:lpstr>Ma soprattutto</vt:lpstr>
      <vt:lpstr>Alcuni ringraziamenti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carlo henry</dc:creator>
  <cp:lastModifiedBy>carlo henry</cp:lastModifiedBy>
  <cp:revision>64</cp:revision>
  <dcterms:created xsi:type="dcterms:W3CDTF">2018-05-16T16:58:54Z</dcterms:created>
  <dcterms:modified xsi:type="dcterms:W3CDTF">2018-05-27T13:40:51Z</dcterms:modified>
</cp:coreProperties>
</file>