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03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5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17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4978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0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31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67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54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290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353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382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924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5421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4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59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28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07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3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43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02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6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2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032866E-7352-4A39-B415-5E408DB05AA5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CCAA818-B7FA-4ABC-ADD3-602243A124D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32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2EAD5-A751-47E8-A577-41134ABF0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139" y="1106111"/>
            <a:ext cx="8361229" cy="1330743"/>
          </a:xfrm>
        </p:spPr>
        <p:txBody>
          <a:bodyPr/>
          <a:lstStyle/>
          <a:p>
            <a:r>
              <a:rPr lang="it-IT" sz="24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Progetto</a:t>
            </a:r>
            <a:br>
              <a:rPr lang="it-IT" sz="2400" b="1" dirty="0">
                <a:solidFill>
                  <a:srgbClr val="000000"/>
                </a:solidFill>
                <a:latin typeface="Baskerville Old Face" panose="02020602080505020303" pitchFamily="18" charset="0"/>
              </a:rPr>
            </a:br>
            <a:br>
              <a:rPr lang="it-IT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</a:br>
            <a:r>
              <a:rPr lang="it-IT" sz="24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 Alleanze Educative: Bambini Bene Comune</a:t>
            </a:r>
            <a:endParaRPr lang="it-IT" sz="24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EE0D2F-E844-4960-81F7-C021393FA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371" y="2660594"/>
            <a:ext cx="8169258" cy="1086237"/>
          </a:xfrm>
        </p:spPr>
        <p:txBody>
          <a:bodyPr>
            <a:normAutofit fontScale="25000" lnSpcReduction="20000"/>
          </a:bodyPr>
          <a:lstStyle/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bambini sono danzatori leggeri nella società odierna: </a:t>
            </a:r>
          </a:p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stanno intorno,</a:t>
            </a:r>
          </a:p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crescono, intimidiscono a volte, </a:t>
            </a:r>
          </a:p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la loro danza rimane spesso fuori </a:t>
            </a:r>
          </a:p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dalle nostre cornici di riferimento. </a:t>
            </a:r>
          </a:p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poter vedere e imparare dalle loro strane danze,</a:t>
            </a:r>
          </a:p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bisognerebbe cambiare punto di vista, </a:t>
            </a:r>
          </a:p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togliersi dal centro del cerchio </a:t>
            </a:r>
          </a:p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cui gli adulti si sentono </a:t>
            </a:r>
          </a:p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osservare e ascoltare </a:t>
            </a:r>
          </a:p>
          <a:p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un altro punto di vista.</a:t>
            </a:r>
          </a:p>
          <a:p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4" name="Immagine 3" descr="Logo Comune Alessandria">
            <a:extLst>
              <a:ext uri="{FF2B5EF4-FFF2-40B4-BE49-F238E27FC236}">
                <a16:creationId xmlns:a16="http://schemas.microsoft.com/office/drawing/2014/main" id="{BB9261FA-2AA3-4493-A004-6C0E1A03B7D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3483" y="526417"/>
            <a:ext cx="758588" cy="6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4EA930-844D-4D48-8D22-88650F3D2965}"/>
              </a:ext>
            </a:extLst>
          </p:cNvPr>
          <p:cNvSpPr/>
          <p:nvPr/>
        </p:nvSpPr>
        <p:spPr>
          <a:xfrm>
            <a:off x="9728499" y="1208478"/>
            <a:ext cx="186855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cap="all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Città di Alessandria</a:t>
            </a:r>
            <a:endParaRPr lang="it-IT" sz="1300" dirty="0"/>
          </a:p>
        </p:txBody>
      </p:sp>
      <p:pic>
        <p:nvPicPr>
          <p:cNvPr id="6" name="Immagine 5" descr="Z:\Politiche Giovanili\GIOVANI E MINORI\UFFICIO\Progetti\2018\0-6\SLIDE CONVEGNO 19 GIUGNO\LOGHI CON I BAMBINI\con-i-bambini-progetto-03.png">
            <a:extLst>
              <a:ext uri="{FF2B5EF4-FFF2-40B4-BE49-F238E27FC236}">
                <a16:creationId xmlns:a16="http://schemas.microsoft.com/office/drawing/2014/main" id="{33CBA915-1A19-4B72-BB5F-10A7B0B8DCC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32" y="5242745"/>
            <a:ext cx="1098607" cy="87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Z:\Politiche Giovanili\GIOVANI E MINORI\UFFICIO\Progetti\2018\0-6\SLIDE CONVEGNO 19 GIUGNO\LOGO GALLINE E COMUNE\1_COLORI.png">
            <a:extLst>
              <a:ext uri="{FF2B5EF4-FFF2-40B4-BE49-F238E27FC236}">
                <a16:creationId xmlns:a16="http://schemas.microsoft.com/office/drawing/2014/main" id="{5B637950-C30C-49D3-B8DC-0C0B08084CC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996" y="4693596"/>
            <a:ext cx="2620007" cy="194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77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837C5-6428-453A-A32A-9532CFE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5123"/>
            <a:ext cx="9601200" cy="566225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PARTNER</a:t>
            </a:r>
            <a:endParaRPr lang="it-IT" sz="21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D6D64A-510C-45F5-A701-EA7CA91C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22815"/>
            <a:ext cx="3636498" cy="3287151"/>
          </a:xfrm>
        </p:spPr>
        <p:txBody>
          <a:bodyPr>
            <a:no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Alessandria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Novi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Ligure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Ovada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Tortona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 AL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CISSACA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Tortona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 Novi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Ligure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Ovada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CARTA INTESTATA-01-01">
            <a:extLst>
              <a:ext uri="{FF2B5EF4-FFF2-40B4-BE49-F238E27FC236}">
                <a16:creationId xmlns:a16="http://schemas.microsoft.com/office/drawing/2014/main" id="{779A2217-6D44-4F2C-BCFA-C941F096565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078" y="5896197"/>
            <a:ext cx="5432525" cy="75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09F11B0-0A52-41A8-85C9-3DB0DD689D2A}"/>
              </a:ext>
            </a:extLst>
          </p:cNvPr>
          <p:cNvSpPr/>
          <p:nvPr/>
        </p:nvSpPr>
        <p:spPr>
          <a:xfrm>
            <a:off x="6172200" y="1122815"/>
            <a:ext cx="3985846" cy="2746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Associazione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 Angelo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Campora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Semi di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Senape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Azimut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5°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Circolo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Alessandria</a:t>
            </a:r>
          </a:p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Bovio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Cavour</a:t>
            </a:r>
          </a:p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 1 e IC 3 Novi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Ligure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 A di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Tortona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Piemonte Orientale.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93F5BB0-3635-412B-8BE4-FD24EE9FE9E6}"/>
              </a:ext>
            </a:extLst>
          </p:cNvPr>
          <p:cNvSpPr txBox="1">
            <a:spLocks/>
          </p:cNvSpPr>
          <p:nvPr/>
        </p:nvSpPr>
        <p:spPr>
          <a:xfrm>
            <a:off x="1295400" y="5178815"/>
            <a:ext cx="9449005" cy="56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Ufficio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Scolastico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Piemonte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Ufficio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 -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Alessandria e Asti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14F3A55-78D4-41DA-9A7E-8ECA852B6A89}"/>
              </a:ext>
            </a:extLst>
          </p:cNvPr>
          <p:cNvSpPr txBox="1">
            <a:spLocks/>
          </p:cNvSpPr>
          <p:nvPr/>
        </p:nvSpPr>
        <p:spPr>
          <a:xfrm>
            <a:off x="1295400" y="4744545"/>
            <a:ext cx="9601200" cy="566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OSPITE</a:t>
            </a:r>
            <a:endParaRPr lang="it-IT" sz="21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2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837C5-6428-453A-A32A-9532CFE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385143"/>
            <a:ext cx="9886950" cy="678766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TERRITORIO DI INTERVENTO</a:t>
            </a:r>
            <a:endParaRPr lang="it-IT" sz="21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Picture 1" descr="CARTA INTESTATA-01-01">
            <a:extLst>
              <a:ext uri="{FF2B5EF4-FFF2-40B4-BE49-F238E27FC236}">
                <a16:creationId xmlns:a16="http://schemas.microsoft.com/office/drawing/2014/main" id="{60385594-7987-4911-A90D-0EBC71EC98C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652" y="5861352"/>
            <a:ext cx="5168348" cy="7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F62813E4-598D-42DD-AA55-C8A942D1A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70" y="996648"/>
            <a:ext cx="4444843" cy="45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837C5-6428-453A-A32A-9532CFE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01615"/>
            <a:ext cx="9601200" cy="566225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OBIETTIVI</a:t>
            </a:r>
            <a:endParaRPr lang="it-IT" sz="21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D6D64A-510C-45F5-A701-EA7CA91C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86121"/>
            <a:ext cx="10192044" cy="3287151"/>
          </a:xfrm>
        </p:spPr>
        <p:txBody>
          <a:bodyPr>
            <a:noAutofit/>
          </a:bodyPr>
          <a:lstStyle/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Rafforzamento della rete istituzioni/privati per un confronto/azione sulle politiche 0/6 della comunità educante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su tutto il territorio di un’offerta qualificata e diversificata di servizi educativi e integrativi 0-6, con una particolare attenzione alle periferie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Attivazione nuovi servizi per l’infanzia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Risposte flessibili e diversificate al bisogno di spazi e tempi educativi e di socializzazione per bambini e genitori 0-6, per una continuità educativa e un protagonismo attivo delle famiglie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Sostegno alla genitorialità e al mutuo aiuto tra famiglie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 congiunta operatori settore educativo, sociale, sanitario, culturale e famiglie per nuove sinergie professionali e maggiore qualità dei servizi</a:t>
            </a:r>
          </a:p>
          <a:p>
            <a:pPr marL="0" indent="0">
              <a:buNone/>
            </a:pPr>
            <a:endParaRPr lang="it-IT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CARTA INTESTATA-01-01">
            <a:extLst>
              <a:ext uri="{FF2B5EF4-FFF2-40B4-BE49-F238E27FC236}">
                <a16:creationId xmlns:a16="http://schemas.microsoft.com/office/drawing/2014/main" id="{779A2217-6D44-4F2C-BCFA-C941F096565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668107"/>
            <a:ext cx="5833403" cy="97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005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837C5-6428-453A-A32A-9532CFE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821" y="1087474"/>
            <a:ext cx="9601200" cy="566225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BUDGET DI PROGETTO</a:t>
            </a:r>
            <a:endParaRPr lang="it-IT" sz="21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D6D64A-510C-45F5-A701-EA7CA91C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821" y="1910647"/>
            <a:ext cx="10192044" cy="978292"/>
          </a:xfrm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IMPORTO COMPLESSIVO: euro 458.640,00 </a:t>
            </a: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IMPORTO FINANZIATO: euro 412.000,00 </a:t>
            </a:r>
          </a:p>
        </p:txBody>
      </p:sp>
      <p:pic>
        <p:nvPicPr>
          <p:cNvPr id="4" name="Picture 1" descr="CARTA INTESTATA-01-01">
            <a:extLst>
              <a:ext uri="{FF2B5EF4-FFF2-40B4-BE49-F238E27FC236}">
                <a16:creationId xmlns:a16="http://schemas.microsoft.com/office/drawing/2014/main" id="{779A2217-6D44-4F2C-BCFA-C941F096565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941" y="5541927"/>
            <a:ext cx="5833403" cy="97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5A35AA9-4B12-4B8C-A7C7-08D8B4A84555}"/>
              </a:ext>
            </a:extLst>
          </p:cNvPr>
          <p:cNvSpPr/>
          <p:nvPr/>
        </p:nvSpPr>
        <p:spPr>
          <a:xfrm>
            <a:off x="999978" y="3969061"/>
            <a:ext cx="101920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 TRIENNALE</a:t>
            </a:r>
          </a:p>
          <a:p>
            <a:pPr algn="r"/>
            <a:endParaRPr lang="it-IT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Dal 19 febbraio 2018 al 19 febbraio 2021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4E516D7-1396-4C72-8068-D76C278772AA}"/>
              </a:ext>
            </a:extLst>
          </p:cNvPr>
          <p:cNvSpPr txBox="1">
            <a:spLocks/>
          </p:cNvSpPr>
          <p:nvPr/>
        </p:nvSpPr>
        <p:spPr>
          <a:xfrm>
            <a:off x="1590821" y="3205758"/>
            <a:ext cx="9601200" cy="566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1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PERIODO DI PROGETTO</a:t>
            </a:r>
            <a:endParaRPr lang="it-IT" sz="21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837C5-6428-453A-A32A-9532CFE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92954"/>
            <a:ext cx="9601200" cy="566225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AZIONI DI PROGETTO</a:t>
            </a:r>
            <a:endParaRPr lang="it-IT" sz="21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D6D64A-510C-45F5-A701-EA7CA91C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9179"/>
            <a:ext cx="10192044" cy="3287151"/>
          </a:xfrm>
        </p:spPr>
        <p:txBody>
          <a:bodyPr>
            <a:noAutofit/>
          </a:bodyPr>
          <a:lstStyle/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Offerte complementari / integrative 0-6: feste ed eventi nei weekend, spettacoli, laboratori per piccoli con genitori e percorsi per genitori </a:t>
            </a:r>
          </a:p>
          <a:p>
            <a:r>
              <a:rPr lang="it-IT" sz="1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</a:t>
            </a:r>
            <a:r>
              <a:rPr lang="it-IT" sz="1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attivazione di spazi nella natura volti alla sostenibilità ambientale; laboratori a cielo aperto ludico-sportivi e sensoriali, scientifici e di esplorazione  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 formativo integrato interzonale: per educatori e operatori sociali sanitari su arte, musica, autismo, psicomotricità, progettazione servizi educativi</a:t>
            </a:r>
            <a:r>
              <a:rPr lang="it-IT" sz="1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outdoor </a:t>
            </a:r>
            <a:r>
              <a:rPr lang="it-IT" sz="1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rapporto con le famiglie, inclusione, integrazione socio culturale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Potenziamento condizioni di accesso come flessibilità di orari e servizi/iniziative in tempo extrascolastico: integrazione retta centri estivi, personale di sostegno a bambini disabili, potenziamento personale educativo in periodi festivi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Pratiche di inclusione: integrazione rette mensa scolastica, borse lavoro per madri in difficoltà, sostegno nuclei </a:t>
            </a:r>
            <a:r>
              <a:rPr lang="it-IT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monogenitoriali</a:t>
            </a:r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sostegno per attività educative 0-6, attivazione di Piani di Attivazione Sociale Sostenibile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Sostegno genitorialità maternità e conciliazione tempi famiglie: attivazione centri per famiglie, in raccordo con i servizi del territorio e con esperti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Sperimentazione agevolazione continuità 0-6: mediazione culturale rivolta a genitori per facilitare l’accesso ai servizi e condivisione programmazione educativa nido e scuola infanzia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pratiche di empowerment/protagonismo/coinvolgimento attivo: gruppi di mutuo auto aiuto tra genitori, mediazione culturale, </a:t>
            </a:r>
            <a:r>
              <a:rPr lang="it-IT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ludobus</a:t>
            </a:r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itinerante in aree periferiche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Tavolo di rete: coordinamento attività con i partner e regia del progetto</a:t>
            </a:r>
          </a:p>
          <a:p>
            <a:pPr marL="0" indent="0">
              <a:buNone/>
            </a:pPr>
            <a:endParaRPr lang="it-IT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CARTA INTESTATA-01-01">
            <a:extLst>
              <a:ext uri="{FF2B5EF4-FFF2-40B4-BE49-F238E27FC236}">
                <a16:creationId xmlns:a16="http://schemas.microsoft.com/office/drawing/2014/main" id="{779A2217-6D44-4F2C-BCFA-C941F096565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668107"/>
            <a:ext cx="5833403" cy="97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207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837C5-6428-453A-A32A-9532CFE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5591"/>
            <a:ext cx="9601200" cy="566225"/>
          </a:xfrm>
        </p:spPr>
        <p:txBody>
          <a:bodyPr>
            <a:normAutofit/>
          </a:bodyPr>
          <a:lstStyle/>
          <a:p>
            <a:r>
              <a:rPr lang="it-IT" sz="21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ATTIVITÀ </a:t>
            </a:r>
            <a:r>
              <a:rPr lang="en-US" sz="21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PRIMO ANNO</a:t>
            </a:r>
            <a:endParaRPr lang="it-IT" sz="21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D6D64A-510C-45F5-A701-EA7CA91C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11386"/>
            <a:ext cx="10192044" cy="3287151"/>
          </a:xfrm>
        </p:spPr>
        <p:txBody>
          <a:bodyPr>
            <a:noAutofit/>
          </a:bodyPr>
          <a:lstStyle/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Potenziamento personale Centri estivi nido e 3/6 anni per inserimento bambini disabili e integrazione rette bambini svantaggiati, ad Alessandria e Tortona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Allestimento Centri Famiglia a gestione mista pubblico/privato, ad Alessandria e Tortona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Corsi e seminari di sostegno alla genitorialità per famiglie, ad Alessandria, Novi e Tortona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 Formativo Integrato inter-zonale per operatori settore educativo, sociale, sanitario e culturale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 e attività per bambini in tempo extrascolastico, ad Alessandria, Ovada, Novi, Tortona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di outdoor </a:t>
            </a:r>
            <a:r>
              <a:rPr lang="it-IT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servizi educativi e utenza libera, ad Alessandria, Tortona, Novi</a:t>
            </a:r>
          </a:p>
          <a:p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Organizzazione spazio primo sport 0/6, ad Alessandria</a:t>
            </a:r>
          </a:p>
          <a:p>
            <a:pPr marL="0" indent="0">
              <a:buNone/>
            </a:pPr>
            <a:endParaRPr lang="it-IT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CARTA INTESTATA-01-01">
            <a:extLst>
              <a:ext uri="{FF2B5EF4-FFF2-40B4-BE49-F238E27FC236}">
                <a16:creationId xmlns:a16="http://schemas.microsoft.com/office/drawing/2014/main" id="{779A2217-6D44-4F2C-BCFA-C941F096565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668107"/>
            <a:ext cx="5833403" cy="97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98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2EAD5-A751-47E8-A577-41134ABF0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4" y="1565485"/>
            <a:ext cx="8361229" cy="551783"/>
          </a:xfrm>
        </p:spPr>
        <p:txBody>
          <a:bodyPr/>
          <a:lstStyle/>
          <a:p>
            <a:r>
              <a:rPr lang="it-IT" sz="24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 Alleanze Educative: Bambini Bene Comune</a:t>
            </a:r>
            <a:endParaRPr lang="it-IT" sz="24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EE0D2F-E844-4960-81F7-C021393FA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109" y="2379161"/>
            <a:ext cx="8169258" cy="2361572"/>
          </a:xfrm>
        </p:spPr>
        <p:txBody>
          <a:bodyPr>
            <a:norm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…un  progetto che possa diventare </a:t>
            </a: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spunto e partenza</a:t>
            </a: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nuove riflessioni e  pratiche </a:t>
            </a: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sappiano continuare a dare ascolto </a:t>
            </a: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quella condizione precaria e affascinante </a:t>
            </a: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è l’infanzia, </a:t>
            </a: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fondamentale se vogliamo capire </a:t>
            </a: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tutto </a:t>
            </a:r>
          </a:p>
          <a:p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siamo noi…</a:t>
            </a:r>
          </a:p>
        </p:txBody>
      </p:sp>
      <p:pic>
        <p:nvPicPr>
          <p:cNvPr id="4" name="Immagine 3" descr="Logo Comune Alessandria">
            <a:extLst>
              <a:ext uri="{FF2B5EF4-FFF2-40B4-BE49-F238E27FC236}">
                <a16:creationId xmlns:a16="http://schemas.microsoft.com/office/drawing/2014/main" id="{BB9261FA-2AA3-4493-A004-6C0E1A03B7D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3483" y="526417"/>
            <a:ext cx="758588" cy="6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4EA930-844D-4D48-8D22-88650F3D2965}"/>
              </a:ext>
            </a:extLst>
          </p:cNvPr>
          <p:cNvSpPr/>
          <p:nvPr/>
        </p:nvSpPr>
        <p:spPr>
          <a:xfrm>
            <a:off x="9728499" y="1208478"/>
            <a:ext cx="186855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cap="all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Città di Alessandria</a:t>
            </a:r>
            <a:endParaRPr lang="it-IT" sz="1300" dirty="0"/>
          </a:p>
        </p:txBody>
      </p:sp>
      <p:pic>
        <p:nvPicPr>
          <p:cNvPr id="6" name="Immagine 5" descr="Z:\Politiche Giovanili\GIOVANI E MINORI\UFFICIO\Progetti\2018\0-6\SLIDE CONVEGNO 19 GIUGNO\LOGHI CON I BAMBINI\con-i-bambini-progetto-03.png">
            <a:extLst>
              <a:ext uri="{FF2B5EF4-FFF2-40B4-BE49-F238E27FC236}">
                <a16:creationId xmlns:a16="http://schemas.microsoft.com/office/drawing/2014/main" id="{33CBA915-1A19-4B72-BB5F-10A7B0B8DCC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32" y="5242745"/>
            <a:ext cx="1098607" cy="87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Z:\Politiche Giovanili\GIOVANI E MINORI\UFFICIO\Progetti\2018\0-6\SLIDE CONVEGNO 19 GIUGNO\LOGO GALLINE E COMUNE\1_COLORI.png">
            <a:extLst>
              <a:ext uri="{FF2B5EF4-FFF2-40B4-BE49-F238E27FC236}">
                <a16:creationId xmlns:a16="http://schemas.microsoft.com/office/drawing/2014/main" id="{5B637950-C30C-49D3-B8DC-0C0B08084CC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996" y="4693596"/>
            <a:ext cx="2620007" cy="194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12159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taglio">
  <a:themeElements>
    <a:clrScheme name="Personalizzato 3">
      <a:dk1>
        <a:srgbClr val="595959"/>
      </a:dk1>
      <a:lt1>
        <a:sysClr val="window" lastClr="FFFFFF"/>
      </a:lt1>
      <a:dk2>
        <a:srgbClr val="006600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TM02892315[[fn=Filo]]</Template>
  <TotalTime>107</TotalTime>
  <Words>688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Baskerville Old Face</vt:lpstr>
      <vt:lpstr>Calibri</vt:lpstr>
      <vt:lpstr>Calibri Light</vt:lpstr>
      <vt:lpstr>Franklin Gothic Book</vt:lpstr>
      <vt:lpstr>Wingdings 2</vt:lpstr>
      <vt:lpstr>HDOfficeLightV0</vt:lpstr>
      <vt:lpstr>Ritaglio</vt:lpstr>
      <vt:lpstr>Progetto   Alleanze Educative: Bambini Bene Comune</vt:lpstr>
      <vt:lpstr>PARTNER</vt:lpstr>
      <vt:lpstr>TERRITORIO DI INTERVENTO</vt:lpstr>
      <vt:lpstr>OBIETTIVI</vt:lpstr>
      <vt:lpstr>BUDGET DI PROGETTO</vt:lpstr>
      <vt:lpstr>AZIONI DI PROGETTO</vt:lpstr>
      <vt:lpstr>ATTIVITÀ PRIMO ANNO</vt:lpstr>
      <vt:lpstr> Alleanze Educative: Bambini Bene Comune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  Alleanze Educative: Bambini Bene Comune</dc:title>
  <dc:creator>Silvia Sacchi</dc:creator>
  <cp:lastModifiedBy>Silvia Sacchi</cp:lastModifiedBy>
  <cp:revision>9</cp:revision>
  <dcterms:created xsi:type="dcterms:W3CDTF">2018-06-13T07:55:50Z</dcterms:created>
  <dcterms:modified xsi:type="dcterms:W3CDTF">2018-06-14T10:47:29Z</dcterms:modified>
</cp:coreProperties>
</file>