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68" r:id="rId1"/>
  </p:sldMasterIdLst>
  <p:notesMasterIdLst>
    <p:notesMasterId r:id="rId13"/>
  </p:notesMasterIdLst>
  <p:sldIdLst>
    <p:sldId id="256" r:id="rId2"/>
    <p:sldId id="273" r:id="rId3"/>
    <p:sldId id="288" r:id="rId4"/>
    <p:sldId id="290" r:id="rId5"/>
    <p:sldId id="257" r:id="rId6"/>
    <p:sldId id="292" r:id="rId7"/>
    <p:sldId id="287" r:id="rId8"/>
    <p:sldId id="275" r:id="rId9"/>
    <p:sldId id="285" r:id="rId10"/>
    <p:sldId id="289" r:id="rId11"/>
    <p:sldId id="291" r:id="rId12"/>
  </p:sldIdLst>
  <p:sldSz cx="9144000" cy="6858000" type="screen4x3"/>
  <p:notesSz cx="6858000" cy="9144000"/>
  <p:embeddedFontLst>
    <p:embeddedFont>
      <p:font typeface="Bahnschrift Light Condensed" panose="020B0502040204020203" pitchFamily="3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 Light" panose="020B0604020202020204" charset="0"/>
      <p:regular r:id="rId19"/>
      <p:italic r:id="rId20"/>
    </p:embeddedFont>
    <p:embeddedFont>
      <p:font typeface="Amatic" panose="020B0604020202020204" charset="0"/>
      <p:bold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anda Di Virgilio" initials="JDV" lastIdx="0" clrIdx="0">
    <p:extLst>
      <p:ext uri="{19B8F6BF-5375-455C-9EA6-DF929625EA0E}">
        <p15:presenceInfo xmlns:p15="http://schemas.microsoft.com/office/powerpoint/2012/main" userId="Jolanda Di Virgil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3411" autoAdjust="0"/>
  </p:normalViewPr>
  <p:slideViewPr>
    <p:cSldViewPr snapToGrid="0">
      <p:cViewPr varScale="1">
        <p:scale>
          <a:sx n="60" d="100"/>
          <a:sy n="60" d="100"/>
        </p:scale>
        <p:origin x="1506" y="-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23F83-9CEC-4821-BE65-CE26DB4E8428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A1D0B-7E9A-4CDF-9F7B-8CE5493820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43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00488A"/>
                </a:solidFill>
                <a:latin typeface="Amatic" panose="02000803000000000000" pitchFamily="2" charset="0"/>
              </a:rPr>
              <a:t>Apprendimento attivo 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(imparare facendo in un clima collaborativo e accogliente)</a:t>
            </a:r>
            <a:endParaRPr lang="it-IT" dirty="0">
              <a:solidFill>
                <a:srgbClr val="00488A"/>
              </a:solidFill>
              <a:latin typeface="Amatic" panose="02000803000000000000" pitchFamily="2" charset="0"/>
            </a:endParaRPr>
          </a:p>
          <a:p>
            <a:r>
              <a:rPr lang="it-IT" sz="4000" dirty="0">
                <a:solidFill>
                  <a:srgbClr val="00488A"/>
                </a:solidFill>
                <a:latin typeface="Amatic" panose="02000803000000000000" pitchFamily="2" charset="0"/>
              </a:rPr>
              <a:t>Obiettivi didattici e professionali 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(dalle conoscenze alle competenze)</a:t>
            </a:r>
          </a:p>
          <a:p>
            <a:r>
              <a:rPr lang="it-IT" sz="4000" dirty="0">
                <a:solidFill>
                  <a:srgbClr val="00488A"/>
                </a:solidFill>
                <a:latin typeface="Amatic" panose="02000803000000000000" pitchFamily="2" charset="0"/>
              </a:rPr>
              <a:t>Equipe e rete 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(équipe didattica: docenti, tutor, coordinatori; relazioni con le famiglie e rapporti con il territorio)</a:t>
            </a:r>
          </a:p>
          <a:p>
            <a:r>
              <a:rPr lang="it-IT" sz="4000" dirty="0">
                <a:solidFill>
                  <a:srgbClr val="00488A"/>
                </a:solidFill>
                <a:latin typeface="Amatic" panose="02000803000000000000" pitchFamily="2" charset="0"/>
              </a:rPr>
              <a:t>Piano formativo e progetto operativo (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Personalizzazione - Coinvolgimento allievi - Responsabilizzazione - Differenziazione metodologie)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A1D0B-7E9A-4CDF-9F7B-8CE5493820F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05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A1D0B-7E9A-4CDF-9F7B-8CE5493820F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54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757E-E0BA-4543-BEEB-94505325570A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CD79-66A0-4078-BAAD-DB5B86992A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76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757E-E0BA-4543-BEEB-94505325570A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CD79-66A0-4078-BAAD-DB5B86992A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0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757E-E0BA-4543-BEEB-94505325570A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CD79-66A0-4078-BAAD-DB5B86992A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4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757E-E0BA-4543-BEEB-94505325570A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CD79-66A0-4078-BAAD-DB5B86992A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996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757E-E0BA-4543-BEEB-94505325570A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CD79-66A0-4078-BAAD-DB5B86992A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14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757E-E0BA-4543-BEEB-94505325570A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CD79-66A0-4078-BAAD-DB5B86992A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9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757E-E0BA-4543-BEEB-94505325570A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CD79-66A0-4078-BAAD-DB5B86992A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86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757E-E0BA-4543-BEEB-94505325570A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CD79-66A0-4078-BAAD-DB5B86992A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95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757E-E0BA-4543-BEEB-94505325570A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CD79-66A0-4078-BAAD-DB5B86992A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06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757E-E0BA-4543-BEEB-94505325570A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CD79-66A0-4078-BAAD-DB5B86992A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99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757E-E0BA-4543-BEEB-94505325570A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CD79-66A0-4078-BAAD-DB5B86992A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42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0757E-E0BA-4543-BEEB-94505325570A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2CD79-66A0-4078-BAAD-DB5B86992A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16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s://goo.gl/wpTHHL" TargetMode="External"/><Relationship Id="rId7" Type="http://schemas.openxmlformats.org/officeDocument/2006/relationships/hyperlink" Target="https://issuu.com/enaippiemonte/docs/_nichelino-pdf-sfogliabil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5" Type="http://schemas.openxmlformats.org/officeDocument/2006/relationships/hyperlink" Target="https://goo.gl/8qUApL" TargetMode="External"/><Relationship Id="rId4" Type="http://schemas.openxmlformats.org/officeDocument/2006/relationships/image" Target="../media/image11.jpg"/><Relationship Id="rId9" Type="http://schemas.openxmlformats.org/officeDocument/2006/relationships/hyperlink" Target="https://www.youtube.com/results?search_query=enaip+piemont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714500"/>
            <a:ext cx="8124826" cy="515546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26" y="190500"/>
            <a:ext cx="1181100" cy="11811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58412" y="190500"/>
            <a:ext cx="6906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>
                <a:ln w="0"/>
                <a:solidFill>
                  <a:srgbClr val="00488A"/>
                </a:solidFill>
                <a:latin typeface="Bahnschrift Light Condensed" panose="020B0502040204020203" pitchFamily="34" charset="0"/>
              </a:rPr>
              <a:t>PERSONE E COMPETENZE</a:t>
            </a:r>
          </a:p>
          <a:p>
            <a:r>
              <a:rPr lang="it-IT" sz="8000" dirty="0">
                <a:ln w="0"/>
                <a:solidFill>
                  <a:srgbClr val="00488A"/>
                </a:solidFill>
                <a:latin typeface="Bahnschrift Light Condensed" panose="020B0502040204020203" pitchFamily="34" charset="0"/>
              </a:rPr>
              <a:t>PER IL DOMANI</a:t>
            </a:r>
          </a:p>
        </p:txBody>
      </p:sp>
    </p:spTree>
    <p:extLst>
      <p:ext uri="{BB962C8B-B14F-4D97-AF65-F5344CB8AC3E}">
        <p14:creationId xmlns:p14="http://schemas.microsoft.com/office/powerpoint/2010/main" val="4137858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1FECE88-826E-4F71-90BA-1BA59C0E0F57}"/>
              </a:ext>
            </a:extLst>
          </p:cNvPr>
          <p:cNvSpPr/>
          <p:nvPr/>
        </p:nvSpPr>
        <p:spPr>
          <a:xfrm>
            <a:off x="0" y="5390147"/>
            <a:ext cx="9143999" cy="1424310"/>
          </a:xfrm>
          <a:prstGeom prst="rect">
            <a:avLst/>
          </a:prstGeom>
          <a:solidFill>
            <a:srgbClr val="0048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550C468-D205-4032-8AA8-6E9D1E3594B0}"/>
              </a:ext>
            </a:extLst>
          </p:cNvPr>
          <p:cNvSpPr txBox="1"/>
          <p:nvPr/>
        </p:nvSpPr>
        <p:spPr>
          <a:xfrm>
            <a:off x="96252" y="4358350"/>
            <a:ext cx="8703734" cy="8104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5600"/>
              </a:lnSpc>
            </a:pPr>
            <a:r>
              <a:rPr lang="it-IT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Light Condensed" panose="020B0502040204020203" pitchFamily="34" charset="0"/>
              </a:rPr>
              <a:t>PERCORSI INTEGRATI SCUOLA FORMAZIONE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E447712-431E-4103-A0A5-2B61FF28DC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842" y="69243"/>
            <a:ext cx="715587" cy="71558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C1A37BE-42CA-451F-8F59-F160E7F86091}"/>
              </a:ext>
            </a:extLst>
          </p:cNvPr>
          <p:cNvSpPr txBox="1"/>
          <p:nvPr/>
        </p:nvSpPr>
        <p:spPr>
          <a:xfrm>
            <a:off x="172007" y="239240"/>
            <a:ext cx="8703734" cy="8211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5600"/>
              </a:lnSpc>
            </a:pPr>
            <a:r>
              <a:rPr lang="it-IT" sz="7200" dirty="0">
                <a:ln w="0"/>
                <a:solidFill>
                  <a:srgbClr val="00488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Light Condensed" panose="020B0502040204020203" pitchFamily="34" charset="0"/>
              </a:rPr>
              <a:t>Alcune iniziative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0243743-7A17-405B-8FEB-243FE69A8746}"/>
              </a:ext>
            </a:extLst>
          </p:cNvPr>
          <p:cNvSpPr txBox="1"/>
          <p:nvPr/>
        </p:nvSpPr>
        <p:spPr>
          <a:xfrm>
            <a:off x="172007" y="5300278"/>
            <a:ext cx="8703734" cy="15286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5600"/>
              </a:lnSpc>
            </a:pPr>
            <a:r>
              <a:rPr lang="it-IT" sz="4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Light Condensed" panose="020B0502040204020203" pitchFamily="34" charset="0"/>
              </a:rPr>
              <a:t>Obiettivo Orientamento Piemonte (POR –FSE 2014/20 – Regione Piemonte)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6CA37E9-1B13-4BFE-92A2-23C1382DF8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4" r="20965"/>
          <a:stretch/>
        </p:blipFill>
        <p:spPr>
          <a:xfrm>
            <a:off x="4657320" y="1281681"/>
            <a:ext cx="3017799" cy="304458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5155223-9910-4034-9EFC-33F645B22B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7959"/>
          <a:stretch/>
        </p:blipFill>
        <p:spPr>
          <a:xfrm>
            <a:off x="529389" y="1281681"/>
            <a:ext cx="4042610" cy="30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3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AD682BF1-FFA7-436A-AFD0-AAB58E8599BB}"/>
              </a:ext>
            </a:extLst>
          </p:cNvPr>
          <p:cNvSpPr txBox="1"/>
          <p:nvPr/>
        </p:nvSpPr>
        <p:spPr>
          <a:xfrm>
            <a:off x="188049" y="411850"/>
            <a:ext cx="8703734" cy="15286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5600"/>
              </a:lnSpc>
            </a:pPr>
            <a:r>
              <a:rPr lang="it-IT" sz="7200" dirty="0">
                <a:ln w="0"/>
                <a:solidFill>
                  <a:srgbClr val="00488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Light Condensed" panose="020B0502040204020203" pitchFamily="34" charset="0"/>
              </a:rPr>
              <a:t>Alcune iniziative – </a:t>
            </a:r>
            <a:r>
              <a:rPr lang="it-IT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Light Condensed" panose="020B0502040204020203" pitchFamily="34" charset="0"/>
              </a:rPr>
              <a:t>Lavori a Progetto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AEB3A9A-5C88-4C5D-AF34-042552E13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842" y="69243"/>
            <a:ext cx="715587" cy="715587"/>
          </a:xfrm>
          <a:prstGeom prst="rect">
            <a:avLst/>
          </a:prstGeom>
        </p:spPr>
      </p:pic>
      <p:pic>
        <p:nvPicPr>
          <p:cNvPr id="8" name="Immagine 7">
            <a:hlinkClick r:id="rId3"/>
            <a:extLst>
              <a:ext uri="{FF2B5EF4-FFF2-40B4-BE49-F238E27FC236}">
                <a16:creationId xmlns:a16="http://schemas.microsoft.com/office/drawing/2014/main" id="{CFD91E8B-E6C6-4C9E-BD61-4F797AF5B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96" y="2566731"/>
            <a:ext cx="1843839" cy="2458452"/>
          </a:xfrm>
          <a:prstGeom prst="rect">
            <a:avLst/>
          </a:prstGeom>
        </p:spPr>
      </p:pic>
      <p:pic>
        <p:nvPicPr>
          <p:cNvPr id="10" name="Immagine 9">
            <a:hlinkClick r:id="rId5"/>
            <a:extLst>
              <a:ext uri="{FF2B5EF4-FFF2-40B4-BE49-F238E27FC236}">
                <a16:creationId xmlns:a16="http://schemas.microsoft.com/office/drawing/2014/main" id="{57599091-1BA8-4160-8D2F-3D1ED53611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2" y="2566731"/>
            <a:ext cx="2366211" cy="2366211"/>
          </a:xfrm>
          <a:prstGeom prst="rect">
            <a:avLst/>
          </a:prstGeom>
        </p:spPr>
      </p:pic>
      <p:pic>
        <p:nvPicPr>
          <p:cNvPr id="12" name="Immagine 11">
            <a:hlinkClick r:id="rId7"/>
            <a:extLst>
              <a:ext uri="{FF2B5EF4-FFF2-40B4-BE49-F238E27FC236}">
                <a16:creationId xmlns:a16="http://schemas.microsoft.com/office/drawing/2014/main" id="{7E342BD5-9D4E-420F-9AC3-2DC5BC0A47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08" y="2566731"/>
            <a:ext cx="2374232" cy="237423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034899C-2C78-4D3A-8EDD-3008E51A0F78}"/>
              </a:ext>
            </a:extLst>
          </p:cNvPr>
          <p:cNvSpPr txBox="1"/>
          <p:nvPr/>
        </p:nvSpPr>
        <p:spPr>
          <a:xfrm>
            <a:off x="1114925" y="5376191"/>
            <a:ext cx="4259180" cy="707886"/>
          </a:xfrm>
          <a:prstGeom prst="rect">
            <a:avLst/>
          </a:prstGeom>
          <a:solidFill>
            <a:srgbClr val="0048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Le Guide Emozionali</a:t>
            </a:r>
          </a:p>
        </p:txBody>
      </p:sp>
      <p:sp>
        <p:nvSpPr>
          <p:cNvPr id="14" name="CasellaDiTesto 13">
            <a:hlinkClick r:id="rId9"/>
            <a:extLst>
              <a:ext uri="{FF2B5EF4-FFF2-40B4-BE49-F238E27FC236}">
                <a16:creationId xmlns:a16="http://schemas.microsoft.com/office/drawing/2014/main" id="{267079DE-B1EF-4443-B7DE-9475F6FC7DE5}"/>
              </a:ext>
            </a:extLst>
          </p:cNvPr>
          <p:cNvSpPr txBox="1"/>
          <p:nvPr/>
        </p:nvSpPr>
        <p:spPr>
          <a:xfrm>
            <a:off x="6721643" y="5376191"/>
            <a:ext cx="2218266" cy="707886"/>
          </a:xfrm>
          <a:prstGeom prst="rect">
            <a:avLst/>
          </a:prstGeom>
          <a:solidFill>
            <a:srgbClr val="0048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Il Ricettario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6855866-F5DF-4413-8D42-084FFDC19282}"/>
              </a:ext>
            </a:extLst>
          </p:cNvPr>
          <p:cNvSpPr/>
          <p:nvPr/>
        </p:nvSpPr>
        <p:spPr>
          <a:xfrm>
            <a:off x="188049" y="1940474"/>
            <a:ext cx="8828296" cy="4797210"/>
          </a:xfrm>
          <a:prstGeom prst="rect">
            <a:avLst/>
          </a:prstGeom>
          <a:noFill/>
          <a:ln w="38100">
            <a:solidFill>
              <a:srgbClr val="004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44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714500"/>
            <a:ext cx="8124826" cy="515546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26" y="190500"/>
            <a:ext cx="1181100" cy="11811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633799" y="1606434"/>
            <a:ext cx="5792759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3200" i="1" baseline="30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Ogni volta che impariamo qualcosa di nuovo, </a:t>
            </a:r>
            <a:br>
              <a:rPr lang="it-IT" sz="3200" i="1" baseline="30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it-IT" sz="3200" i="1" baseline="30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noi stessi diventiamo qualcosa di nuovo.</a:t>
            </a:r>
            <a:endParaRPr lang="it-IT" sz="3200" baseline="30000" dirty="0">
              <a:solidFill>
                <a:srgbClr val="000000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r"/>
            <a:r>
              <a:rPr lang="it-IT" sz="2400" baseline="30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Leo </a:t>
            </a:r>
            <a:r>
              <a:rPr lang="it-IT" sz="2400" baseline="30000" dirty="0" err="1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Buscaglia</a:t>
            </a:r>
            <a:endParaRPr lang="it-IT" sz="2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0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FC4837CE-014B-493F-8811-C6ED2565A405}"/>
              </a:ext>
            </a:extLst>
          </p:cNvPr>
          <p:cNvSpPr/>
          <p:nvPr/>
        </p:nvSpPr>
        <p:spPr>
          <a:xfrm>
            <a:off x="4572000" y="3240505"/>
            <a:ext cx="4572000" cy="3593432"/>
          </a:xfrm>
          <a:prstGeom prst="rect">
            <a:avLst/>
          </a:prstGeom>
          <a:solidFill>
            <a:srgbClr val="0048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1A12B7-F06C-453C-91AB-0AB12CD14EF1}"/>
              </a:ext>
            </a:extLst>
          </p:cNvPr>
          <p:cNvSpPr txBox="1"/>
          <p:nvPr/>
        </p:nvSpPr>
        <p:spPr>
          <a:xfrm>
            <a:off x="458412" y="270710"/>
            <a:ext cx="6983872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00"/>
              </a:lnSpc>
            </a:pPr>
            <a:r>
              <a:rPr lang="it-IT" sz="8000" dirty="0">
                <a:ln w="0"/>
                <a:solidFill>
                  <a:srgbClr val="00488A"/>
                </a:solidFill>
                <a:latin typeface="Bahnschrift Light Condensed" panose="020B0502040204020203" pitchFamily="34" charset="0"/>
              </a:rPr>
              <a:t>Povertà educativa: chi è il nemico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66BA4B3-5DB4-42C4-9A75-9B9E56F5D55D}"/>
              </a:ext>
            </a:extLst>
          </p:cNvPr>
          <p:cNvSpPr txBox="1"/>
          <p:nvPr/>
        </p:nvSpPr>
        <p:spPr>
          <a:xfrm>
            <a:off x="328017" y="3240505"/>
            <a:ext cx="4019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Bahnschrift Light Condensed" panose="020B0502040204020203" pitchFamily="34" charset="0"/>
              </a:rPr>
              <a:t>La situazione economica  disagiata è causa di povertà educativa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37097DD-8C29-492E-BD44-880B6AE6CCFB}"/>
              </a:ext>
            </a:extLst>
          </p:cNvPr>
          <p:cNvSpPr txBox="1"/>
          <p:nvPr/>
        </p:nvSpPr>
        <p:spPr>
          <a:xfrm>
            <a:off x="4811285" y="3360597"/>
            <a:ext cx="4237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- Strutture educative inadeguate e trasandate</a:t>
            </a:r>
          </a:p>
          <a:p>
            <a:r>
              <a:rPr lang="it-IT" sz="36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- Assenza di attività aggreganti</a:t>
            </a:r>
          </a:p>
          <a:p>
            <a:r>
              <a:rPr lang="it-IT" sz="36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- Assenza di stimoli culturali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495F89F-7415-4E56-ACA1-C5395506CF55}"/>
              </a:ext>
            </a:extLst>
          </p:cNvPr>
          <p:cNvSpPr txBox="1"/>
          <p:nvPr/>
        </p:nvSpPr>
        <p:spPr>
          <a:xfrm>
            <a:off x="1400279" y="2472573"/>
            <a:ext cx="1792100" cy="707886"/>
          </a:xfrm>
          <a:prstGeom prst="rect">
            <a:avLst/>
          </a:prstGeom>
          <a:solidFill>
            <a:srgbClr val="0048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FUORI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234E211-31F8-44A3-A2A0-815CC2FC9DA7}"/>
              </a:ext>
            </a:extLst>
          </p:cNvPr>
          <p:cNvSpPr txBox="1"/>
          <p:nvPr/>
        </p:nvSpPr>
        <p:spPr>
          <a:xfrm>
            <a:off x="5706194" y="2396808"/>
            <a:ext cx="2303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Bahnschrift Light Condensed" panose="020B0502040204020203" pitchFamily="34" charset="0"/>
              </a:rPr>
              <a:t>DENTRO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72024E4-311E-43ED-AF06-3D6604F31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842" y="69243"/>
            <a:ext cx="715587" cy="71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29E846-21CC-4286-A435-B588853CE236}"/>
              </a:ext>
            </a:extLst>
          </p:cNvPr>
          <p:cNvSpPr txBox="1"/>
          <p:nvPr/>
        </p:nvSpPr>
        <p:spPr>
          <a:xfrm>
            <a:off x="458412" y="270710"/>
            <a:ext cx="6983872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00"/>
              </a:lnSpc>
            </a:pPr>
            <a:r>
              <a:rPr lang="it-IT" sz="8000" dirty="0">
                <a:ln w="0"/>
                <a:solidFill>
                  <a:srgbClr val="00488A"/>
                </a:solidFill>
                <a:latin typeface="Bahnschrift Light Condensed" panose="020B0502040204020203" pitchFamily="34" charset="0"/>
              </a:rPr>
              <a:t>Quali conseguenze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8126A7F-74A5-42BA-BC20-7C5F054A4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842" y="69243"/>
            <a:ext cx="715587" cy="715587"/>
          </a:xfrm>
          <a:prstGeom prst="rect">
            <a:avLst/>
          </a:prstGeom>
        </p:spPr>
      </p:pic>
      <p:pic>
        <p:nvPicPr>
          <p:cNvPr id="1026" name="Picture 2" descr="Risultati immagini per povertÃ  educativa">
            <a:extLst>
              <a:ext uri="{FF2B5EF4-FFF2-40B4-BE49-F238E27FC236}">
                <a16:creationId xmlns:a16="http://schemas.microsoft.com/office/drawing/2014/main" id="{772F3B7A-980E-4BA7-9B64-5778D1481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82" y="3785941"/>
            <a:ext cx="3222415" cy="226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68AD69-DF23-4369-BEA8-87F0D2BC9F56}"/>
              </a:ext>
            </a:extLst>
          </p:cNvPr>
          <p:cNvSpPr txBox="1"/>
          <p:nvPr/>
        </p:nvSpPr>
        <p:spPr>
          <a:xfrm>
            <a:off x="458412" y="2443689"/>
            <a:ext cx="3109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Bahnschrift Light Condensed" panose="020B0502040204020203" pitchFamily="34" charset="0"/>
              </a:rPr>
              <a:t>Dispersione Scolastica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122BE7F-83E7-4EDB-8E36-A60EA84DCE25}"/>
              </a:ext>
            </a:extLst>
          </p:cNvPr>
          <p:cNvSpPr/>
          <p:nvPr/>
        </p:nvSpPr>
        <p:spPr>
          <a:xfrm>
            <a:off x="4571999" y="2443689"/>
            <a:ext cx="4572000" cy="4414311"/>
          </a:xfrm>
          <a:prstGeom prst="rect">
            <a:avLst/>
          </a:prstGeom>
          <a:solidFill>
            <a:srgbClr val="0048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B1A1BD3-C456-4284-850B-FE75C9C84A31}"/>
              </a:ext>
            </a:extLst>
          </p:cNvPr>
          <p:cNvSpPr txBox="1"/>
          <p:nvPr/>
        </p:nvSpPr>
        <p:spPr>
          <a:xfrm>
            <a:off x="4715714" y="2572025"/>
            <a:ext cx="43327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- Scelte orientative errate</a:t>
            </a:r>
          </a:p>
          <a:p>
            <a:r>
              <a:rPr lang="it-IT" sz="36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- Limitato accesso a risorse sociali ed educative</a:t>
            </a:r>
          </a:p>
          <a:p>
            <a:r>
              <a:rPr lang="it-IT" sz="36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- Difficoltà nel metodo di studio</a:t>
            </a:r>
          </a:p>
          <a:p>
            <a:r>
              <a:rPr lang="it-IT" sz="36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- Competenze professionali e soft skills inadeguate</a:t>
            </a:r>
          </a:p>
        </p:txBody>
      </p:sp>
    </p:spTree>
    <p:extLst>
      <p:ext uri="{BB962C8B-B14F-4D97-AF65-F5344CB8AC3E}">
        <p14:creationId xmlns:p14="http://schemas.microsoft.com/office/powerpoint/2010/main" val="153710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10E8F358-8488-44B6-A303-584ED1D80B43}"/>
              </a:ext>
            </a:extLst>
          </p:cNvPr>
          <p:cNvSpPr/>
          <p:nvPr/>
        </p:nvSpPr>
        <p:spPr>
          <a:xfrm>
            <a:off x="4576039" y="2977584"/>
            <a:ext cx="4572000" cy="1241882"/>
          </a:xfrm>
          <a:prstGeom prst="rect">
            <a:avLst/>
          </a:prstGeom>
          <a:solidFill>
            <a:srgbClr val="0048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572000" y="5614737"/>
            <a:ext cx="4572000" cy="1241882"/>
          </a:xfrm>
          <a:prstGeom prst="rect">
            <a:avLst/>
          </a:prstGeom>
          <a:solidFill>
            <a:srgbClr val="0048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924121" y="-224513"/>
            <a:ext cx="7385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>
                <a:latin typeface="Bahnschrift Light Condensed" panose="020B0502040204020203" pitchFamily="34" charset="0"/>
              </a:rPr>
              <a:t>Le soluzioni individuate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823395" y="2977584"/>
            <a:ext cx="3928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Recupero degli spazi comuni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846159" y="4184514"/>
            <a:ext cx="3743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Bahnschrift Light Condensed" panose="020B0502040204020203" pitchFamily="34" charset="0"/>
              </a:rPr>
              <a:t>Coinvolgimento della comunità  educante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846159" y="5573958"/>
            <a:ext cx="3743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Pedagogia cooperativa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842" y="69243"/>
            <a:ext cx="715587" cy="71558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1A4B0F7-BCE1-4167-B0CF-75B352F8F068}"/>
              </a:ext>
            </a:extLst>
          </p:cNvPr>
          <p:cNvSpPr txBox="1"/>
          <p:nvPr/>
        </p:nvSpPr>
        <p:spPr>
          <a:xfrm>
            <a:off x="4823395" y="2020270"/>
            <a:ext cx="3743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Bahnschrift Light Condensed" panose="020B0502040204020203" pitchFamily="34" charset="0"/>
              </a:rPr>
              <a:t>Orientamento</a:t>
            </a:r>
          </a:p>
        </p:txBody>
      </p:sp>
    </p:spTree>
    <p:extLst>
      <p:ext uri="{BB962C8B-B14F-4D97-AF65-F5344CB8AC3E}">
        <p14:creationId xmlns:p14="http://schemas.microsoft.com/office/powerpoint/2010/main" val="3192020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4EC50D-EF64-43C2-B07B-1F004ACD7AB2}"/>
              </a:ext>
            </a:extLst>
          </p:cNvPr>
          <p:cNvSpPr txBox="1"/>
          <p:nvPr/>
        </p:nvSpPr>
        <p:spPr>
          <a:xfrm>
            <a:off x="151368" y="-173129"/>
            <a:ext cx="8181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>
                <a:solidFill>
                  <a:srgbClr val="00488A"/>
                </a:solidFill>
                <a:latin typeface="Bahnschrift Light Condensed" panose="020B0502040204020203" pitchFamily="34" charset="0"/>
              </a:rPr>
              <a:t>Orientamento, meglio se precoce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B2CDC4B-3637-4A8E-AE02-A41D888939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842" y="69243"/>
            <a:ext cx="715587" cy="71558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3D63141-30EE-49DC-B86C-F9D576ADF014}"/>
              </a:ext>
            </a:extLst>
          </p:cNvPr>
          <p:cNvSpPr/>
          <p:nvPr/>
        </p:nvSpPr>
        <p:spPr>
          <a:xfrm>
            <a:off x="4041" y="2977584"/>
            <a:ext cx="4572000" cy="1241882"/>
          </a:xfrm>
          <a:prstGeom prst="rect">
            <a:avLst/>
          </a:prstGeom>
          <a:solidFill>
            <a:srgbClr val="0048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BDCBCD6-4337-4E68-9C18-3B427779F92A}"/>
              </a:ext>
            </a:extLst>
          </p:cNvPr>
          <p:cNvSpPr/>
          <p:nvPr/>
        </p:nvSpPr>
        <p:spPr>
          <a:xfrm>
            <a:off x="2" y="5614737"/>
            <a:ext cx="4572000" cy="1241882"/>
          </a:xfrm>
          <a:prstGeom prst="rect">
            <a:avLst/>
          </a:prstGeom>
          <a:solidFill>
            <a:srgbClr val="0048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6DC5D7-D775-42C3-A4B5-1B4F68A0ED24}"/>
              </a:ext>
            </a:extLst>
          </p:cNvPr>
          <p:cNvSpPr txBox="1"/>
          <p:nvPr/>
        </p:nvSpPr>
        <p:spPr>
          <a:xfrm>
            <a:off x="0" y="4475445"/>
            <a:ext cx="4359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Bahnschrift Light Condensed" panose="020B0502040204020203" pitchFamily="34" charset="0"/>
              </a:rPr>
              <a:t>Supporto nella scelta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C3474E3-41BD-4129-A82D-19BD97A6D588}"/>
              </a:ext>
            </a:extLst>
          </p:cNvPr>
          <p:cNvSpPr txBox="1"/>
          <p:nvPr/>
        </p:nvSpPr>
        <p:spPr>
          <a:xfrm>
            <a:off x="64169" y="2886425"/>
            <a:ext cx="4572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Far conoscere le opportunità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CFC218-4247-4BF2-84DE-7A3821D41CFF}"/>
              </a:ext>
            </a:extLst>
          </p:cNvPr>
          <p:cNvSpPr txBox="1"/>
          <p:nvPr/>
        </p:nvSpPr>
        <p:spPr>
          <a:xfrm>
            <a:off x="0" y="5533180"/>
            <a:ext cx="4636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Valorizzare le attitudini e le opportunità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A0F1AE2-E1B8-4EB2-A40E-0778BA2C7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82" y="2977584"/>
            <a:ext cx="4541218" cy="392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3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B837834-281A-4DC5-9410-29266F08D46F}"/>
              </a:ext>
            </a:extLst>
          </p:cNvPr>
          <p:cNvSpPr txBox="1"/>
          <p:nvPr/>
        </p:nvSpPr>
        <p:spPr>
          <a:xfrm>
            <a:off x="176465" y="-192429"/>
            <a:ext cx="8181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>
                <a:solidFill>
                  <a:srgbClr val="00488A"/>
                </a:solidFill>
                <a:latin typeface="Bahnschrift Light Condensed" panose="020B0502040204020203" pitchFamily="34" charset="0"/>
              </a:rPr>
              <a:t>Riappropriamoci dei luoghi educativi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FC08F65-EE3E-4D41-A4CC-5B327BABC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842" y="69243"/>
            <a:ext cx="715587" cy="71558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F97C540-8D9F-4E42-92EC-2F3F94997C8D}"/>
              </a:ext>
            </a:extLst>
          </p:cNvPr>
          <p:cNvSpPr/>
          <p:nvPr/>
        </p:nvSpPr>
        <p:spPr>
          <a:xfrm>
            <a:off x="0" y="2236690"/>
            <a:ext cx="9143999" cy="1255357"/>
          </a:xfrm>
          <a:prstGeom prst="rect">
            <a:avLst/>
          </a:prstGeom>
          <a:solidFill>
            <a:srgbClr val="0048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2EB838D-DABD-457C-ABA3-373EBD411ACE}"/>
              </a:ext>
            </a:extLst>
          </p:cNvPr>
          <p:cNvSpPr txBox="1"/>
          <p:nvPr/>
        </p:nvSpPr>
        <p:spPr>
          <a:xfrm>
            <a:off x="161865" y="2378622"/>
            <a:ext cx="678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Curiamo gli Spazi al Meglio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7D7E7B4-209C-4021-9D96-2C85C42D2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94" y="3492047"/>
            <a:ext cx="5069305" cy="336595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D03394-B67B-4E1D-BBAA-CC43630573F8}"/>
              </a:ext>
            </a:extLst>
          </p:cNvPr>
          <p:cNvSpPr txBox="1"/>
          <p:nvPr/>
        </p:nvSpPr>
        <p:spPr>
          <a:xfrm>
            <a:off x="137080" y="3452884"/>
            <a:ext cx="37932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latin typeface="Bahnschrift Light Condensed" panose="020B0502040204020203" pitchFamily="34" charset="0"/>
              </a:rPr>
              <a:t>Coinvolgiamo i nostri ragazzi nella cura degli ambienti</a:t>
            </a:r>
          </a:p>
        </p:txBody>
      </p:sp>
    </p:spTree>
    <p:extLst>
      <p:ext uri="{BB962C8B-B14F-4D97-AF65-F5344CB8AC3E}">
        <p14:creationId xmlns:p14="http://schemas.microsoft.com/office/powerpoint/2010/main" val="3454182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7" b="20455"/>
          <a:stretch/>
        </p:blipFill>
        <p:spPr>
          <a:xfrm>
            <a:off x="0" y="1324"/>
            <a:ext cx="9144002" cy="685667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4167" y="130707"/>
            <a:ext cx="8984261" cy="964689"/>
          </a:xfrm>
          <a:prstGeom prst="rect">
            <a:avLst/>
          </a:prstGeom>
          <a:solidFill>
            <a:srgbClr val="00488A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4166" y="129326"/>
            <a:ext cx="8776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FACCIAMO RETE CON LA COMUNITÀ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842" y="69243"/>
            <a:ext cx="715587" cy="71558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5A5C4A2E-4561-4CDC-BE0B-EB04ECAEA63B}"/>
              </a:ext>
            </a:extLst>
          </p:cNvPr>
          <p:cNvSpPr/>
          <p:nvPr/>
        </p:nvSpPr>
        <p:spPr>
          <a:xfrm>
            <a:off x="6" y="4991100"/>
            <a:ext cx="4572000" cy="18655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39D597A-6EE5-4F99-B762-1053FE5F89B2}"/>
              </a:ext>
            </a:extLst>
          </p:cNvPr>
          <p:cNvSpPr/>
          <p:nvPr/>
        </p:nvSpPr>
        <p:spPr>
          <a:xfrm>
            <a:off x="6" y="1974937"/>
            <a:ext cx="4572000" cy="1504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347808B-D783-4A97-A81F-4C222C8D5867}"/>
              </a:ext>
            </a:extLst>
          </p:cNvPr>
          <p:cNvSpPr txBox="1"/>
          <p:nvPr/>
        </p:nvSpPr>
        <p:spPr>
          <a:xfrm>
            <a:off x="272386" y="2126184"/>
            <a:ext cx="3928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solidFill>
                  <a:srgbClr val="00488A"/>
                </a:solidFill>
                <a:latin typeface="Bahnschrift Light Condensed" panose="020B0502040204020203" pitchFamily="34" charset="0"/>
              </a:rPr>
              <a:t>SCUOLE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106FF22-363F-482C-8C31-3B9668C44ABB}"/>
              </a:ext>
            </a:extLst>
          </p:cNvPr>
          <p:cNvSpPr/>
          <p:nvPr/>
        </p:nvSpPr>
        <p:spPr>
          <a:xfrm>
            <a:off x="4572001" y="3472431"/>
            <a:ext cx="4572000" cy="1504950"/>
          </a:xfrm>
          <a:prstGeom prst="rect">
            <a:avLst/>
          </a:prstGeom>
          <a:solidFill>
            <a:srgbClr val="0048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69F8107-F4DF-4E27-9C1A-CC06C0599AF9}"/>
              </a:ext>
            </a:extLst>
          </p:cNvPr>
          <p:cNvSpPr txBox="1"/>
          <p:nvPr/>
        </p:nvSpPr>
        <p:spPr>
          <a:xfrm>
            <a:off x="179452" y="4917627"/>
            <a:ext cx="4392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solidFill>
                  <a:srgbClr val="00488A"/>
                </a:solidFill>
                <a:latin typeface="Bahnschrift Light Condensed" panose="020B0502040204020203" pitchFamily="34" charset="0"/>
              </a:rPr>
              <a:t>CITTÀ E LUOGHI DI AGGREGAZIONE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CB5973E-32D5-4CB0-8EC8-4D4FB1798967}"/>
              </a:ext>
            </a:extLst>
          </p:cNvPr>
          <p:cNvSpPr txBox="1"/>
          <p:nvPr/>
        </p:nvSpPr>
        <p:spPr>
          <a:xfrm>
            <a:off x="4947631" y="3732819"/>
            <a:ext cx="3743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FAMIGLIE</a:t>
            </a:r>
          </a:p>
        </p:txBody>
      </p:sp>
    </p:spTree>
    <p:extLst>
      <p:ext uri="{BB962C8B-B14F-4D97-AF65-F5344CB8AC3E}">
        <p14:creationId xmlns:p14="http://schemas.microsoft.com/office/powerpoint/2010/main" val="317376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5" r="24906"/>
          <a:stretch/>
        </p:blipFill>
        <p:spPr>
          <a:xfrm>
            <a:off x="5410199" y="1795161"/>
            <a:ext cx="3733801" cy="5058505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4263" y="1984594"/>
            <a:ext cx="4941027" cy="70950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00488A"/>
                </a:solidFill>
                <a:latin typeface="Bahnschrift Light Condensed" panose="020B0502040204020203" pitchFamily="34" charset="0"/>
              </a:rPr>
              <a:t>- Apprendimento attivo </a:t>
            </a:r>
          </a:p>
          <a:p>
            <a:endParaRPr lang="it-IT" sz="3600" dirty="0">
              <a:latin typeface="Bahnschrift Light Condensed" panose="020B0502040204020203" pitchFamily="34" charset="0"/>
            </a:endParaRPr>
          </a:p>
          <a:p>
            <a:endParaRPr lang="it-IT" sz="3600" dirty="0">
              <a:latin typeface="Bahnschrift Light Condensed" panose="020B0502040204020203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20133" y="640292"/>
            <a:ext cx="8703734" cy="8104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5600"/>
              </a:lnSpc>
            </a:pPr>
            <a:r>
              <a:rPr lang="it-IT" sz="7200" dirty="0">
                <a:ln w="0"/>
                <a:solidFill>
                  <a:srgbClr val="00488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Light Condensed" panose="020B0502040204020203" pitchFamily="34" charset="0"/>
              </a:rPr>
              <a:t>PEDAGOGIA COOPERATIVA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0" y="1811868"/>
            <a:ext cx="374074" cy="5046132"/>
          </a:xfrm>
          <a:prstGeom prst="rect">
            <a:avLst/>
          </a:prstGeom>
          <a:solidFill>
            <a:srgbClr val="0048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842" y="69243"/>
            <a:ext cx="715587" cy="715587"/>
          </a:xfrm>
          <a:prstGeom prst="rect">
            <a:avLst/>
          </a:prstGeom>
        </p:spPr>
      </p:pic>
      <p:sp>
        <p:nvSpPr>
          <p:cNvPr id="15" name="Segnaposto testo 3"/>
          <p:cNvSpPr txBox="1">
            <a:spLocks/>
          </p:cNvSpPr>
          <p:nvPr/>
        </p:nvSpPr>
        <p:spPr>
          <a:xfrm>
            <a:off x="403892" y="3037009"/>
            <a:ext cx="4941027" cy="709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dirty="0">
                <a:solidFill>
                  <a:srgbClr val="00488A"/>
                </a:solidFill>
                <a:latin typeface="Bahnschrift Light Condensed" panose="020B0502040204020203" pitchFamily="34" charset="0"/>
              </a:rPr>
              <a:t>- Obiettivi didattici e professionali</a:t>
            </a:r>
          </a:p>
        </p:txBody>
      </p:sp>
      <p:sp>
        <p:nvSpPr>
          <p:cNvPr id="20" name="Segnaposto testo 3"/>
          <p:cNvSpPr txBox="1">
            <a:spLocks/>
          </p:cNvSpPr>
          <p:nvPr/>
        </p:nvSpPr>
        <p:spPr>
          <a:xfrm>
            <a:off x="374074" y="4281808"/>
            <a:ext cx="4941027" cy="70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3600" dirty="0">
                <a:solidFill>
                  <a:srgbClr val="00488A"/>
                </a:solidFill>
                <a:latin typeface="Bahnschrift Light Condensed" panose="020B0502040204020203" pitchFamily="34" charset="0"/>
              </a:rPr>
              <a:t>- Equipe e rete</a:t>
            </a:r>
          </a:p>
          <a:p>
            <a:endParaRPr lang="it-IT" sz="3600" dirty="0">
              <a:latin typeface="Bahnschrift Light Condensed" panose="020B0502040204020203" pitchFamily="34" charset="0"/>
            </a:endParaRPr>
          </a:p>
        </p:txBody>
      </p:sp>
      <p:sp>
        <p:nvSpPr>
          <p:cNvPr id="21" name="Segnaposto testo 3"/>
          <p:cNvSpPr txBox="1">
            <a:spLocks/>
          </p:cNvSpPr>
          <p:nvPr/>
        </p:nvSpPr>
        <p:spPr>
          <a:xfrm>
            <a:off x="439354" y="5335699"/>
            <a:ext cx="4970845" cy="1373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it-IT" sz="3600" dirty="0">
                <a:solidFill>
                  <a:srgbClr val="00488A"/>
                </a:solidFill>
                <a:latin typeface="Bahnschrift Light Condensed" panose="020B0502040204020203" pitchFamily="34" charset="0"/>
              </a:rPr>
              <a:t>- Piano formativo e progetto operativo</a:t>
            </a:r>
          </a:p>
          <a:p>
            <a:endParaRPr lang="it-IT" sz="36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927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1778</TotalTime>
  <Words>250</Words>
  <Application>Microsoft Office PowerPoint</Application>
  <PresentationFormat>Presentazione su schermo (4:3)</PresentationFormat>
  <Paragraphs>50</Paragraphs>
  <Slides>11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Bahnschrift Light Condensed</vt:lpstr>
      <vt:lpstr>Calibri</vt:lpstr>
      <vt:lpstr>Roboto Light</vt:lpstr>
      <vt:lpstr>Amatic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Jolanda Di Virgilio</dc:creator>
  <cp:lastModifiedBy>Matteo Faggioni</cp:lastModifiedBy>
  <cp:revision>132</cp:revision>
  <dcterms:created xsi:type="dcterms:W3CDTF">2017-11-27T14:16:19Z</dcterms:created>
  <dcterms:modified xsi:type="dcterms:W3CDTF">2018-06-18T07:34:42Z</dcterms:modified>
</cp:coreProperties>
</file>