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6" r:id="rId2"/>
    <p:sldId id="279" r:id="rId3"/>
    <p:sldId id="278" r:id="rId4"/>
    <p:sldId id="281" r:id="rId5"/>
    <p:sldId id="282" r:id="rId6"/>
    <p:sldId id="283" r:id="rId7"/>
    <p:sldId id="264" r:id="rId8"/>
    <p:sldId id="277" r:id="rId9"/>
    <p:sldId id="274" r:id="rId10"/>
    <p:sldId id="280" r:id="rId11"/>
    <p:sldId id="284" r:id="rId12"/>
    <p:sldId id="268" r:id="rId13"/>
  </p:sldIdLst>
  <p:sldSz cx="9906000" cy="6858000" type="A4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070" y="-108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Office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4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Foglio1!$A$2</c:f>
              <c:strCache>
                <c:ptCount val="1"/>
                <c:pt idx="0">
                  <c:v>Pubblicazioni</c:v>
                </c:pt>
              </c:strCache>
            </c:strRef>
          </c:tx>
          <c:cat>
            <c:strRef>
              <c:f>Foglio1!$B$1:$T$1</c:f>
              <c:strCache>
                <c:ptCount val="19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</c:strCache>
            </c:strRef>
          </c:cat>
          <c:val>
            <c:numRef>
              <c:f>Foglio1!$B$2:$T$2</c:f>
              <c:numCache>
                <c:formatCode>General</c:formatCode>
                <c:ptCount val="19"/>
                <c:pt idx="0">
                  <c:v>441.6</c:v>
                </c:pt>
                <c:pt idx="1">
                  <c:v>583</c:v>
                </c:pt>
                <c:pt idx="2">
                  <c:v>755.8</c:v>
                </c:pt>
                <c:pt idx="3">
                  <c:v>807.9</c:v>
                </c:pt>
                <c:pt idx="4">
                  <c:v>924.9</c:v>
                </c:pt>
                <c:pt idx="5">
                  <c:v>1067.5</c:v>
                </c:pt>
                <c:pt idx="6">
                  <c:v>1154</c:v>
                </c:pt>
                <c:pt idx="7">
                  <c:v>1187.4000000000001</c:v>
                </c:pt>
                <c:pt idx="8">
                  <c:v>1244.8</c:v>
                </c:pt>
                <c:pt idx="9">
                  <c:v>1247.8</c:v>
                </c:pt>
                <c:pt idx="10">
                  <c:v>1420.6</c:v>
                </c:pt>
                <c:pt idx="11">
                  <c:v>1155.5999999999999</c:v>
                </c:pt>
                <c:pt idx="12">
                  <c:v>1705.4490000000001</c:v>
                </c:pt>
                <c:pt idx="13">
                  <c:v>1651.338</c:v>
                </c:pt>
                <c:pt idx="14">
                  <c:v>1635.6519999999998</c:v>
                </c:pt>
                <c:pt idx="15">
                  <c:v>1528.9590000000001</c:v>
                </c:pt>
                <c:pt idx="16">
                  <c:v>1522.9750000000001</c:v>
                </c:pt>
                <c:pt idx="17">
                  <c:v>2051.8890000000001</c:v>
                </c:pt>
                <c:pt idx="18">
                  <c:v>1985.9929999999999</c:v>
                </c:pt>
              </c:numCache>
            </c:numRef>
          </c:val>
        </c:ser>
        <c:axId val="71599616"/>
        <c:axId val="71601152"/>
      </c:barChart>
      <c:catAx>
        <c:axId val="71599616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/>
            </a:pPr>
            <a:endParaRPr lang="it-IT"/>
          </a:p>
        </c:txPr>
        <c:crossAx val="71601152"/>
        <c:crosses val="autoZero"/>
        <c:auto val="1"/>
        <c:lblAlgn val="ctr"/>
        <c:lblOffset val="100"/>
      </c:catAx>
      <c:valAx>
        <c:axId val="71601152"/>
        <c:scaling>
          <c:orientation val="minMax"/>
          <c:max val="22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/>
            </a:pPr>
            <a:endParaRPr lang="it-IT"/>
          </a:p>
        </c:txPr>
        <c:crossAx val="71599616"/>
        <c:crosses val="autoZero"/>
        <c:crossBetween val="between"/>
        <c:majorUnit val="200"/>
      </c:valAx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it-IT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587" cy="512060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4021037" y="1"/>
            <a:ext cx="3076587" cy="512060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r">
              <a:defRPr sz="1300"/>
            </a:lvl1pPr>
          </a:lstStyle>
          <a:p>
            <a:fld id="{21482A61-7C2E-4831-84D5-EA45D22C2E12}" type="datetimeFigureOut">
              <a:rPr lang="it-IT" smtClean="0"/>
              <a:pPr/>
              <a:t>19/10/2018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720907"/>
            <a:ext cx="3076587" cy="512060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l">
              <a:defRPr sz="1300"/>
            </a:lvl1pPr>
          </a:lstStyle>
          <a:p>
            <a:r>
              <a:rPr lang="it-IT" smtClean="0"/>
              <a:t>dati aggiornati al 23 marzo 2016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4021037" y="9720907"/>
            <a:ext cx="3076587" cy="512060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r">
              <a:defRPr sz="1300"/>
            </a:lvl1pPr>
          </a:lstStyle>
          <a:p>
            <a:fld id="{6AFDD239-4AF1-4D74-A2AB-CCB13276F0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2418651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r">
              <a:defRPr sz="1300"/>
            </a:lvl1pPr>
          </a:lstStyle>
          <a:p>
            <a:fld id="{A0D2BF17-0C8E-4582-AB06-20DE3BAA71BB}" type="datetimeFigureOut">
              <a:rPr lang="it-IT" smtClean="0"/>
              <a:pPr/>
              <a:t>19/10/2018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66763"/>
            <a:ext cx="554355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5" tIns="47777" rIns="95555" bIns="4777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5555" tIns="47777" rIns="95555" bIns="47777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l">
              <a:defRPr sz="1300"/>
            </a:lvl1pPr>
          </a:lstStyle>
          <a:p>
            <a:r>
              <a:rPr lang="it-IT" smtClean="0"/>
              <a:t>dati aggiornati al 23 marzo 2016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r">
              <a:defRPr sz="1300"/>
            </a:lvl1pPr>
          </a:lstStyle>
          <a:p>
            <a:fld id="{0F829704-C677-4ACC-BC89-EEADF41588B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529317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A036-DFF3-4787-A7FD-306769437A25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4E98-7F6C-4A01-A2F8-4863890136A8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BE19-E116-4EC1-9212-3D99C70A7EE9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0" y="292100"/>
            <a:ext cx="8915400" cy="13843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95301" y="1905000"/>
            <a:ext cx="4384322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5026378" y="1905000"/>
            <a:ext cx="4384322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5026378" y="4038600"/>
            <a:ext cx="4384322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</p:spPr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</p:spPr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BE116E-D90D-4121-8BA0-EE7E9CFB23A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85BA-B776-4B7C-BF73-C742D5481886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 dirty="0" smtClean="0"/>
              <a:t>dati aggiornati al 23 marzo 2016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14F42-0E61-468E-A63D-AA6FCC8B7C46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73ED-8378-4299-B876-15480A4FCC10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81E-D935-4B49-86C3-DA5EBEEF8023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6434-1730-4EAE-B07C-B2C4E619824D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6F591-8187-4B5A-9968-55457C67E777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F7A5-EDF2-4824-9598-F95428DD58B7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4584-EAD6-453E-948A-69CB4C83CF6A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CF23-1C0A-40C6-BAF3-91F2572B1EF3}" type="datetime1">
              <a:rPr lang="it-IT" smtClean="0"/>
              <a:pPr/>
              <a:t>19/10/2018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dati aggiornati all’11 aprile 2018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E0BD1-EB26-45DA-8CD6-C7AC76519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7" name="Immagine 6" descr="logo_5x5cm_bl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41232" y="1196752"/>
            <a:ext cx="1734655" cy="1801372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2288704" y="4869160"/>
            <a:ext cx="56886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600" dirty="0" smtClean="0"/>
              <a:t>     La ricerca</a:t>
            </a:r>
            <a:endParaRPr lang="it-IT" sz="6600" dirty="0"/>
          </a:p>
        </p:txBody>
      </p:sp>
      <p:pic>
        <p:nvPicPr>
          <p:cNvPr id="9" name="Picture 35" descr="GASL"/>
          <p:cNvPicPr>
            <a:picLocks noChangeAspect="1" noChangeArrowheads="1"/>
          </p:cNvPicPr>
          <p:nvPr/>
        </p:nvPicPr>
        <p:blipFill>
          <a:blip r:embed="rId3" cstate="print"/>
          <a:srcRect t="555" r="1076" b="-139"/>
          <a:stretch>
            <a:fillRect/>
          </a:stretch>
        </p:blipFill>
        <p:spPr bwMode="auto">
          <a:xfrm>
            <a:off x="344489" y="548680"/>
            <a:ext cx="5260648" cy="331236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59589" y="0"/>
            <a:ext cx="528006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469" y="1027793"/>
            <a:ext cx="3675105" cy="447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mappa_membri_no_loghi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Collaborazioni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Rete IDEA </a:t>
            </a:r>
          </a:p>
          <a:p>
            <a:r>
              <a:rPr lang="it-IT" dirty="0" smtClean="0"/>
              <a:t>Reti IRCCS </a:t>
            </a:r>
            <a:r>
              <a:rPr lang="it-IT" dirty="0" smtClean="0"/>
              <a:t>neurologica, cardiologica, oncologica</a:t>
            </a:r>
          </a:p>
          <a:p>
            <a:r>
              <a:rPr lang="it-IT" dirty="0" smtClean="0"/>
              <a:t>Istituto Italiano di Tecnologia</a:t>
            </a:r>
          </a:p>
          <a:p>
            <a:r>
              <a:rPr lang="it-IT" dirty="0" smtClean="0"/>
              <a:t>Dipartimento di Informatica, Bioingegneria, Robotica e Ingegneria dei </a:t>
            </a:r>
            <a:r>
              <a:rPr lang="it-IT" dirty="0" smtClean="0"/>
              <a:t>Sistemi dell’Università di Genova</a:t>
            </a:r>
          </a:p>
          <a:p>
            <a:r>
              <a:rPr lang="it-IT" dirty="0" smtClean="0"/>
              <a:t>Dottorato di ricerca in Scienze Pediatriche Gaslini/Università di Genova</a:t>
            </a:r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30499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03318" y="1196752"/>
            <a:ext cx="9499365" cy="4752528"/>
          </a:xfrm>
        </p:spPr>
        <p:txBody>
          <a:bodyPr/>
          <a:lstStyle/>
          <a:p>
            <a:r>
              <a:rPr lang="it-IT" sz="3200" b="1" dirty="0" smtClean="0">
                <a:latin typeface="Calibri" pitchFamily="34" charset="0"/>
              </a:rPr>
              <a:t>“</a:t>
            </a:r>
            <a:r>
              <a:rPr lang="it-IT" sz="3200" b="1" i="1" dirty="0">
                <a:latin typeface="Calibri" pitchFamily="34" charset="0"/>
              </a:rPr>
              <a:t>Io non sono un uomo di scienza </a:t>
            </a:r>
            <a:br>
              <a:rPr lang="it-IT" sz="3200" b="1" i="1" dirty="0">
                <a:latin typeface="Calibri" pitchFamily="34" charset="0"/>
              </a:rPr>
            </a:br>
            <a:r>
              <a:rPr lang="it-IT" sz="3200" b="1" i="1" dirty="0">
                <a:latin typeface="Calibri" pitchFamily="34" charset="0"/>
              </a:rPr>
              <a:t>ma mi rendo perfettamente conto </a:t>
            </a:r>
            <a:r>
              <a:rPr lang="it-IT" sz="3200" b="1" i="1" dirty="0" smtClean="0">
                <a:latin typeface="Calibri" pitchFamily="34" charset="0"/>
              </a:rPr>
              <a:t/>
            </a:r>
            <a:br>
              <a:rPr lang="it-IT" sz="3200" b="1" i="1" dirty="0" smtClean="0">
                <a:latin typeface="Calibri" pitchFamily="34" charset="0"/>
              </a:rPr>
            </a:br>
            <a:r>
              <a:rPr lang="it-IT" sz="3200" b="1" i="1" dirty="0" smtClean="0">
                <a:latin typeface="Calibri" pitchFamily="34" charset="0"/>
              </a:rPr>
              <a:t>che </a:t>
            </a:r>
            <a:r>
              <a:rPr lang="it-IT" sz="3200" b="1" i="1" dirty="0">
                <a:latin typeface="Calibri" pitchFamily="34" charset="0"/>
              </a:rPr>
              <a:t>solo partendo dalla ricerca scientifica, opportunamente diretta, </a:t>
            </a:r>
            <a:r>
              <a:rPr lang="it-IT" sz="3200" b="1" i="1" dirty="0" smtClean="0">
                <a:latin typeface="Calibri" pitchFamily="34" charset="0"/>
              </a:rPr>
              <a:t>i </a:t>
            </a:r>
            <a:r>
              <a:rPr lang="it-IT" sz="3200" b="1" i="1" dirty="0">
                <a:latin typeface="Calibri" pitchFamily="34" charset="0"/>
              </a:rPr>
              <a:t>medici possono assolvere in piena coscienza </a:t>
            </a:r>
            <a:br>
              <a:rPr lang="it-IT" sz="3200" b="1" i="1" dirty="0">
                <a:latin typeface="Calibri" pitchFamily="34" charset="0"/>
              </a:rPr>
            </a:br>
            <a:r>
              <a:rPr lang="it-IT" sz="3200" b="1" i="1" dirty="0">
                <a:latin typeface="Calibri" pitchFamily="34" charset="0"/>
              </a:rPr>
              <a:t>il loro non facile compito</a:t>
            </a:r>
            <a:r>
              <a:rPr lang="it-IT" sz="3200" b="1" i="1" dirty="0" smtClean="0">
                <a:latin typeface="Calibri" pitchFamily="34" charset="0"/>
              </a:rPr>
              <a:t>” </a:t>
            </a:r>
            <a:br>
              <a:rPr lang="it-IT" sz="3200" b="1" i="1" dirty="0" smtClean="0">
                <a:latin typeface="Calibri" pitchFamily="34" charset="0"/>
              </a:rPr>
            </a:br>
            <a:r>
              <a:rPr lang="it-IT" sz="1200" b="1" i="1" dirty="0" smtClean="0"/>
              <a:t/>
            </a:r>
            <a:br>
              <a:rPr lang="it-IT" sz="1200" b="1" i="1" dirty="0" smtClean="0"/>
            </a:br>
            <a:r>
              <a:rPr lang="it-IT" sz="4400" b="1" i="1" dirty="0" smtClean="0"/>
              <a:t>						</a:t>
            </a:r>
            <a:r>
              <a:rPr lang="it-IT" sz="3200" b="1" i="1" dirty="0" smtClean="0"/>
              <a:t>Gerolamo Gaslini</a:t>
            </a:r>
            <a:endParaRPr lang="it-IT" sz="3200" b="1" dirty="0">
              <a:solidFill>
                <a:srgbClr val="FFFFFF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0" y="0"/>
            <a:ext cx="9707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Calibri" pitchFamily="34" charset="0"/>
              </a:rPr>
              <a:t>Site </a:t>
            </a:r>
            <a:r>
              <a:rPr lang="it-IT" sz="900" dirty="0" err="1" smtClean="0">
                <a:latin typeface="Calibri" pitchFamily="34" charset="0"/>
              </a:rPr>
              <a:t>visit</a:t>
            </a:r>
            <a:r>
              <a:rPr lang="it-IT" sz="900" dirty="0" smtClean="0">
                <a:latin typeface="Calibri" pitchFamily="34" charset="0"/>
              </a:rPr>
              <a:t> - Ministero della Salute  15 </a:t>
            </a:r>
            <a:r>
              <a:rPr lang="it-IT" sz="900" dirty="0">
                <a:latin typeface="Calibri" pitchFamily="34" charset="0"/>
              </a:rPr>
              <a:t>novembre 2017 </a:t>
            </a:r>
          </a:p>
          <a:p>
            <a:r>
              <a:rPr lang="it-IT" sz="900" dirty="0" smtClean="0">
                <a:latin typeface="Calibri" pitchFamily="34" charset="0"/>
              </a:rPr>
              <a:t>Istituto Giannina Gaslini </a:t>
            </a:r>
            <a:r>
              <a:rPr lang="it-IT" sz="900" dirty="0">
                <a:latin typeface="Calibri" pitchFamily="34" charset="0"/>
              </a:rPr>
              <a:t> </a:t>
            </a:r>
            <a:r>
              <a:rPr lang="it-IT" sz="900" dirty="0" smtClean="0">
                <a:latin typeface="Calibri" pitchFamily="34" charset="0"/>
              </a:rPr>
              <a:t>- Direzione Scientifica</a:t>
            </a:r>
            <a:endParaRPr lang="it-IT" sz="9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Ricerca di tipo </a:t>
            </a:r>
            <a:r>
              <a:rPr lang="it-IT" dirty="0" err="1" smtClean="0"/>
              <a:t>traslazionale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Policlinico pediatrico completo</a:t>
            </a:r>
          </a:p>
          <a:p>
            <a:endParaRPr lang="it-IT" dirty="0" smtClean="0"/>
          </a:p>
          <a:p>
            <a:r>
              <a:rPr lang="it-IT" dirty="0" smtClean="0"/>
              <a:t>Laboratori di ricerca dell’Istituto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AutoShape 969"/>
          <p:cNvSpPr>
            <a:spLocks noChangeArrowheads="1"/>
          </p:cNvSpPr>
          <p:nvPr/>
        </p:nvSpPr>
        <p:spPr bwMode="auto">
          <a:xfrm>
            <a:off x="653855" y="1995180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/>
                <a:ea typeface="Times New Roman"/>
                <a:cs typeface="Times New Roman"/>
              </a:rPr>
              <a:t>Genetica Medica (S)</a:t>
            </a:r>
            <a:endParaRPr lang="it-IT" sz="1200" dirty="0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76" name="AutoShape 968"/>
          <p:cNvSpPr>
            <a:spLocks noChangeArrowheads="1"/>
          </p:cNvSpPr>
          <p:nvPr/>
        </p:nvSpPr>
        <p:spPr bwMode="auto">
          <a:xfrm>
            <a:off x="2734087" y="370557"/>
            <a:ext cx="3222507" cy="7848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it-IT" b="1" kern="1600" dirty="0" smtClean="0">
                <a:effectLst/>
                <a:latin typeface="Calibri"/>
                <a:cs typeface="Times New Roman"/>
              </a:rPr>
              <a:t>U.O.C. e U.O.S.D. della AA </a:t>
            </a:r>
          </a:p>
          <a:p>
            <a:pPr algn="ctr">
              <a:spcAft>
                <a:spcPts val="0"/>
              </a:spcAft>
            </a:pPr>
            <a:r>
              <a:rPr lang="it-IT" b="1" kern="1600" dirty="0" smtClean="0">
                <a:effectLst/>
                <a:latin typeface="Calibri"/>
                <a:cs typeface="Times New Roman"/>
              </a:rPr>
              <a:t>Laboratori Ricerca</a:t>
            </a:r>
            <a:endParaRPr lang="it-IT" b="1" kern="1600" dirty="0">
              <a:effectLst/>
              <a:latin typeface="Arial"/>
              <a:cs typeface="Times New Roman"/>
            </a:endParaRPr>
          </a:p>
        </p:txBody>
      </p:sp>
      <p:sp>
        <p:nvSpPr>
          <p:cNvPr id="98" name="CasellaDiTesto 97"/>
          <p:cNvSpPr txBox="1"/>
          <p:nvPr/>
        </p:nvSpPr>
        <p:spPr>
          <a:xfrm>
            <a:off x="6212440" y="6375202"/>
            <a:ext cx="34521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 smtClean="0">
                <a:latin typeface="Calibri" pitchFamily="34" charset="0"/>
              </a:rPr>
              <a:t>Deliberazione Consiglio di Amministrazione n. 116 del 3 agosto 2017</a:t>
            </a:r>
            <a:endParaRPr lang="it-IT" sz="900" dirty="0">
              <a:latin typeface="Calibri" pitchFamily="34" charset="0"/>
            </a:endParaRPr>
          </a:p>
        </p:txBody>
      </p:sp>
      <p:sp>
        <p:nvSpPr>
          <p:cNvPr id="30" name="AutoShape 969"/>
          <p:cNvSpPr>
            <a:spLocks noChangeArrowheads="1"/>
          </p:cNvSpPr>
          <p:nvPr/>
        </p:nvSpPr>
        <p:spPr bwMode="auto">
          <a:xfrm>
            <a:off x="653855" y="2861320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/>
                <a:ea typeface="Times New Roman"/>
                <a:cs typeface="Times New Roman"/>
              </a:rPr>
              <a:t>Laboratorio di Immunologia Clinica e Sperimentale (S)</a:t>
            </a:r>
            <a:endParaRPr lang="it-IT" sz="1200" dirty="0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2" name="AutoShape 969"/>
          <p:cNvSpPr>
            <a:spLocks noChangeArrowheads="1"/>
          </p:cNvSpPr>
          <p:nvPr/>
        </p:nvSpPr>
        <p:spPr bwMode="auto">
          <a:xfrm>
            <a:off x="669535" y="3723372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Laboratorio di Biologia Molecolare (S)</a:t>
            </a:r>
            <a:endParaRPr lang="it-IT" sz="1200" b="1" dirty="0">
              <a:effectLst/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33" name="AutoShape 969"/>
          <p:cNvSpPr>
            <a:spLocks noChangeArrowheads="1"/>
          </p:cNvSpPr>
          <p:nvPr/>
        </p:nvSpPr>
        <p:spPr bwMode="auto">
          <a:xfrm>
            <a:off x="669535" y="4587468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/>
                <a:ea typeface="Times New Roman"/>
                <a:cs typeface="Times New Roman"/>
              </a:rPr>
              <a:t>Laboratorio Cellule Staminali post natali e terapie cellulari (S)</a:t>
            </a:r>
            <a:endParaRPr lang="it-IT" sz="1200" dirty="0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" name="AutoShape 969"/>
          <p:cNvSpPr>
            <a:spLocks noChangeArrowheads="1"/>
          </p:cNvSpPr>
          <p:nvPr/>
        </p:nvSpPr>
        <p:spPr bwMode="auto">
          <a:xfrm>
            <a:off x="4810733" y="1747934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Laboratorio di </a:t>
            </a:r>
            <a:r>
              <a:rPr lang="it-IT" sz="1200" b="1" dirty="0" err="1" smtClean="0">
                <a:effectLst/>
                <a:latin typeface="Calibri" pitchFamily="34" charset="0"/>
                <a:ea typeface="Times New Roman"/>
                <a:cs typeface="Times New Roman"/>
              </a:rPr>
              <a:t>Neurogenetica</a:t>
            </a: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 e Neuroscienze (S)</a:t>
            </a:r>
            <a:endParaRPr lang="it-IT" sz="1200" b="1" dirty="0">
              <a:effectLst/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35" name="AutoShape 969"/>
          <p:cNvSpPr>
            <a:spLocks noChangeArrowheads="1"/>
          </p:cNvSpPr>
          <p:nvPr/>
        </p:nvSpPr>
        <p:spPr bwMode="auto">
          <a:xfrm>
            <a:off x="4810733" y="2614074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Centro Malattie </a:t>
            </a:r>
            <a:r>
              <a:rPr lang="it-IT" sz="1200" b="1" dirty="0" err="1" smtClean="0">
                <a:effectLst/>
                <a:latin typeface="Calibri" pitchFamily="34" charset="0"/>
                <a:ea typeface="Times New Roman"/>
                <a:cs typeface="Times New Roman"/>
              </a:rPr>
              <a:t>autoinfiammatori</a:t>
            </a:r>
            <a:r>
              <a:rPr lang="it-IT" sz="1200" b="1" dirty="0" err="1" smtClean="0">
                <a:latin typeface="Calibri" pitchFamily="34" charset="0"/>
                <a:ea typeface="Times New Roman"/>
                <a:cs typeface="Times New Roman"/>
              </a:rPr>
              <a:t>e</a:t>
            </a:r>
            <a:r>
              <a:rPr lang="it-IT" sz="1200" b="1" dirty="0" smtClean="0">
                <a:latin typeface="Calibri" pitchFamily="34" charset="0"/>
                <a:ea typeface="Times New Roman"/>
                <a:cs typeface="Times New Roman"/>
              </a:rPr>
              <a:t> e immunodeficienze (S)</a:t>
            </a:r>
            <a:endParaRPr lang="it-IT" sz="1200" b="1" dirty="0">
              <a:effectLst/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36" name="AutoShape 969"/>
          <p:cNvSpPr>
            <a:spLocks noChangeArrowheads="1"/>
          </p:cNvSpPr>
          <p:nvPr/>
        </p:nvSpPr>
        <p:spPr bwMode="auto">
          <a:xfrm>
            <a:off x="4798742" y="3501008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Laboratorio Terapie Sperimentali in Oncologia (S)</a:t>
            </a:r>
            <a:endParaRPr lang="it-IT" sz="1200" b="1" dirty="0">
              <a:effectLst/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37" name="AutoShape 969"/>
          <p:cNvSpPr>
            <a:spLocks noChangeArrowheads="1"/>
          </p:cNvSpPr>
          <p:nvPr/>
        </p:nvSpPr>
        <p:spPr bwMode="auto">
          <a:xfrm>
            <a:off x="4710306" y="4367148"/>
            <a:ext cx="178604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Laboratorio di Nefrologia Molecolare (S)</a:t>
            </a:r>
            <a:endParaRPr lang="it-IT" sz="1200" b="1" dirty="0">
              <a:effectLst/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38" name="AutoShape 969"/>
          <p:cNvSpPr>
            <a:spLocks noChangeArrowheads="1"/>
          </p:cNvSpPr>
          <p:nvPr/>
        </p:nvSpPr>
        <p:spPr bwMode="auto">
          <a:xfrm>
            <a:off x="6894549" y="1739595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Laboratorio di Genetica molecolare e </a:t>
            </a:r>
            <a:r>
              <a:rPr lang="it-IT" sz="1200" b="1" dirty="0" err="1" smtClean="0">
                <a:effectLst/>
                <a:latin typeface="Calibri" pitchFamily="34" charset="0"/>
                <a:ea typeface="Times New Roman"/>
                <a:cs typeface="Times New Roman"/>
              </a:rPr>
              <a:t>biobanche</a:t>
            </a: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 (S)</a:t>
            </a:r>
            <a:endParaRPr lang="it-IT" sz="1200" b="1" dirty="0">
              <a:effectLst/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39" name="AutoShape 969"/>
          <p:cNvSpPr>
            <a:spLocks noChangeArrowheads="1"/>
          </p:cNvSpPr>
          <p:nvPr/>
        </p:nvSpPr>
        <p:spPr bwMode="auto">
          <a:xfrm>
            <a:off x="6877133" y="2747531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Laboratorio di Genetica e Genomica delle Malattie Rare (S)</a:t>
            </a:r>
            <a:endParaRPr lang="it-IT" sz="1200" b="1" dirty="0">
              <a:effectLst/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40" name="AutoShape 969"/>
          <p:cNvSpPr>
            <a:spLocks noChangeArrowheads="1"/>
          </p:cNvSpPr>
          <p:nvPr/>
        </p:nvSpPr>
        <p:spPr bwMode="auto">
          <a:xfrm>
            <a:off x="6901324" y="3723372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 pitchFamily="34" charset="0"/>
                <a:ea typeface="Times New Roman"/>
                <a:cs typeface="Times New Roman"/>
              </a:rPr>
              <a:t>Centro Ricerca in diagnostica per immagini (S)</a:t>
            </a:r>
            <a:endParaRPr lang="it-IT" sz="1200" b="1" dirty="0">
              <a:effectLst/>
              <a:latin typeface="Calibri" pitchFamily="34" charset="0"/>
              <a:ea typeface="Times New Roman"/>
              <a:cs typeface="Times New Roman"/>
            </a:endParaRPr>
          </a:p>
        </p:txBody>
      </p:sp>
      <p:cxnSp>
        <p:nvCxnSpPr>
          <p:cNvPr id="3" name="Connettore 1 2"/>
          <p:cNvCxnSpPr>
            <a:stCxn id="76" idx="2"/>
          </p:cNvCxnSpPr>
          <p:nvPr/>
        </p:nvCxnSpPr>
        <p:spPr>
          <a:xfrm>
            <a:off x="4345341" y="1155418"/>
            <a:ext cx="0" cy="3293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Connettore 1 4"/>
          <p:cNvCxnSpPr/>
          <p:nvPr/>
        </p:nvCxnSpPr>
        <p:spPr>
          <a:xfrm>
            <a:off x="2734087" y="1484784"/>
            <a:ext cx="3952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2734087" y="1484784"/>
            <a:ext cx="0" cy="34595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ttore 1 10"/>
          <p:cNvCxnSpPr>
            <a:stCxn id="33" idx="3"/>
          </p:cNvCxnSpPr>
          <p:nvPr/>
        </p:nvCxnSpPr>
        <p:spPr>
          <a:xfrm>
            <a:off x="2368231" y="4944338"/>
            <a:ext cx="3658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ttore 1 12"/>
          <p:cNvCxnSpPr>
            <a:stCxn id="32" idx="3"/>
          </p:cNvCxnSpPr>
          <p:nvPr/>
        </p:nvCxnSpPr>
        <p:spPr>
          <a:xfrm>
            <a:off x="2368231" y="4080242"/>
            <a:ext cx="3658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ttore 1 15"/>
          <p:cNvCxnSpPr>
            <a:stCxn id="30" idx="3"/>
          </p:cNvCxnSpPr>
          <p:nvPr/>
        </p:nvCxnSpPr>
        <p:spPr>
          <a:xfrm>
            <a:off x="2352551" y="3218190"/>
            <a:ext cx="3815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ttore 1 19"/>
          <p:cNvCxnSpPr>
            <a:stCxn id="58" idx="3"/>
          </p:cNvCxnSpPr>
          <p:nvPr/>
        </p:nvCxnSpPr>
        <p:spPr>
          <a:xfrm>
            <a:off x="2352551" y="2352050"/>
            <a:ext cx="3815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1518884" y="1320100"/>
            <a:ext cx="782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latin typeface="Calibri" pitchFamily="34" charset="0"/>
              </a:rPr>
              <a:t>U.O.C.</a:t>
            </a:r>
            <a:endParaRPr lang="it-IT" b="1" dirty="0">
              <a:latin typeface="Calibri" pitchFamily="34" charset="0"/>
            </a:endParaRPr>
          </a:p>
        </p:txBody>
      </p:sp>
      <p:cxnSp>
        <p:nvCxnSpPr>
          <p:cNvPr id="25" name="Connettore 1 24"/>
          <p:cNvCxnSpPr/>
          <p:nvPr/>
        </p:nvCxnSpPr>
        <p:spPr>
          <a:xfrm>
            <a:off x="6686526" y="1484784"/>
            <a:ext cx="0" cy="32392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ttore 1 27"/>
          <p:cNvCxnSpPr>
            <a:stCxn id="34" idx="3"/>
          </p:cNvCxnSpPr>
          <p:nvPr/>
        </p:nvCxnSpPr>
        <p:spPr>
          <a:xfrm>
            <a:off x="6509429" y="2104804"/>
            <a:ext cx="1770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ttore 1 41"/>
          <p:cNvCxnSpPr>
            <a:stCxn id="35" idx="3"/>
          </p:cNvCxnSpPr>
          <p:nvPr/>
        </p:nvCxnSpPr>
        <p:spPr>
          <a:xfrm flipV="1">
            <a:off x="6509429" y="2966752"/>
            <a:ext cx="177098" cy="41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ttore 1 43"/>
          <p:cNvCxnSpPr>
            <a:stCxn id="36" idx="3"/>
          </p:cNvCxnSpPr>
          <p:nvPr/>
        </p:nvCxnSpPr>
        <p:spPr>
          <a:xfrm flipV="1">
            <a:off x="6497438" y="3839172"/>
            <a:ext cx="189088" cy="187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nettore 1 45"/>
          <p:cNvCxnSpPr>
            <a:stCxn id="37" idx="3"/>
          </p:cNvCxnSpPr>
          <p:nvPr/>
        </p:nvCxnSpPr>
        <p:spPr>
          <a:xfrm>
            <a:off x="6496352" y="4724018"/>
            <a:ext cx="19017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nettore 1 49"/>
          <p:cNvCxnSpPr/>
          <p:nvPr/>
        </p:nvCxnSpPr>
        <p:spPr>
          <a:xfrm>
            <a:off x="6686526" y="3104401"/>
            <a:ext cx="19060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ttore 1 51"/>
          <p:cNvCxnSpPr/>
          <p:nvPr/>
        </p:nvCxnSpPr>
        <p:spPr>
          <a:xfrm>
            <a:off x="6686526" y="4080242"/>
            <a:ext cx="21479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nettore 1 53"/>
          <p:cNvCxnSpPr>
            <a:endCxn id="38" idx="1"/>
          </p:cNvCxnSpPr>
          <p:nvPr/>
        </p:nvCxnSpPr>
        <p:spPr>
          <a:xfrm flipV="1">
            <a:off x="6686526" y="2096465"/>
            <a:ext cx="208023" cy="83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CasellaDiTesto 72"/>
          <p:cNvSpPr txBox="1"/>
          <p:nvPr/>
        </p:nvSpPr>
        <p:spPr>
          <a:xfrm>
            <a:off x="7207153" y="1155417"/>
            <a:ext cx="975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latin typeface="Calibri" pitchFamily="34" charset="0"/>
              </a:rPr>
              <a:t>U.O.S.D.</a:t>
            </a:r>
            <a:endParaRPr lang="it-IT" b="1" dirty="0">
              <a:latin typeface="Calibri" pitchFamily="34" charset="0"/>
            </a:endParaRPr>
          </a:p>
        </p:txBody>
      </p:sp>
      <p:sp>
        <p:nvSpPr>
          <p:cNvPr id="74" name="CasellaDiTesto 73"/>
          <p:cNvSpPr txBox="1"/>
          <p:nvPr/>
        </p:nvSpPr>
        <p:spPr>
          <a:xfrm>
            <a:off x="6524893" y="5013176"/>
            <a:ext cx="858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latin typeface="Calibri" pitchFamily="34" charset="0"/>
              </a:rPr>
              <a:t>Servizi </a:t>
            </a:r>
            <a:endParaRPr lang="it-IT" b="1" dirty="0">
              <a:latin typeface="Calibri" pitchFamily="34" charset="0"/>
            </a:endParaRPr>
          </a:p>
        </p:txBody>
      </p:sp>
      <p:sp>
        <p:nvSpPr>
          <p:cNvPr id="80" name="AutoShape 969"/>
          <p:cNvSpPr>
            <a:spLocks noChangeArrowheads="1"/>
          </p:cNvSpPr>
          <p:nvPr/>
        </p:nvSpPr>
        <p:spPr bwMode="auto">
          <a:xfrm>
            <a:off x="6119038" y="5433737"/>
            <a:ext cx="1698696" cy="7137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350"/>
              </a:lnSpc>
              <a:spcAft>
                <a:spcPts val="0"/>
              </a:spcAft>
            </a:pPr>
            <a:r>
              <a:rPr lang="it-IT" sz="1200" b="1" dirty="0" smtClean="0">
                <a:effectLst/>
                <a:latin typeface="Calibri"/>
                <a:ea typeface="Times New Roman"/>
                <a:cs typeface="Times New Roman"/>
              </a:rPr>
              <a:t>Core </a:t>
            </a:r>
            <a:r>
              <a:rPr lang="it-IT" sz="1200" b="1" dirty="0" err="1" smtClean="0">
                <a:effectLst/>
                <a:latin typeface="Calibri"/>
                <a:ea typeface="Times New Roman"/>
                <a:cs typeface="Times New Roman"/>
              </a:rPr>
              <a:t>Facilities</a:t>
            </a:r>
            <a:r>
              <a:rPr lang="it-IT" sz="1200" b="1" dirty="0" smtClean="0">
                <a:effectLst/>
                <a:latin typeface="Calibri"/>
                <a:ea typeface="Times New Roman"/>
                <a:cs typeface="Times New Roman"/>
              </a:rPr>
              <a:t> (S)</a:t>
            </a:r>
            <a:endParaRPr lang="it-IT" sz="1200" dirty="0">
              <a:effectLst/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23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sellaDiTesto 14"/>
          <p:cNvSpPr txBox="1"/>
          <p:nvPr/>
        </p:nvSpPr>
        <p:spPr>
          <a:xfrm>
            <a:off x="2110018" y="1772817"/>
            <a:ext cx="6310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      Genomica, </a:t>
            </a:r>
            <a:r>
              <a:rPr lang="it-IT" sz="2400" dirty="0" err="1" smtClean="0"/>
              <a:t>proteomica</a:t>
            </a:r>
            <a:r>
              <a:rPr lang="it-IT" sz="2400" dirty="0" smtClean="0"/>
              <a:t>, </a:t>
            </a:r>
            <a:r>
              <a:rPr lang="it-IT" sz="2400" dirty="0" err="1" smtClean="0"/>
              <a:t>metabolomica</a:t>
            </a:r>
            <a:endParaRPr lang="it-IT" sz="24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2595405" y="3140969"/>
            <a:ext cx="4507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      Infiammazione e immunità </a:t>
            </a:r>
            <a:endParaRPr lang="it-IT" sz="2400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2942110" y="4437113"/>
            <a:ext cx="3813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Terapie cellulari e oncologia</a:t>
            </a:r>
            <a:endParaRPr lang="it-IT" sz="2400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0" y="332657"/>
            <a:ext cx="95988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  Tre principali piattaforme integrate di ricerca </a:t>
            </a:r>
            <a:r>
              <a:rPr lang="it-IT" sz="3200" dirty="0" err="1" smtClean="0"/>
              <a:t>traslazionale</a:t>
            </a:r>
            <a:endParaRPr lang="it-IT" sz="3200" dirty="0"/>
          </a:p>
        </p:txBody>
      </p:sp>
      <p:sp>
        <p:nvSpPr>
          <p:cNvPr id="9" name="Rettangolo 8"/>
          <p:cNvSpPr/>
          <p:nvPr/>
        </p:nvSpPr>
        <p:spPr>
          <a:xfrm>
            <a:off x="931220" y="2420888"/>
            <a:ext cx="818224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1000561" y="3717032"/>
            <a:ext cx="818224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861879" y="5085184"/>
            <a:ext cx="818224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1" y="0"/>
            <a:ext cx="9707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Calibri" pitchFamily="34" charset="0"/>
              </a:rPr>
              <a:t>Site </a:t>
            </a:r>
            <a:r>
              <a:rPr lang="it-IT" sz="900" dirty="0" err="1" smtClean="0">
                <a:latin typeface="Calibri" pitchFamily="34" charset="0"/>
              </a:rPr>
              <a:t>visit</a:t>
            </a:r>
            <a:r>
              <a:rPr lang="it-IT" sz="900" dirty="0" smtClean="0">
                <a:latin typeface="Calibri" pitchFamily="34" charset="0"/>
              </a:rPr>
              <a:t> - Ministero della Salute  15 </a:t>
            </a:r>
            <a:r>
              <a:rPr lang="it-IT" sz="900" dirty="0">
                <a:latin typeface="Calibri" pitchFamily="34" charset="0"/>
              </a:rPr>
              <a:t>novembre 2017 </a:t>
            </a:r>
          </a:p>
          <a:p>
            <a:r>
              <a:rPr lang="it-IT" sz="900" dirty="0" smtClean="0">
                <a:latin typeface="Calibri" pitchFamily="34" charset="0"/>
              </a:rPr>
              <a:t>Istituto Giannina Gaslini </a:t>
            </a:r>
            <a:r>
              <a:rPr lang="it-IT" sz="900" dirty="0">
                <a:latin typeface="Calibri" pitchFamily="34" charset="0"/>
              </a:rPr>
              <a:t> </a:t>
            </a:r>
            <a:r>
              <a:rPr lang="it-IT" sz="900" dirty="0" smtClean="0">
                <a:latin typeface="Calibri" pitchFamily="34" charset="0"/>
              </a:rPr>
              <a:t>- Direzione Scientifica</a:t>
            </a:r>
            <a:endParaRPr lang="it-IT" sz="900" dirty="0">
              <a:latin typeface="Calibri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304319" y="1345156"/>
            <a:ext cx="5465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/>
              <a:t>LINEE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RICERCA-PROGRAMMAZIONE 2018-2020</a:t>
            </a:r>
            <a:endParaRPr lang="it-IT" sz="2000" b="1" dirty="0"/>
          </a:p>
        </p:txBody>
      </p:sp>
      <p:graphicFrame>
        <p:nvGraphicFramePr>
          <p:cNvPr id="14" name="Tabella 13"/>
          <p:cNvGraphicFramePr>
            <a:graphicFrameLocks noGrp="1"/>
          </p:cNvGraphicFramePr>
          <p:nvPr/>
        </p:nvGraphicFramePr>
        <p:xfrm>
          <a:off x="696486" y="1951364"/>
          <a:ext cx="8745202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9126"/>
                <a:gridCol w="6346076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N°</a:t>
                      </a:r>
                      <a:r>
                        <a:rPr lang="it-IT" dirty="0" smtClean="0"/>
                        <a:t>  LINEA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baseline="0" dirty="0" err="1" smtClean="0"/>
                        <a:t>DI</a:t>
                      </a:r>
                      <a:r>
                        <a:rPr lang="it-IT" baseline="0" dirty="0" smtClean="0"/>
                        <a:t> RICERCA</a:t>
                      </a:r>
                      <a:endParaRPr lang="it-IT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mtClean="0"/>
                        <a:t>TITOLO</a:t>
                      </a:r>
                      <a:endParaRPr lang="it-IT" dirty="0"/>
                    </a:p>
                  </a:txBody>
                  <a:tcPr marL="99060" marR="9906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 </a:t>
                      </a:r>
                      <a:endParaRPr lang="it-IT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STRATEGIE DIAGNOSTICO-TERAPEUTICHE INNOVATIVE E MALATTIE RARE</a:t>
                      </a:r>
                      <a:endParaRPr lang="it-IT" dirty="0"/>
                    </a:p>
                  </a:txBody>
                  <a:tcPr marL="99060" marR="9906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 </a:t>
                      </a:r>
                      <a:endParaRPr lang="it-IT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SCIENZE PEDIATRICHE, CHIRURGIA E NEONATOLOGIA</a:t>
                      </a:r>
                      <a:endParaRPr lang="it-IT" dirty="0"/>
                    </a:p>
                  </a:txBody>
                  <a:tcPr marL="99060" marR="9906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 </a:t>
                      </a:r>
                      <a:endParaRPr lang="it-IT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REUMATOLOGIA, IMMUNOLOGIA e MALATTIE AUTOINFIAMMATORIE</a:t>
                      </a:r>
                      <a:endParaRPr lang="it-IT" dirty="0"/>
                    </a:p>
                  </a:txBody>
                  <a:tcPr marL="99060" marR="9906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 </a:t>
                      </a:r>
                      <a:endParaRPr lang="it-IT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EMATOLOGIA, ONCOLOGIA E TERAPIE CELLULARI</a:t>
                      </a:r>
                      <a:endParaRPr lang="it-IT" dirty="0"/>
                    </a:p>
                  </a:txBody>
                  <a:tcPr marL="99060" marR="9906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 </a:t>
                      </a:r>
                      <a:endParaRPr lang="it-IT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PATOLOGIE MUSCOLARI E NEUROLOGICHE</a:t>
                      </a:r>
                    </a:p>
                  </a:txBody>
                  <a:tcPr marL="99060" marR="9906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494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 </a:t>
            </a:r>
            <a:r>
              <a:rPr lang="it-IT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Factor</a:t>
            </a: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Grezzo</a:t>
            </a:r>
            <a:endParaRPr lang="it-IT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6524636" y="6357958"/>
            <a:ext cx="3136900" cy="365125"/>
          </a:xfrm>
        </p:spPr>
        <p:txBody>
          <a:bodyPr/>
          <a:lstStyle/>
          <a:p>
            <a:r>
              <a:rPr lang="it-IT" smtClean="0"/>
              <a:t>dati aggiornati all’11 aprile 2018</a:t>
            </a:r>
            <a:endParaRPr lang="it-IT" dirty="0"/>
          </a:p>
        </p:txBody>
      </p:sp>
      <p:graphicFrame>
        <p:nvGraphicFramePr>
          <p:cNvPr id="7" name="Grafico 6"/>
          <p:cNvGraphicFramePr/>
          <p:nvPr/>
        </p:nvGraphicFramePr>
        <p:xfrm>
          <a:off x="168150" y="1071876"/>
          <a:ext cx="9428320" cy="47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0" y="0"/>
          <a:ext cx="5241033" cy="12069947"/>
        </p:xfrm>
        <a:graphic>
          <a:graphicData uri="http://schemas.openxmlformats.org/drawingml/2006/table">
            <a:tbl>
              <a:tblPr/>
              <a:tblGrid>
                <a:gridCol w="3937174"/>
                <a:gridCol w="267837"/>
                <a:gridCol w="587344"/>
                <a:gridCol w="448678"/>
              </a:tblGrid>
              <a:tr h="536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Unità Operativa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N.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IF Grezzo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IF </a:t>
                      </a:r>
                      <a:r>
                        <a:rPr lang="it-IT" sz="800" b="1" dirty="0" err="1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Minist</a:t>
                      </a: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.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Calibri"/>
                          <a:ea typeface="Times New Roman"/>
                          <a:cs typeface="Arial"/>
                        </a:rPr>
                        <a:t>Clinica Pediatrica e Reumatologia (UOC)</a:t>
                      </a:r>
                      <a:endParaRPr lang="it-IT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Calibri"/>
                          <a:ea typeface="Times New Roman"/>
                          <a:cs typeface="Arial"/>
                        </a:rPr>
                        <a:t>45</a:t>
                      </a:r>
                      <a:endParaRPr lang="it-IT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387,971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280,8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Calibri"/>
                          <a:ea typeface="Times New Roman"/>
                          <a:cs typeface="Arial"/>
                        </a:rPr>
                        <a:t>Nefrologia e Trapianto Rene (UOC)</a:t>
                      </a:r>
                      <a:endParaRPr lang="it-IT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144,699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Neurologia Pediatrica e Malattie Muscolari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143,837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127,1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Miologia Traslazionale e Sperimentale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129,614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33,6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Terapie Sperimentali in Oncologia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105,181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Genetica Medica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85,714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69,5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Ematologia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75,786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Medicina Fetale e Perinatale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71,381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34,5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Trapianto di Midollo Osseo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68,474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21,1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Patologia Neonatale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65,695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30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Clinica Pediatrica ed Endocrinologia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57,856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37,5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Oncologia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56,725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43,5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Immunologia Clinica e Sperimentale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55,394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Neuroradiologia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43,234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Epidemiologia e Biostatistica (UOSID)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43,108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Neuro-Oncologia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38,292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Malattie Infettive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35,332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23,5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Calibri"/>
                          <a:ea typeface="Times New Roman"/>
                          <a:cs typeface="Arial"/>
                        </a:rPr>
                        <a:t>Pneumologia Pediatrica ed Endoscopia Respiratoria (UOC)</a:t>
                      </a:r>
                      <a:endParaRPr lang="it-IT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35,255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Neurochirurgia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35,071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Anestesia e Rianimazione Neonatale e Pediatrica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33,428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Analisi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27,732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Neurogenetica e neuroscienze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27,617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18,4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Gastroenterologia Pediatrica ed Endoscopia Digestiva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26,162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Malattie Rare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26,005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Chirurgia Pediatrica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22,015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Radiologia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19,077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Neuropsichiatria Infantile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18,19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Emostasi e Trombosi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16,473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10,3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Biologia Molecolare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14,429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Genetica Molecolare e Biobanche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12,412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Pediatria d'Urgenza e Pronto Soccorso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12,088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13,2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Dipartimento Infermieristico e delle Professioni Tecnico Sanitarie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10,46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Cardiologia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8,888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Dialisi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7,623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Team delle Vie Aeree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6,124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Cellule Staminali Post-Natali e Terapie Cellulari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5,168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Dermatologia e Centro Angiomi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4,647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Diagnostica Ginecopatologica e Patologia Feto-Perinatale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3,43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Medicina Fisica e Riabilitazione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1,95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Ostetricia e Ginecologia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1,585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Assistenza Domiciliare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1,233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0,5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Chirurgia Ricostruttiva e della Mano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0,638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2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Totale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350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1985,993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1500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475704" y="-9172408"/>
          <a:ext cx="4430296" cy="16011773"/>
        </p:xfrm>
        <a:graphic>
          <a:graphicData uri="http://schemas.openxmlformats.org/drawingml/2006/table">
            <a:tbl>
              <a:tblPr/>
              <a:tblGrid>
                <a:gridCol w="3212428"/>
                <a:gridCol w="218534"/>
                <a:gridCol w="479227"/>
                <a:gridCol w="520107"/>
              </a:tblGrid>
              <a:tr h="1125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Unità Operativa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N.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IF Grezzo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IF </a:t>
                      </a:r>
                      <a:r>
                        <a:rPr lang="it-IT" sz="800" b="1" dirty="0" err="1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Minist</a:t>
                      </a: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.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Calibri"/>
                          <a:ea typeface="Times New Roman"/>
                          <a:cs typeface="Arial"/>
                        </a:rPr>
                        <a:t>Clinica Pediatrica e Reumatologia (UOC)</a:t>
                      </a:r>
                      <a:endParaRPr lang="it-IT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Calibri"/>
                          <a:ea typeface="Times New Roman"/>
                          <a:cs typeface="Arial"/>
                        </a:rPr>
                        <a:t>45</a:t>
                      </a:r>
                      <a:endParaRPr lang="it-IT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387,971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280,8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Calibri"/>
                          <a:ea typeface="Times New Roman"/>
                          <a:cs typeface="Arial"/>
                        </a:rPr>
                        <a:t>Nefrologia e Trapianto Rene (UOC)</a:t>
                      </a:r>
                      <a:endParaRPr lang="it-IT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144,699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Neurologia Pediatrica e Malattie Muscolari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143,837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127,1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Miologia Traslazionale e Sperimentale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129,614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33,6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Terapie Sperimentali in Oncologia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105,181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Genetica Medica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85,714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69,5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Ematologia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75,786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Medicina Fetale e Perinatale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71,381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34,5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Trapianto di Midollo Osseo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68,474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21,1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Patologia Neonatale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65,695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30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Clinica Pediatrica ed Endocrinologia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57,856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37,5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Oncologia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56,725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43,5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Immunologia Clinica e Sperimentale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55,394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Neuroradiologia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43,234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Epidemiologia e Biostatistica (UOSID)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43,108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Neuro-Oncologia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38,292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Malattie Infettive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35,332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23,5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Calibri"/>
                          <a:ea typeface="Times New Roman"/>
                          <a:cs typeface="Arial"/>
                        </a:rPr>
                        <a:t>Pneumologia Pediatrica ed Endoscopia Respiratoria (UOC)</a:t>
                      </a:r>
                      <a:endParaRPr lang="it-IT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35,255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Neurochirurgia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35,071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Anestesia e Rianimazione Neonatale e Pediatrica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33,428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Analisi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27,732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Neurogenetica e neuroscienze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27,617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18,4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Gastroenterologia Pediatrica ed Endoscopia Digestiva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26,162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Malattie Rare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26,005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Chirurgia Pediatrica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22,015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Radiologia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19,077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Neuropsichiatria Infantile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18,19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Emostasi e Trombosi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16,473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10,3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Biologia Molecolare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14,429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Genetica Molecolare e Biobanche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12,412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Pediatria d'Urgenza e Pronto Soccorso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12,088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13,2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Dipartimento Infermieristico e delle Professioni Tecnico Sanitarie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10,46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Cardiologia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8,888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10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Dialisi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7,623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Team delle Vie Aeree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6,124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Laboratorio di Cellule Staminali Post-Natali e Terapie Cellulari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5,168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Dermatologia e Centro Angiomi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4,647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7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Diagnostica Ginecopatologica e Patologia Feto-Perinatale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3,43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3,5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Medicina Fisica e Riabilitazione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1,95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Ostetricia e Ginecologia (UOC)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1,585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Assistenza Domiciliare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1,233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0,5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Centro di Chirurgia Ricostruttiva e della Mano (UOSD)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0,638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2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Totale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350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1985,993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1500</a:t>
                      </a:r>
                      <a:endParaRPr lang="it-IT" sz="8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198" marR="3119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-15551" y="0"/>
          <a:ext cx="5184576" cy="6669357"/>
        </p:xfrm>
        <a:graphic>
          <a:graphicData uri="http://schemas.openxmlformats.org/drawingml/2006/table">
            <a:tbl>
              <a:tblPr/>
              <a:tblGrid>
                <a:gridCol w="254859"/>
                <a:gridCol w="1352083"/>
                <a:gridCol w="2165725"/>
                <a:gridCol w="813642"/>
                <a:gridCol w="598267"/>
              </a:tblGrid>
              <a:tr h="663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Ricercatore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Area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H-index &gt;30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N. citazioni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2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Alberto Martini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Reumatologia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90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32.569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Cristina Bottino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Immunologia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75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23.585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Angelo Ravelli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Reumatologia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73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20.823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Nicolino Ruperto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Reumatologia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72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19.835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Francesco Frassoni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Terapie Cellulari/Ematologia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25.264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Angela Pistorio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Epidemiologia e Biostatistica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12.825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7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Roberto Biassoni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Biologia Molecolare/Immunologia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61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17.905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8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Gian Marco Ghiggeri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Nefrologia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14.500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Carlo Minetti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Malattie Neuromuscolari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10.034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Marco Gattorno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Reumatologia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10.960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Pasquale Striano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Malattie Neuromuscolari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54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10.445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Federico Zara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Malattie Neuromuscolari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11.169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Claudia Cantoni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Immunologia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11.344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Isabella Ceccherini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Genetica Medica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17.198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Lino Nobili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Neuropsichiatria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48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6.142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Mohamad Maghnie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Endocrinologia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6.448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17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Michela Falco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Immunologia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8.321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18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Elio Castagnola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Malattie infettive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8.056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313040" y="-1"/>
          <a:ext cx="4592960" cy="6872307"/>
        </p:xfrm>
        <a:graphic>
          <a:graphicData uri="http://schemas.openxmlformats.org/drawingml/2006/table">
            <a:tbl>
              <a:tblPr/>
              <a:tblGrid>
                <a:gridCol w="288032"/>
                <a:gridCol w="1126004"/>
                <a:gridCol w="1924365"/>
                <a:gridCol w="722966"/>
                <a:gridCol w="531593"/>
              </a:tblGrid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19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Mirco Ponzoni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Oncologia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6.031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Dario Paladini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Ostetricia/Medicina e Chirurgia Fetale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44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6.093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Maja Di Rocco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Genetica /Malattie Metaboliche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5.701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Lizzia Raffaghello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Oncologia/Immunologia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5.375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Alberto Garaventa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Oncologia Pediatrica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6.812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Claudio Bruno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Malattie Neuromuscolari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6.280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Riccardo Haupt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Oncologia/Epidemiologia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5.944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Andrea Rossi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Neuroradiologia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5.497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27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Marina Podestà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Terapie Cellulari/Ematologia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5.436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28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Edoardo Lanino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Oncoematologia, Trapianto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8.356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29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Gianluca Caridi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Nefrologia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5.757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Armando Cama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Neurochirurgia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4.892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31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Giovanni Candiano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Nefrologia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6.089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Carlo Castellani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Fibrosi Cistica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5.703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Luca A. Ramenghi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Neonatologia/Neurologia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4.228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Stefano Parodi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Epidemiologia e Biostatistica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3.724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35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Girolamo Mattioli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Calibri"/>
                          <a:ea typeface="Times New Roman"/>
                          <a:cs typeface="Arial"/>
                        </a:rPr>
                        <a:t>Chirurgia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Calibri"/>
                          <a:ea typeface="Times New Roman"/>
                          <a:cs typeface="Arial"/>
                        </a:rPr>
                        <a:t>3.262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1732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1376</Words>
  <Application>Microsoft Office PowerPoint</Application>
  <PresentationFormat>A4 (21x29,7 cm)</PresentationFormat>
  <Paragraphs>586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Diapositiva 1</vt:lpstr>
      <vt:lpstr>“Io non sono un uomo di scienza  ma mi rendo perfettamente conto  che solo partendo dalla ricerca scientifica, opportunamente diretta, i medici possono assolvere in piena coscienza  il loro non facile compito”         Gerolamo Gaslini</vt:lpstr>
      <vt:lpstr>Ricerca di tipo traslazionale</vt:lpstr>
      <vt:lpstr>Diapositiva 4</vt:lpstr>
      <vt:lpstr>Diapositiva 5</vt:lpstr>
      <vt:lpstr>Diapositiva 6</vt:lpstr>
      <vt:lpstr>Impact Factor Grezzo</vt:lpstr>
      <vt:lpstr>Diapositiva 8</vt:lpstr>
      <vt:lpstr>Diapositiva 9</vt:lpstr>
      <vt:lpstr>Diapositiva 10</vt:lpstr>
      <vt:lpstr>Diapositiva 11</vt:lpstr>
      <vt:lpstr>Collaborazioni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02499</dc:creator>
  <cp:lastModifiedBy>alberto martini</cp:lastModifiedBy>
  <cp:revision>78</cp:revision>
  <dcterms:created xsi:type="dcterms:W3CDTF">2016-03-24T08:35:06Z</dcterms:created>
  <dcterms:modified xsi:type="dcterms:W3CDTF">2018-10-19T08:53:13Z</dcterms:modified>
</cp:coreProperties>
</file>