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1.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9.xml" ContentType="application/vnd.openxmlformats-officedocument.themeOverride+xml"/>
  <Override PartName="/ppt/notesSlides/notesSlide12.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0.xml" ContentType="application/vnd.openxmlformats-officedocument.themeOverride+xml"/>
  <Override PartName="/ppt/notesSlides/notesSlide13.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1.xml" ContentType="application/vnd.openxmlformats-officedocument.themeOverride+xml"/>
  <Override PartName="/ppt/notesSlides/notesSlide14.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5.xml" ContentType="application/vnd.openxmlformats-officedocument.presentationml.notesSlide+xml"/>
  <Override PartName="/ppt/charts/chart14.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19"/>
  </p:notesMasterIdLst>
  <p:handoutMasterIdLst>
    <p:handoutMasterId r:id="rId20"/>
  </p:handoutMasterIdLst>
  <p:sldIdLst>
    <p:sldId id="788" r:id="rId2"/>
    <p:sldId id="2356" r:id="rId3"/>
    <p:sldId id="2359" r:id="rId4"/>
    <p:sldId id="2365" r:id="rId5"/>
    <p:sldId id="1968" r:id="rId6"/>
    <p:sldId id="1969" r:id="rId7"/>
    <p:sldId id="2364" r:id="rId8"/>
    <p:sldId id="1956" r:id="rId9"/>
    <p:sldId id="1957" r:id="rId10"/>
    <p:sldId id="1958" r:id="rId11"/>
    <p:sldId id="1959" r:id="rId12"/>
    <p:sldId id="1963" r:id="rId13"/>
    <p:sldId id="2363" r:id="rId14"/>
    <p:sldId id="1966" r:id="rId15"/>
    <p:sldId id="2357" r:id="rId16"/>
    <p:sldId id="2360" r:id="rId17"/>
    <p:sldId id="1911" r:id="rId18"/>
  </p:sldIdLst>
  <p:sldSz cx="12192000" cy="6858000"/>
  <p:notesSz cx="6797675" cy="9926638"/>
  <p:defaultTextStyle>
    <a:defPPr>
      <a:defRPr lang="it-IT"/>
    </a:defPPr>
    <a:lvl1pPr algn="l" rtl="0" fontAlgn="base">
      <a:spcBef>
        <a:spcPct val="0"/>
      </a:spcBef>
      <a:spcAft>
        <a:spcPct val="0"/>
      </a:spcAft>
      <a:defRPr sz="1600" kern="1200">
        <a:solidFill>
          <a:srgbClr val="020060"/>
        </a:solidFill>
        <a:latin typeface="Tahoma" pitchFamily="34" charset="0"/>
        <a:ea typeface="MS PGothic" pitchFamily="34" charset="-128"/>
        <a:cs typeface="+mn-cs"/>
      </a:defRPr>
    </a:lvl1pPr>
    <a:lvl2pPr marL="457200" algn="l" rtl="0" fontAlgn="base">
      <a:spcBef>
        <a:spcPct val="0"/>
      </a:spcBef>
      <a:spcAft>
        <a:spcPct val="0"/>
      </a:spcAft>
      <a:defRPr sz="1600" kern="1200">
        <a:solidFill>
          <a:srgbClr val="020060"/>
        </a:solidFill>
        <a:latin typeface="Tahoma" pitchFamily="34" charset="0"/>
        <a:ea typeface="MS PGothic" pitchFamily="34" charset="-128"/>
        <a:cs typeface="+mn-cs"/>
      </a:defRPr>
    </a:lvl2pPr>
    <a:lvl3pPr marL="914400" algn="l" rtl="0" fontAlgn="base">
      <a:spcBef>
        <a:spcPct val="0"/>
      </a:spcBef>
      <a:spcAft>
        <a:spcPct val="0"/>
      </a:spcAft>
      <a:defRPr sz="1600" kern="1200">
        <a:solidFill>
          <a:srgbClr val="020060"/>
        </a:solidFill>
        <a:latin typeface="Tahoma" pitchFamily="34" charset="0"/>
        <a:ea typeface="MS PGothic" pitchFamily="34" charset="-128"/>
        <a:cs typeface="+mn-cs"/>
      </a:defRPr>
    </a:lvl3pPr>
    <a:lvl4pPr marL="1371600" algn="l" rtl="0" fontAlgn="base">
      <a:spcBef>
        <a:spcPct val="0"/>
      </a:spcBef>
      <a:spcAft>
        <a:spcPct val="0"/>
      </a:spcAft>
      <a:defRPr sz="1600" kern="1200">
        <a:solidFill>
          <a:srgbClr val="020060"/>
        </a:solidFill>
        <a:latin typeface="Tahoma" pitchFamily="34" charset="0"/>
        <a:ea typeface="MS PGothic" pitchFamily="34" charset="-128"/>
        <a:cs typeface="+mn-cs"/>
      </a:defRPr>
    </a:lvl4pPr>
    <a:lvl5pPr marL="1828800" algn="l" rtl="0" fontAlgn="base">
      <a:spcBef>
        <a:spcPct val="0"/>
      </a:spcBef>
      <a:spcAft>
        <a:spcPct val="0"/>
      </a:spcAft>
      <a:defRPr sz="1600" kern="1200">
        <a:solidFill>
          <a:srgbClr val="020060"/>
        </a:solidFill>
        <a:latin typeface="Tahoma" pitchFamily="34" charset="0"/>
        <a:ea typeface="MS PGothic" pitchFamily="34" charset="-128"/>
        <a:cs typeface="+mn-cs"/>
      </a:defRPr>
    </a:lvl5pPr>
    <a:lvl6pPr marL="2286000" algn="l" defTabSz="914400" rtl="0" eaLnBrk="1" latinLnBrk="0" hangingPunct="1">
      <a:defRPr sz="1600" kern="1200">
        <a:solidFill>
          <a:srgbClr val="020060"/>
        </a:solidFill>
        <a:latin typeface="Tahoma" pitchFamily="34" charset="0"/>
        <a:ea typeface="MS PGothic" pitchFamily="34" charset="-128"/>
        <a:cs typeface="+mn-cs"/>
      </a:defRPr>
    </a:lvl6pPr>
    <a:lvl7pPr marL="2743200" algn="l" defTabSz="914400" rtl="0" eaLnBrk="1" latinLnBrk="0" hangingPunct="1">
      <a:defRPr sz="1600" kern="1200">
        <a:solidFill>
          <a:srgbClr val="020060"/>
        </a:solidFill>
        <a:latin typeface="Tahoma" pitchFamily="34" charset="0"/>
        <a:ea typeface="MS PGothic" pitchFamily="34" charset="-128"/>
        <a:cs typeface="+mn-cs"/>
      </a:defRPr>
    </a:lvl7pPr>
    <a:lvl8pPr marL="3200400" algn="l" defTabSz="914400" rtl="0" eaLnBrk="1" latinLnBrk="0" hangingPunct="1">
      <a:defRPr sz="1600" kern="1200">
        <a:solidFill>
          <a:srgbClr val="020060"/>
        </a:solidFill>
        <a:latin typeface="Tahoma" pitchFamily="34" charset="0"/>
        <a:ea typeface="MS PGothic" pitchFamily="34" charset="-128"/>
        <a:cs typeface="+mn-cs"/>
      </a:defRPr>
    </a:lvl8pPr>
    <a:lvl9pPr marL="3657600" algn="l" defTabSz="914400" rtl="0" eaLnBrk="1" latinLnBrk="0" hangingPunct="1">
      <a:defRPr sz="1600" kern="1200">
        <a:solidFill>
          <a:srgbClr val="020060"/>
        </a:solidFill>
        <a:latin typeface="Tahoma" pitchFamily="34" charset="0"/>
        <a:ea typeface="MS PGothic" pitchFamily="34" charset="-128"/>
        <a:cs typeface="+mn-cs"/>
      </a:defRPr>
    </a:lvl9pPr>
  </p:defaultTextStyle>
  <p:extLst>
    <p:ext uri="{EFAFB233-063F-42B5-8137-9DF3F51BA10A}">
      <p15:sldGuideLst xmlns:p15="http://schemas.microsoft.com/office/powerpoint/2012/main">
        <p15:guide id="1" orient="horz" pos="3888" userDrawn="1">
          <p15:clr>
            <a:srgbClr val="A4A3A4"/>
          </p15:clr>
        </p15:guide>
        <p15:guide id="2" orient="horz" pos="4247" userDrawn="1">
          <p15:clr>
            <a:srgbClr val="A4A3A4"/>
          </p15:clr>
        </p15:guide>
        <p15:guide id="3" pos="1607" userDrawn="1">
          <p15:clr>
            <a:srgbClr val="A4A3A4"/>
          </p15:clr>
        </p15:guide>
        <p15:guide id="4" pos="7413" userDrawn="1">
          <p15:clr>
            <a:srgbClr val="A4A3A4"/>
          </p15:clr>
        </p15:guide>
        <p15:guide id="5" pos="267" userDrawn="1">
          <p15:clr>
            <a:srgbClr val="A4A3A4"/>
          </p15:clr>
        </p15:guide>
        <p15:guide id="6" orient="horz" pos="3657">
          <p15:clr>
            <a:srgbClr val="A4A3A4"/>
          </p15:clr>
        </p15:guide>
        <p15:guide id="7" pos="1617">
          <p15:clr>
            <a:srgbClr val="A4A3A4"/>
          </p15:clr>
        </p15:guide>
      </p15:sldGuideLst>
    </p:ext>
    <p:ext uri="{2D200454-40CA-4A62-9FC3-DE9A4176ACB9}">
      <p15:notesGuideLst xmlns:p15="http://schemas.microsoft.com/office/powerpoint/2012/main">
        <p15:guide id="1" orient="horz" pos="3125">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etti Lauteta" initials="CL" lastIdx="1" clrIdx="0">
    <p:extLst/>
  </p:cmAuthor>
  <p:cmAuthor id="2" name="Benedetta Brioschi" initials="BB" lastIdx="2" clrIdx="1">
    <p:extLst>
      <p:ext uri="{19B8F6BF-5375-455C-9EA6-DF929625EA0E}">
        <p15:presenceInfo xmlns:p15="http://schemas.microsoft.com/office/powerpoint/2012/main" userId="S-1-5-21-1409082233-343818398-1417001333-239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7B20"/>
    <a:srgbClr val="F3F3F3"/>
    <a:srgbClr val="003A80"/>
    <a:srgbClr val="F2F2F2"/>
    <a:srgbClr val="DDF0C8"/>
    <a:srgbClr val="D4ECBA"/>
    <a:srgbClr val="FCDCC4"/>
    <a:srgbClr val="FABD90"/>
    <a:srgbClr val="00CC66"/>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33" autoAdjust="0"/>
    <p:restoredTop sz="86584" autoAdjust="0"/>
  </p:normalViewPr>
  <p:slideViewPr>
    <p:cSldViewPr>
      <p:cViewPr varScale="1">
        <p:scale>
          <a:sx n="55" d="100"/>
          <a:sy n="55" d="100"/>
        </p:scale>
        <p:origin x="816" y="40"/>
      </p:cViewPr>
      <p:guideLst>
        <p:guide orient="horz" pos="3888"/>
        <p:guide orient="horz" pos="4247"/>
        <p:guide pos="1607"/>
        <p:guide pos="7413"/>
        <p:guide pos="267"/>
        <p:guide orient="horz" pos="3657"/>
        <p:guide pos="1617"/>
      </p:guideLst>
    </p:cSldViewPr>
  </p:slideViewPr>
  <p:outlineViewPr>
    <p:cViewPr>
      <p:scale>
        <a:sx n="33" d="100"/>
        <a:sy n="33" d="100"/>
      </p:scale>
      <p:origin x="0" y="-1512"/>
    </p:cViewPr>
  </p:outlineViewPr>
  <p:notesTextViewPr>
    <p:cViewPr>
      <p:scale>
        <a:sx n="100" d="100"/>
        <a:sy n="100" d="100"/>
      </p:scale>
      <p:origin x="0" y="0"/>
    </p:cViewPr>
  </p:notesTextViewPr>
  <p:sorterViewPr>
    <p:cViewPr>
      <p:scale>
        <a:sx n="66" d="100"/>
        <a:sy n="66" d="100"/>
      </p:scale>
      <p:origin x="0" y="-6432"/>
    </p:cViewPr>
  </p:sorterViewPr>
  <p:notesViewPr>
    <p:cSldViewPr>
      <p:cViewPr>
        <p:scale>
          <a:sx n="66" d="100"/>
          <a:sy n="66" d="100"/>
        </p:scale>
        <p:origin x="3077" y="-413"/>
      </p:cViewPr>
      <p:guideLst>
        <p:guide orient="horz" pos="3125"/>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s01dcmi.ambrosetti.it\rete\Group\AREA%20MULTICLIENT\AMBROSETTI%20CLUB\Community%20Innovazione%20e%20Tecnologia\TF2018\Forum\Presentazioni\Elaborazioni\correlazione%20GDP%20e%20RS%20def.xlsx" TargetMode="Externa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embeddings/oleObject2.bin"/></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embeddings/oleObject3.bin"/></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5.xlsx"/></Relationships>
</file>

<file path=ppt/charts/_rels/chart13.xml.rels><?xml version="1.0" encoding="UTF-8" standalone="yes"?>
<Relationships xmlns="http://schemas.openxmlformats.org/package/2006/relationships"><Relationship Id="rId3" Type="http://schemas.openxmlformats.org/officeDocument/2006/relationships/oleObject" Target="file:///\\s01dcmi\rete\Group\AREA%20MULTICLIENT\AMBROSETTI%20CLUB\Community%20Innovazione%20e%20Tecnologia\002.%20WIP\Technology%20Forum%20Life%20Sciences\Life%20Sciences%202018\Forum\Presentazioni\Presentazione%20VDM\Elaborazioni\Rielaborazione%20brevetti.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1" Type="http://schemas.openxmlformats.org/officeDocument/2006/relationships/oleObject" Target="file:///\\S01DCMI\Group\AREA%20MONOCLIENT\CLIENTI%20IN%20ESSERE\Celgene\PAPER\Materiale%20per%20Celgene\Excel\Aspettativa%20di%20vita.xls"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1.bin"/></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Grafico%20in%20Microsoft%20PowerPoint"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1.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2.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3.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4.xlsx"/></Relationships>
</file>

<file path=ppt/charts/_rels/chart9.xml.rels><?xml version="1.0" encoding="UTF-8" standalone="yes"?>
<Relationships xmlns="http://schemas.openxmlformats.org/package/2006/relationships"><Relationship Id="rId3" Type="http://schemas.openxmlformats.org/officeDocument/2006/relationships/oleObject" Target="file:///C:\Users\Venera.Scuderi\Desktop\citazioni%20oncologia.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498264067826373E-2"/>
          <c:y val="5.1252898712120222E-2"/>
          <c:w val="0.88834483712960244"/>
          <c:h val="0.8922412066101395"/>
        </c:manualLayout>
      </c:layout>
      <c:scatterChart>
        <c:scatterStyle val="lineMarker"/>
        <c:varyColors val="0"/>
        <c:ser>
          <c:idx val="0"/>
          <c:order val="0"/>
          <c:spPr>
            <a:ln w="19050" cap="rnd">
              <a:noFill/>
              <a:round/>
            </a:ln>
            <a:effectLst>
              <a:outerShdw sx="1000" sy="1000" algn="ctr" rotWithShape="0">
                <a:srgbClr val="000000">
                  <a:alpha val="43137"/>
                </a:srgbClr>
              </a:outerShdw>
            </a:effectLst>
          </c:spPr>
          <c:marker>
            <c:symbol val="circle"/>
            <c:size val="5"/>
            <c:spPr>
              <a:solidFill>
                <a:srgbClr val="003A80"/>
              </a:solidFill>
              <a:ln w="9525">
                <a:solidFill>
                  <a:schemeClr val="accent1"/>
                </a:solidFill>
              </a:ln>
              <a:effectLst>
                <a:outerShdw sx="1000" sy="1000" algn="ctr" rotWithShape="0">
                  <a:srgbClr val="000000">
                    <a:alpha val="43137"/>
                  </a:srgbClr>
                </a:outerShdw>
              </a:effectLst>
            </c:spPr>
          </c:marker>
          <c:dPt>
            <c:idx val="14"/>
            <c:marker>
              <c:symbol val="circle"/>
              <c:size val="5"/>
              <c:spPr>
                <a:solidFill>
                  <a:srgbClr val="F47B20"/>
                </a:solidFill>
                <a:ln w="9525">
                  <a:noFill/>
                </a:ln>
                <a:effectLst>
                  <a:outerShdw sx="1000" sy="1000" algn="ctr" rotWithShape="0">
                    <a:srgbClr val="000000">
                      <a:alpha val="43137"/>
                    </a:srgbClr>
                  </a:outerShdw>
                </a:effectLst>
              </c:spPr>
            </c:marker>
            <c:bubble3D val="0"/>
            <c:extLst>
              <c:ext xmlns:c16="http://schemas.microsoft.com/office/drawing/2014/chart" uri="{C3380CC4-5D6E-409C-BE32-E72D297353CC}">
                <c16:uniqueId val="{00000000-E7A3-4B02-839D-76E3DD4C0FD4}"/>
              </c:ext>
            </c:extLst>
          </c:dPt>
          <c:dPt>
            <c:idx val="18"/>
            <c:marker>
              <c:symbol val="circle"/>
              <c:size val="5"/>
              <c:spPr>
                <a:solidFill>
                  <a:srgbClr val="F47B20"/>
                </a:solidFill>
                <a:ln w="9525">
                  <a:noFill/>
                </a:ln>
                <a:effectLst>
                  <a:outerShdw sx="1000" sy="1000" algn="ctr" rotWithShape="0">
                    <a:srgbClr val="000000">
                      <a:alpha val="43137"/>
                    </a:srgbClr>
                  </a:outerShdw>
                </a:effectLst>
              </c:spPr>
            </c:marker>
            <c:bubble3D val="0"/>
            <c:spPr>
              <a:ln w="19050" cap="rnd">
                <a:noFill/>
                <a:round/>
              </a:ln>
              <a:effectLst>
                <a:outerShdw sx="1000" sy="1000" algn="ctr" rotWithShape="0">
                  <a:srgbClr val="000000">
                    <a:alpha val="43137"/>
                  </a:srgbClr>
                </a:outerShdw>
              </a:effectLst>
            </c:spPr>
            <c:extLst>
              <c:ext xmlns:c16="http://schemas.microsoft.com/office/drawing/2014/chart" uri="{C3380CC4-5D6E-409C-BE32-E72D297353CC}">
                <c16:uniqueId val="{00000001-E7A3-4B02-839D-76E3DD4C0FD4}"/>
              </c:ext>
            </c:extLst>
          </c:dPt>
          <c:dLbls>
            <c:dLbl>
              <c:idx val="0"/>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7A3-4B02-839D-76E3DD4C0FD4}"/>
                </c:ext>
              </c:extLst>
            </c:dLbl>
            <c:dLbl>
              <c:idx val="1"/>
              <c:tx>
                <c:rich>
                  <a:bodyPr/>
                  <a:lstStyle/>
                  <a:p>
                    <a:fld id="{2C78E586-71C8-4F92-B169-3CC8CD6425BC}" type="CELLRANGE">
                      <a:rPr lang="en-US"/>
                      <a:pPr/>
                      <a:t>[INTERVALLOCELLE]</a:t>
                    </a:fld>
                    <a:endParaRPr lang="it-IT"/>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E7A3-4B02-839D-76E3DD4C0FD4}"/>
                </c:ext>
              </c:extLst>
            </c:dLbl>
            <c:dLbl>
              <c:idx val="2"/>
              <c:layout>
                <c:manualLayout>
                  <c:x val="5.9085157064165547E-2"/>
                  <c:y val="3.1619498425124902E-3"/>
                </c:manualLayout>
              </c:layout>
              <c:tx>
                <c:rich>
                  <a:bodyPr/>
                  <a:lstStyle/>
                  <a:p>
                    <a:fld id="{AE87161C-55D7-4C41-93C6-77C412FCEBE3}" type="CELLRANGE">
                      <a:rPr lang="en-US"/>
                      <a:pPr/>
                      <a:t>[INTERVALLOCELLE]</a:t>
                    </a:fld>
                    <a:endParaRPr lang="it-IT"/>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E7A3-4B02-839D-76E3DD4C0FD4}"/>
                </c:ext>
              </c:extLst>
            </c:dLbl>
            <c:dLbl>
              <c:idx val="3"/>
              <c:delete val="1"/>
              <c:extLst>
                <c:ext xmlns:c15="http://schemas.microsoft.com/office/drawing/2012/chart" uri="{CE6537A1-D6FC-4f65-9D91-7224C49458BB}"/>
                <c:ext xmlns:c16="http://schemas.microsoft.com/office/drawing/2014/chart" uri="{C3380CC4-5D6E-409C-BE32-E72D297353CC}">
                  <c16:uniqueId val="{00000005-E7A3-4B02-839D-76E3DD4C0FD4}"/>
                </c:ext>
              </c:extLst>
            </c:dLbl>
            <c:dLbl>
              <c:idx val="4"/>
              <c:delete val="1"/>
              <c:extLst>
                <c:ext xmlns:c15="http://schemas.microsoft.com/office/drawing/2012/chart" uri="{CE6537A1-D6FC-4f65-9D91-7224C49458BB}"/>
                <c:ext xmlns:c16="http://schemas.microsoft.com/office/drawing/2014/chart" uri="{C3380CC4-5D6E-409C-BE32-E72D297353CC}">
                  <c16:uniqueId val="{00000006-E7A3-4B02-839D-76E3DD4C0FD4}"/>
                </c:ext>
              </c:extLst>
            </c:dLbl>
            <c:dLbl>
              <c:idx val="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7A3-4B02-839D-76E3DD4C0FD4}"/>
                </c:ext>
              </c:extLst>
            </c:dLbl>
            <c:dLbl>
              <c:idx val="6"/>
              <c:layout>
                <c:manualLayout>
                  <c:x val="-3.1815084573012221E-2"/>
                  <c:y val="4.1105347952662373E-2"/>
                </c:manualLayout>
              </c:layout>
              <c:tx>
                <c:rich>
                  <a:bodyPr/>
                  <a:lstStyle/>
                  <a:p>
                    <a:fld id="{46ED2EA8-167A-4469-995E-ABB57F9FC7A4}" type="CELLRANGE">
                      <a:rPr lang="en-US"/>
                      <a:pPr/>
                      <a:t>[INTERVALLOCELLE]</a:t>
                    </a:fld>
                    <a:endParaRPr lang="it-IT"/>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E7A3-4B02-839D-76E3DD4C0FD4}"/>
                </c:ext>
              </c:extLst>
            </c:dLbl>
            <c:dLbl>
              <c:idx val="7"/>
              <c:tx>
                <c:rich>
                  <a:bodyPr/>
                  <a:lstStyle/>
                  <a:p>
                    <a:fld id="{F77523F7-71DD-47AB-9910-A34E8E309E8B}" type="CELLRANGE">
                      <a:rPr lang="it-IT"/>
                      <a:pPr/>
                      <a:t>[INTERVALLOCELLE]</a:t>
                    </a:fld>
                    <a:endParaRPr lang="it-IT"/>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49D9-4DB3-9B4C-F8712FEB33F3}"/>
                </c:ext>
              </c:extLst>
            </c:dLbl>
            <c:dLbl>
              <c:idx val="8"/>
              <c:delete val="1"/>
              <c:extLst>
                <c:ext xmlns:c15="http://schemas.microsoft.com/office/drawing/2012/chart" uri="{CE6537A1-D6FC-4f65-9D91-7224C49458BB}"/>
                <c:ext xmlns:c16="http://schemas.microsoft.com/office/drawing/2014/chart" uri="{C3380CC4-5D6E-409C-BE32-E72D297353CC}">
                  <c16:uniqueId val="{0000000A-E7A3-4B02-839D-76E3DD4C0FD4}"/>
                </c:ext>
              </c:extLst>
            </c:dLbl>
            <c:dLbl>
              <c:idx val="9"/>
              <c:layout>
                <c:manualLayout>
                  <c:x val="7.5750201364313697E-3"/>
                  <c:y val="2.329450915141431E-2"/>
                </c:manualLayout>
              </c:layout>
              <c:tx>
                <c:rich>
                  <a:bodyPr/>
                  <a:lstStyle/>
                  <a:p>
                    <a:fld id="{8D648BBE-94C5-48F6-9D4D-0E20FF8A3F39}" type="CELLRANGE">
                      <a:rPr lang="en-US"/>
                      <a:pPr/>
                      <a:t>[INTERVALLOCELLE]</a:t>
                    </a:fld>
                    <a:endParaRPr lang="it-IT"/>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7A3-4B02-839D-76E3DD4C0FD4}"/>
                </c:ext>
              </c:extLst>
            </c:dLbl>
            <c:dLbl>
              <c:idx val="10"/>
              <c:tx>
                <c:rich>
                  <a:bodyPr/>
                  <a:lstStyle/>
                  <a:p>
                    <a:fld id="{7794FD05-58E9-416A-806A-83418D85D2BF}" type="CELLRANGE">
                      <a:rPr lang="it-IT"/>
                      <a:pPr/>
                      <a:t>[INTERVALLOCELLE]</a:t>
                    </a:fld>
                    <a:endParaRPr lang="it-IT"/>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49D9-4DB3-9B4C-F8712FEB33F3}"/>
                </c:ext>
              </c:extLst>
            </c:dLbl>
            <c:dLbl>
              <c:idx val="11"/>
              <c:layout>
                <c:manualLayout>
                  <c:x val="2.4240064436580711E-2"/>
                  <c:y val="-1.3311148086522463E-2"/>
                </c:manualLayout>
              </c:layout>
              <c:tx>
                <c:rich>
                  <a:bodyPr/>
                  <a:lstStyle/>
                  <a:p>
                    <a:fld id="{5C70C0E0-1A5A-408F-9E08-A484C1DBFBDE}" type="CELLRANGE">
                      <a:rPr lang="en-US"/>
                      <a:pPr/>
                      <a:t>[INTERVALLOCELLE]</a:t>
                    </a:fld>
                    <a:endParaRPr lang="it-IT"/>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E7A3-4B02-839D-76E3DD4C0FD4}"/>
                </c:ext>
              </c:extLst>
            </c:dLbl>
            <c:dLbl>
              <c:idx val="12"/>
              <c:delete val="1"/>
              <c:extLst>
                <c:ext xmlns:c15="http://schemas.microsoft.com/office/drawing/2012/chart" uri="{CE6537A1-D6FC-4f65-9D91-7224C49458BB}"/>
                <c:ext xmlns:c16="http://schemas.microsoft.com/office/drawing/2014/chart" uri="{C3380CC4-5D6E-409C-BE32-E72D297353CC}">
                  <c16:uniqueId val="{0000000E-E7A3-4B02-839D-76E3DD4C0FD4}"/>
                </c:ext>
              </c:extLst>
            </c:dLbl>
            <c:dLbl>
              <c:idx val="13"/>
              <c:tx>
                <c:rich>
                  <a:bodyPr/>
                  <a:lstStyle/>
                  <a:p>
                    <a:fld id="{2954F107-DF1C-42FD-8BEB-92C81975EDFF}" type="CELLRANGE">
                      <a:rPr lang="it-IT"/>
                      <a:pPr/>
                      <a:t>[INTERVALLOCELLE]</a:t>
                    </a:fld>
                    <a:endParaRPr lang="it-IT"/>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49D9-4DB3-9B4C-F8712FEB33F3}"/>
                </c:ext>
              </c:extLst>
            </c:dLbl>
            <c:dLbl>
              <c:idx val="14"/>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7A3-4B02-839D-76E3DD4C0FD4}"/>
                </c:ext>
              </c:extLst>
            </c:dLbl>
            <c:dLbl>
              <c:idx val="15"/>
              <c:tx>
                <c:rich>
                  <a:bodyPr/>
                  <a:lstStyle/>
                  <a:p>
                    <a:fld id="{CC2B8EA7-9BB8-4B46-8AD3-D7F0C0A9F770}" type="CELLRANGE">
                      <a:rPr lang="it-IT"/>
                      <a:pPr/>
                      <a:t>[INTERVALLOCELLE]</a:t>
                    </a:fld>
                    <a:endParaRPr lang="it-IT"/>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49D9-4DB3-9B4C-F8712FEB33F3}"/>
                </c:ext>
              </c:extLst>
            </c:dLbl>
            <c:dLbl>
              <c:idx val="1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7A3-4B02-839D-76E3DD4C0FD4}"/>
                </c:ext>
              </c:extLst>
            </c:dLbl>
            <c:dLbl>
              <c:idx val="17"/>
              <c:tx>
                <c:rich>
                  <a:bodyPr/>
                  <a:lstStyle/>
                  <a:p>
                    <a:fld id="{1E42895F-CAD9-46AF-B9AE-B7504B15AED5}" type="CELLRANGE">
                      <a:rPr lang="it-IT"/>
                      <a:pPr/>
                      <a:t>[INTERVALLOCELLE]</a:t>
                    </a:fld>
                    <a:endParaRPr lang="it-IT"/>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49D9-4DB3-9B4C-F8712FEB33F3}"/>
                </c:ext>
              </c:extLst>
            </c:dLbl>
            <c:dLbl>
              <c:idx val="18"/>
              <c:tx>
                <c:rich>
                  <a:bodyPr rot="0" spcFirstLastPara="1" vertOverflow="ellipsis" vert="horz" wrap="square" lIns="38100" tIns="19050" rIns="38100" bIns="19050" anchor="ctr" anchorCtr="1">
                    <a:spAutoFit/>
                  </a:bodyPr>
                  <a:lstStyle/>
                  <a:p>
                    <a:pPr>
                      <a:defRPr sz="1600" b="1" i="0" u="none" strike="noStrike" kern="1200" baseline="0">
                        <a:solidFill>
                          <a:srgbClr val="003A80"/>
                        </a:solidFill>
                        <a:latin typeface="+mn-lt"/>
                        <a:ea typeface="+mn-ea"/>
                        <a:cs typeface="Arial" panose="020B0604020202020204" pitchFamily="34" charset="0"/>
                      </a:defRPr>
                    </a:pPr>
                    <a:fld id="{FB48F896-9629-4204-907A-77BF3D705D17}" type="CELLRANGE">
                      <a:rPr lang="it-IT"/>
                      <a:pPr>
                        <a:defRPr sz="1600" b="1">
                          <a:solidFill>
                            <a:srgbClr val="003A80"/>
                          </a:solidFill>
                          <a:latin typeface="+mn-lt"/>
                        </a:defRPr>
                      </a:pPr>
                      <a:t>[INTERVALLOCELLE]</a:t>
                    </a:fld>
                    <a:endParaRPr lang="it-IT"/>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3A80"/>
                      </a:solidFill>
                      <a:latin typeface="+mn-lt"/>
                      <a:ea typeface="+mn-ea"/>
                      <a:cs typeface="Arial" panose="020B0604020202020204" pitchFamily="34" charset="0"/>
                    </a:defRPr>
                  </a:pPr>
                  <a:endParaRPr lang="it-IT"/>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E7A3-4B02-839D-76E3DD4C0FD4}"/>
                </c:ext>
              </c:extLst>
            </c:dLbl>
            <c:dLbl>
              <c:idx val="19"/>
              <c:delete val="1"/>
              <c:extLst>
                <c:ext xmlns:c15="http://schemas.microsoft.com/office/drawing/2012/chart" uri="{CE6537A1-D6FC-4f65-9D91-7224C49458BB}"/>
                <c:ext xmlns:c16="http://schemas.microsoft.com/office/drawing/2014/chart" uri="{C3380CC4-5D6E-409C-BE32-E72D297353CC}">
                  <c16:uniqueId val="{00000013-E7A3-4B02-839D-76E3DD4C0FD4}"/>
                </c:ext>
              </c:extLst>
            </c:dLbl>
            <c:dLbl>
              <c:idx val="20"/>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E7A3-4B02-839D-76E3DD4C0FD4}"/>
                </c:ext>
              </c:extLst>
            </c:dLbl>
            <c:dLbl>
              <c:idx val="21"/>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E7A3-4B02-839D-76E3DD4C0FD4}"/>
                </c:ext>
              </c:extLst>
            </c:dLbl>
            <c:dLbl>
              <c:idx val="2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E7A3-4B02-839D-76E3DD4C0FD4}"/>
                </c:ext>
              </c:extLst>
            </c:dLbl>
            <c:dLbl>
              <c:idx val="2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E7A3-4B02-839D-76E3DD4C0FD4}"/>
                </c:ext>
              </c:extLst>
            </c:dLbl>
            <c:dLbl>
              <c:idx val="24"/>
              <c:delete val="1"/>
              <c:extLst>
                <c:ext xmlns:c15="http://schemas.microsoft.com/office/drawing/2012/chart" uri="{CE6537A1-D6FC-4f65-9D91-7224C49458BB}"/>
                <c:ext xmlns:c16="http://schemas.microsoft.com/office/drawing/2014/chart" uri="{C3380CC4-5D6E-409C-BE32-E72D297353CC}">
                  <c16:uniqueId val="{00000018-E7A3-4B02-839D-76E3DD4C0FD4}"/>
                </c:ext>
              </c:extLst>
            </c:dLbl>
            <c:dLbl>
              <c:idx val="25"/>
              <c:layout>
                <c:manualLayout>
                  <c:x val="6.0600161091451847E-3"/>
                  <c:y val="3.7943398110149767E-2"/>
                </c:manualLayout>
              </c:layout>
              <c:tx>
                <c:rich>
                  <a:bodyPr/>
                  <a:lstStyle/>
                  <a:p>
                    <a:fld id="{71D14F64-381E-4508-AF16-E93C5F632F81}" type="CELLRANGE">
                      <a:rPr lang="en-US"/>
                      <a:pPr/>
                      <a:t>[INTERVALLOCELLE]</a:t>
                    </a:fld>
                    <a:endParaRPr lang="it-IT"/>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9-E7A3-4B02-839D-76E3DD4C0FD4}"/>
                </c:ext>
              </c:extLst>
            </c:dLbl>
            <c:dLbl>
              <c:idx val="26"/>
              <c:tx>
                <c:rich>
                  <a:bodyPr/>
                  <a:lstStyle/>
                  <a:p>
                    <a:fld id="{62324526-52D0-4CCB-8A66-7818B75B36C8}" type="CELLRANGE">
                      <a:rPr lang="it-IT"/>
                      <a:pPr/>
                      <a:t>[INTERVALLOCELLE]</a:t>
                    </a:fld>
                    <a:endParaRPr lang="it-IT"/>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49D9-4DB3-9B4C-F8712FEB33F3}"/>
                </c:ext>
              </c:extLst>
            </c:dLbl>
            <c:dLbl>
              <c:idx val="27"/>
              <c:delete val="1"/>
              <c:extLst>
                <c:ext xmlns:c15="http://schemas.microsoft.com/office/drawing/2012/chart" uri="{CE6537A1-D6FC-4f65-9D91-7224C49458BB}"/>
                <c:ext xmlns:c16="http://schemas.microsoft.com/office/drawing/2014/chart" uri="{C3380CC4-5D6E-409C-BE32-E72D297353CC}">
                  <c16:uniqueId val="{0000001B-E7A3-4B02-839D-76E3DD4C0FD4}"/>
                </c:ext>
              </c:extLst>
            </c:dLbl>
            <c:dLbl>
              <c:idx val="28"/>
              <c:delete val="1"/>
              <c:extLst>
                <c:ext xmlns:c15="http://schemas.microsoft.com/office/drawing/2012/chart" uri="{CE6537A1-D6FC-4f65-9D91-7224C49458BB}"/>
                <c:ext xmlns:c16="http://schemas.microsoft.com/office/drawing/2014/chart" uri="{C3380CC4-5D6E-409C-BE32-E72D297353CC}">
                  <c16:uniqueId val="{0000001C-E7A3-4B02-839D-76E3DD4C0FD4}"/>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E7A3-4B02-839D-76E3DD4C0FD4}"/>
                </c:ext>
              </c:extLst>
            </c:dLbl>
            <c:dLbl>
              <c:idx val="30"/>
              <c:tx>
                <c:rich>
                  <a:bodyPr/>
                  <a:lstStyle/>
                  <a:p>
                    <a:fld id="{26104831-1D04-4CF0-B7CE-35A9156EF47F}" type="CELLRANGE">
                      <a:rPr lang="it-IT"/>
                      <a:pPr/>
                      <a:t>[INTERVALLOCELLE]</a:t>
                    </a:fld>
                    <a:endParaRPr lang="it-IT"/>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49D9-4DB3-9B4C-F8712FEB33F3}"/>
                </c:ext>
              </c:extLst>
            </c:dLbl>
            <c:dLbl>
              <c:idx val="31"/>
              <c:tx>
                <c:rich>
                  <a:bodyPr/>
                  <a:lstStyle/>
                  <a:p>
                    <a:fld id="{662CC227-BF05-4BAD-93C5-A7CAE28678D4}" type="CELLRANGE">
                      <a:rPr lang="it-IT"/>
                      <a:pPr/>
                      <a:t>[INTERVALLOCELLE]</a:t>
                    </a:fld>
                    <a:endParaRPr lang="it-IT"/>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49D9-4DB3-9B4C-F8712FEB33F3}"/>
                </c:ext>
              </c:extLst>
            </c:dLbl>
            <c:dLbl>
              <c:idx val="32"/>
              <c:delete val="1"/>
              <c:extLst>
                <c:ext xmlns:c15="http://schemas.microsoft.com/office/drawing/2012/chart" uri="{CE6537A1-D6FC-4f65-9D91-7224C49458BB}"/>
                <c:ext xmlns:c16="http://schemas.microsoft.com/office/drawing/2014/chart" uri="{C3380CC4-5D6E-409C-BE32-E72D297353CC}">
                  <c16:uniqueId val="{00000020-E7A3-4B02-839D-76E3DD4C0FD4}"/>
                </c:ext>
              </c:extLst>
            </c:dLbl>
            <c:dLbl>
              <c:idx val="33"/>
              <c:layout>
                <c:manualLayout>
                  <c:x val="1.5150040272862906E-2"/>
                  <c:y val="-3.1619498425124902E-3"/>
                </c:manualLayout>
              </c:layout>
              <c:tx>
                <c:rich>
                  <a:bodyPr/>
                  <a:lstStyle/>
                  <a:p>
                    <a:fld id="{CF1EC6DF-0D8E-497C-A5C9-EB66B93FAC92}" type="CELLRANGE">
                      <a:rPr lang="en-US"/>
                      <a:pPr/>
                      <a:t>[INTERVALLOCELLE]</a:t>
                    </a:fld>
                    <a:endParaRPr lang="it-IT"/>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1-E7A3-4B02-839D-76E3DD4C0FD4}"/>
                </c:ext>
              </c:extLst>
            </c:dLbl>
            <c:dLbl>
              <c:idx val="34"/>
              <c:layout>
                <c:manualLayout>
                  <c:x val="-2.7774752977265594E-17"/>
                  <c:y val="-3.327787021630628E-2"/>
                </c:manualLayout>
              </c:layout>
              <c:tx>
                <c:rich>
                  <a:bodyPr/>
                  <a:lstStyle/>
                  <a:p>
                    <a:fld id="{6B76B37C-9AEF-4056-B47A-FE4A5072D32E}" type="CELLRANGE">
                      <a:rPr lang="en-US"/>
                      <a:pPr/>
                      <a:t>[INTERVALLOCELLE]</a:t>
                    </a:fld>
                    <a:endParaRPr lang="it-IT"/>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2-E7A3-4B02-839D-76E3DD4C0FD4}"/>
                </c:ext>
              </c:extLst>
            </c:dLbl>
            <c:dLbl>
              <c:idx val="3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E7A3-4B02-839D-76E3DD4C0FD4}"/>
                </c:ext>
              </c:extLst>
            </c:dLbl>
            <c:dLbl>
              <c:idx val="36"/>
              <c:tx>
                <c:rich>
                  <a:bodyPr/>
                  <a:lstStyle/>
                  <a:p>
                    <a:fld id="{356F4A08-6123-4B78-9D99-2D0724E08553}" type="CELLRANGE">
                      <a:rPr lang="it-IT"/>
                      <a:pPr/>
                      <a:t>[INTERVALLOCELLE]</a:t>
                    </a:fld>
                    <a:endParaRPr lang="it-IT"/>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49D9-4DB3-9B4C-F8712FEB33F3}"/>
                </c:ext>
              </c:extLst>
            </c:dLbl>
            <c:dLbl>
              <c:idx val="37"/>
              <c:delete val="1"/>
              <c:extLst>
                <c:ext xmlns:c15="http://schemas.microsoft.com/office/drawing/2012/chart" uri="{CE6537A1-D6FC-4f65-9D91-7224C49458BB}"/>
                <c:ext xmlns:c16="http://schemas.microsoft.com/office/drawing/2014/chart" uri="{C3380CC4-5D6E-409C-BE32-E72D297353CC}">
                  <c16:uniqueId val="{00000025-E7A3-4B02-839D-76E3DD4C0FD4}"/>
                </c:ext>
              </c:extLst>
            </c:dLbl>
            <c:dLbl>
              <c:idx val="38"/>
              <c:delete val="1"/>
              <c:extLst>
                <c:ext xmlns:c15="http://schemas.microsoft.com/office/drawing/2012/chart" uri="{CE6537A1-D6FC-4f65-9D91-7224C49458BB}"/>
                <c:ext xmlns:c16="http://schemas.microsoft.com/office/drawing/2014/chart" uri="{C3380CC4-5D6E-409C-BE32-E72D297353CC}">
                  <c16:uniqueId val="{00000026-E7A3-4B02-839D-76E3DD4C0FD4}"/>
                </c:ext>
              </c:extLst>
            </c:dLbl>
            <c:dLbl>
              <c:idx val="39"/>
              <c:delete val="1"/>
              <c:extLst>
                <c:ext xmlns:c15="http://schemas.microsoft.com/office/drawing/2012/chart" uri="{CE6537A1-D6FC-4f65-9D91-7224C49458BB}"/>
                <c:ext xmlns:c16="http://schemas.microsoft.com/office/drawing/2014/chart" uri="{C3380CC4-5D6E-409C-BE32-E72D297353CC}">
                  <c16:uniqueId val="{00000027-E7A3-4B02-839D-76E3DD4C0FD4}"/>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003A80"/>
                    </a:solidFill>
                    <a:latin typeface="+mn-lt"/>
                    <a:ea typeface="+mn-ea"/>
                    <a:cs typeface="Arial" panose="020B0604020202020204" pitchFamily="34" charset="0"/>
                  </a:defRPr>
                </a:pPr>
                <a:endParaRPr lang="it-IT"/>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trendline>
            <c:spPr>
              <a:ln w="38100" cap="rnd">
                <a:solidFill>
                  <a:srgbClr val="FF6600"/>
                </a:solidFill>
                <a:prstDash val="sysDot"/>
              </a:ln>
              <a:effectLst/>
            </c:spPr>
            <c:trendlineType val="linear"/>
            <c:dispRSqr val="0"/>
            <c:dispEq val="0"/>
          </c:trendline>
          <c:xVal>
            <c:numRef>
              <c:f>FINALE!$B$6:$B$45</c:f>
              <c:numCache>
                <c:formatCode>0.00</c:formatCode>
                <c:ptCount val="40"/>
                <c:pt idx="1">
                  <c:v>5.1006268223803053</c:v>
                </c:pt>
                <c:pt idx="2">
                  <c:v>4.53</c:v>
                </c:pt>
                <c:pt idx="3">
                  <c:v>3.06</c:v>
                </c:pt>
                <c:pt idx="4">
                  <c:v>0.99</c:v>
                </c:pt>
                <c:pt idx="6">
                  <c:v>15.53</c:v>
                </c:pt>
                <c:pt idx="7">
                  <c:v>8.2799999999999994</c:v>
                </c:pt>
                <c:pt idx="8">
                  <c:v>2.4770633886063598</c:v>
                </c:pt>
                <c:pt idx="9">
                  <c:v>8.33</c:v>
                </c:pt>
                <c:pt idx="10">
                  <c:v>0.13</c:v>
                </c:pt>
                <c:pt idx="11">
                  <c:v>1.61</c:v>
                </c:pt>
                <c:pt idx="12">
                  <c:v>2.5099999999999998</c:v>
                </c:pt>
                <c:pt idx="13">
                  <c:v>1.27</c:v>
                </c:pt>
                <c:pt idx="15">
                  <c:v>5.07</c:v>
                </c:pt>
                <c:pt idx="17">
                  <c:v>3.84</c:v>
                </c:pt>
                <c:pt idx="18">
                  <c:v>1.62</c:v>
                </c:pt>
                <c:pt idx="19">
                  <c:v>3.69</c:v>
                </c:pt>
                <c:pt idx="24">
                  <c:v>1.96</c:v>
                </c:pt>
                <c:pt idx="25">
                  <c:v>6.7653221641257311</c:v>
                </c:pt>
                <c:pt idx="26">
                  <c:v>3.88</c:v>
                </c:pt>
                <c:pt idx="27">
                  <c:v>1.97</c:v>
                </c:pt>
                <c:pt idx="28">
                  <c:v>5.33</c:v>
                </c:pt>
                <c:pt idx="30">
                  <c:v>6.3633951538582867</c:v>
                </c:pt>
                <c:pt idx="31">
                  <c:v>5.43</c:v>
                </c:pt>
                <c:pt idx="32">
                  <c:v>4.49</c:v>
                </c:pt>
                <c:pt idx="33">
                  <c:v>3.42</c:v>
                </c:pt>
                <c:pt idx="34">
                  <c:v>2.1</c:v>
                </c:pt>
                <c:pt idx="36">
                  <c:v>0.98</c:v>
                </c:pt>
                <c:pt idx="37">
                  <c:v>3.0868815983789322</c:v>
                </c:pt>
                <c:pt idx="38">
                  <c:v>9.0355652954524182</c:v>
                </c:pt>
                <c:pt idx="39">
                  <c:v>4.74</c:v>
                </c:pt>
              </c:numCache>
            </c:numRef>
          </c:xVal>
          <c:yVal>
            <c:numRef>
              <c:f>FINALE!$C$6:$C$45</c:f>
              <c:numCache>
                <c:formatCode>0.00</c:formatCode>
                <c:ptCount val="40"/>
                <c:pt idx="0">
                  <c:v>2.4213529411764703</c:v>
                </c:pt>
                <c:pt idx="1">
                  <c:v>2.929823529411764</c:v>
                </c:pt>
                <c:pt idx="2">
                  <c:v>1.4938823529411762</c:v>
                </c:pt>
                <c:pt idx="3">
                  <c:v>1.5319411764705881</c:v>
                </c:pt>
                <c:pt idx="4">
                  <c:v>2.1278823529411763</c:v>
                </c:pt>
                <c:pt idx="5">
                  <c:v>4.0657647058823532</c:v>
                </c:pt>
                <c:pt idx="6">
                  <c:v>9.3885882352941188</c:v>
                </c:pt>
                <c:pt idx="7">
                  <c:v>4.1847058823529419</c:v>
                </c:pt>
                <c:pt idx="8">
                  <c:v>1.0956470588235294</c:v>
                </c:pt>
                <c:pt idx="9">
                  <c:v>3.8434117647058827</c:v>
                </c:pt>
                <c:pt idx="10">
                  <c:v>1.4524117647058821</c:v>
                </c:pt>
                <c:pt idx="11">
                  <c:v>1.2987647058823535</c:v>
                </c:pt>
                <c:pt idx="12">
                  <c:v>1.3059411764705884</c:v>
                </c:pt>
                <c:pt idx="13">
                  <c:v>0.90441176470588236</c:v>
                </c:pt>
                <c:pt idx="14">
                  <c:v>0.15964705882352928</c:v>
                </c:pt>
                <c:pt idx="15">
                  <c:v>4.7221176470588233</c:v>
                </c:pt>
                <c:pt idx="16">
                  <c:v>3.075176470588235</c:v>
                </c:pt>
                <c:pt idx="17">
                  <c:v>3.6784117647058818</c:v>
                </c:pt>
                <c:pt idx="18">
                  <c:v>0.28570588235294114</c:v>
                </c:pt>
                <c:pt idx="19">
                  <c:v>3.902411764705882</c:v>
                </c:pt>
                <c:pt idx="20">
                  <c:v>3.220117647058824</c:v>
                </c:pt>
                <c:pt idx="21">
                  <c:v>2.3619411764705882</c:v>
                </c:pt>
                <c:pt idx="22">
                  <c:v>1.6582941176470587</c:v>
                </c:pt>
                <c:pt idx="23">
                  <c:v>2.8231176470588233</c:v>
                </c:pt>
                <c:pt idx="24">
                  <c:v>1.3754117647058823</c:v>
                </c:pt>
                <c:pt idx="25">
                  <c:v>3.5805882352941176</c:v>
                </c:pt>
                <c:pt idx="26">
                  <c:v>0.48505882352941188</c:v>
                </c:pt>
                <c:pt idx="27">
                  <c:v>1.8621176470588237</c:v>
                </c:pt>
                <c:pt idx="28">
                  <c:v>2.7608235294117653</c:v>
                </c:pt>
                <c:pt idx="29">
                  <c:v>3.8751764705882352</c:v>
                </c:pt>
                <c:pt idx="30">
                  <c:v>5.3308823529411766</c:v>
                </c:pt>
                <c:pt idx="31">
                  <c:v>3.9195294117647062</c:v>
                </c:pt>
                <c:pt idx="32">
                  <c:v>2.1332352941176467</c:v>
                </c:pt>
                <c:pt idx="33">
                  <c:v>1.7467058823529411</c:v>
                </c:pt>
                <c:pt idx="34">
                  <c:v>1.928529411764706</c:v>
                </c:pt>
                <c:pt idx="35">
                  <c:v>2.9564705882352946</c:v>
                </c:pt>
                <c:pt idx="36">
                  <c:v>2.3444117647058826</c:v>
                </c:pt>
                <c:pt idx="37">
                  <c:v>1.8585882352941177</c:v>
                </c:pt>
                <c:pt idx="38">
                  <c:v>5.096058823529412</c:v>
                </c:pt>
                <c:pt idx="39">
                  <c:v>2.1440588235294116</c:v>
                </c:pt>
              </c:numCache>
            </c:numRef>
          </c:yVal>
          <c:smooth val="0"/>
          <c:extLst>
            <c:ext xmlns:c15="http://schemas.microsoft.com/office/drawing/2012/chart" uri="{02D57815-91ED-43cb-92C2-25804820EDAC}">
              <c15:datalabelsRange>
                <c15:f>FINALE!$A$6:$A$45</c15:f>
                <c15:dlblRangeCache>
                  <c:ptCount val="40"/>
                  <c:pt idx="0">
                    <c:v>Argentina</c:v>
                  </c:pt>
                  <c:pt idx="1">
                    <c:v>Australia</c:v>
                  </c:pt>
                  <c:pt idx="2">
                    <c:v>Austria</c:v>
                  </c:pt>
                  <c:pt idx="3">
                    <c:v>Belgio</c:v>
                  </c:pt>
                  <c:pt idx="4">
                    <c:v>Canada</c:v>
                  </c:pt>
                  <c:pt idx="5">
                    <c:v>Cile</c:v>
                  </c:pt>
                  <c:pt idx="6">
                    <c:v>Cina</c:v>
                  </c:pt>
                  <c:pt idx="7">
                    <c:v>Corea del Sud</c:v>
                  </c:pt>
                  <c:pt idx="8">
                    <c:v>Danimarca</c:v>
                  </c:pt>
                  <c:pt idx="9">
                    <c:v>Estonia</c:v>
                  </c:pt>
                  <c:pt idx="10">
                    <c:v>Finlandia</c:v>
                  </c:pt>
                  <c:pt idx="11">
                    <c:v>Francia</c:v>
                  </c:pt>
                  <c:pt idx="12">
                    <c:v>Germania</c:v>
                  </c:pt>
                  <c:pt idx="13">
                    <c:v>Giappone</c:v>
                  </c:pt>
                  <c:pt idx="14">
                    <c:v>Grecia</c:v>
                  </c:pt>
                  <c:pt idx="15">
                    <c:v>Irlanda</c:v>
                  </c:pt>
                  <c:pt idx="16">
                    <c:v>Islanda</c:v>
                  </c:pt>
                  <c:pt idx="17">
                    <c:v>Israele</c:v>
                  </c:pt>
                  <c:pt idx="18">
                    <c:v>Italia</c:v>
                  </c:pt>
                  <c:pt idx="19">
                    <c:v>Lettonia</c:v>
                  </c:pt>
                  <c:pt idx="20">
                    <c:v>Lussemburgo</c:v>
                  </c:pt>
                  <c:pt idx="21">
                    <c:v>Messico</c:v>
                  </c:pt>
                  <c:pt idx="22">
                    <c:v>Norvegia</c:v>
                  </c:pt>
                  <c:pt idx="23">
                    <c:v>Nuova Zelanda</c:v>
                  </c:pt>
                  <c:pt idx="24">
                    <c:v>Paesi Bassi</c:v>
                  </c:pt>
                  <c:pt idx="25">
                    <c:v>Polonia</c:v>
                  </c:pt>
                  <c:pt idx="26">
                    <c:v>Portogallo</c:v>
                  </c:pt>
                  <c:pt idx="27">
                    <c:v>Regno Unito</c:v>
                  </c:pt>
                  <c:pt idx="28">
                    <c:v>Repubblica Ceca</c:v>
                  </c:pt>
                  <c:pt idx="29">
                    <c:v>Russia</c:v>
                  </c:pt>
                  <c:pt idx="30">
                    <c:v>Singapore</c:v>
                  </c:pt>
                  <c:pt idx="31">
                    <c:v>Slovacchia</c:v>
                  </c:pt>
                  <c:pt idx="32">
                    <c:v>Slovenia</c:v>
                  </c:pt>
                  <c:pt idx="33">
                    <c:v>Spagna</c:v>
                  </c:pt>
                  <c:pt idx="34">
                    <c:v>Stati Uniti</c:v>
                  </c:pt>
                  <c:pt idx="35">
                    <c:v>Sud Africa</c:v>
                  </c:pt>
                  <c:pt idx="36">
                    <c:v>Svezia</c:v>
                  </c:pt>
                  <c:pt idx="37">
                    <c:v>Svizzera</c:v>
                  </c:pt>
                  <c:pt idx="38">
                    <c:v>Turchia</c:v>
                  </c:pt>
                  <c:pt idx="39">
                    <c:v>Ungheria</c:v>
                  </c:pt>
                </c15:dlblRangeCache>
              </c15:datalabelsRange>
            </c:ext>
            <c:ext xmlns:c16="http://schemas.microsoft.com/office/drawing/2014/chart" uri="{C3380CC4-5D6E-409C-BE32-E72D297353CC}">
              <c16:uniqueId val="{00000029-E7A3-4B02-839D-76E3DD4C0FD4}"/>
            </c:ext>
          </c:extLst>
        </c:ser>
        <c:dLbls>
          <c:showLegendKey val="0"/>
          <c:showVal val="0"/>
          <c:showCatName val="0"/>
          <c:showSerName val="0"/>
          <c:showPercent val="0"/>
          <c:showBubbleSize val="0"/>
        </c:dLbls>
        <c:axId val="239088984"/>
        <c:axId val="239089376"/>
      </c:scatterChart>
      <c:valAx>
        <c:axId val="239088984"/>
        <c:scaling>
          <c:orientation val="minMax"/>
          <c:max val="16"/>
        </c:scaling>
        <c:delete val="0"/>
        <c:axPos val="b"/>
        <c:majorGridlines>
          <c:spPr>
            <a:ln w="9525" cap="flat" cmpd="sng" algn="ctr">
              <a:solidFill>
                <a:schemeClr val="bg1">
                  <a:lumMod val="85000"/>
                </a:schemeClr>
              </a:solidFill>
              <a:prstDash val="dash"/>
              <a:round/>
            </a:ln>
            <a:effectLst/>
          </c:spPr>
        </c:majorGridlines>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rgbClr val="003A80"/>
                </a:solidFill>
                <a:latin typeface="+mn-lt"/>
                <a:ea typeface="+mn-ea"/>
                <a:cs typeface="Arial" panose="020B0604020202020204" pitchFamily="34" charset="0"/>
              </a:defRPr>
            </a:pPr>
            <a:endParaRPr lang="it-IT"/>
          </a:p>
        </c:txPr>
        <c:crossAx val="239089376"/>
        <c:crosses val="autoZero"/>
        <c:crossBetween val="midCat"/>
      </c:valAx>
      <c:valAx>
        <c:axId val="239089376"/>
        <c:scaling>
          <c:orientation val="minMax"/>
          <c:max val="11.5"/>
          <c:min val="0"/>
        </c:scaling>
        <c:delete val="0"/>
        <c:axPos val="l"/>
        <c:majorGridlines>
          <c:spPr>
            <a:ln w="9525" cap="flat" cmpd="sng" algn="ctr">
              <a:solidFill>
                <a:schemeClr val="bg1">
                  <a:lumMod val="85000"/>
                </a:schemeClr>
              </a:solidFill>
              <a:prstDash val="dash"/>
              <a:round/>
            </a:ln>
            <a:effectLst/>
          </c:spPr>
        </c:majorGridlines>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rgbClr val="003A80"/>
                </a:solidFill>
                <a:latin typeface="+mn-lt"/>
                <a:ea typeface="+mn-ea"/>
                <a:cs typeface="Arial" panose="020B0604020202020204" pitchFamily="34" charset="0"/>
              </a:defRPr>
            </a:pPr>
            <a:endParaRPr lang="it-IT"/>
          </a:p>
        </c:txPr>
        <c:crossAx val="239088984"/>
        <c:crosses val="autoZero"/>
        <c:crossBetween val="midCat"/>
      </c:valAx>
      <c:spPr>
        <a:noFill/>
        <a:ln>
          <a:noFill/>
        </a:ln>
        <a:effectLst/>
      </c:spPr>
    </c:plotArea>
    <c:plotVisOnly val="1"/>
    <c:dispBlanksAs val="gap"/>
    <c:showDLblsOverMax val="0"/>
  </c:chart>
  <c:spPr>
    <a:noFill/>
    <a:ln w="9525" cap="flat" cmpd="sng" algn="ctr">
      <a:noFill/>
      <a:round/>
    </a:ln>
    <a:effectLst/>
  </c:spPr>
  <c:txPr>
    <a:bodyPr/>
    <a:lstStyle/>
    <a:p>
      <a:pPr>
        <a:defRPr b="0" i="0">
          <a:solidFill>
            <a:schemeClr val="tx1">
              <a:lumMod val="65000"/>
              <a:lumOff val="35000"/>
            </a:schemeClr>
          </a:solidFill>
          <a:latin typeface="Arial" panose="020B0604020202020204" pitchFamily="34" charset="0"/>
          <a:cs typeface="Arial" panose="020B0604020202020204" pitchFamily="34" charset="0"/>
        </a:defRPr>
      </a:pPr>
      <a:endParaRPr lang="it-IT"/>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'[Grafico in Microsoft PowerPoint]Foglio1'!$B$1</c:f>
              <c:strCache>
                <c:ptCount val="1"/>
                <c:pt idx="0">
                  <c:v>Ricercatori vincitori </c:v>
                </c:pt>
              </c:strCache>
            </c:strRef>
          </c:tx>
          <c:spPr>
            <a:solidFill>
              <a:srgbClr val="003A80"/>
            </a:solidFill>
            <a:ln>
              <a:noFill/>
            </a:ln>
            <a:effectLst/>
          </c:spPr>
          <c:invertIfNegative val="0"/>
          <c:dPt>
            <c:idx val="1"/>
            <c:invertIfNegative val="0"/>
            <c:bubble3D val="0"/>
            <c:spPr>
              <a:solidFill>
                <a:srgbClr val="F47B20"/>
              </a:solidFill>
              <a:ln>
                <a:noFill/>
              </a:ln>
              <a:effectLst/>
            </c:spPr>
            <c:extLst>
              <c:ext xmlns:c16="http://schemas.microsoft.com/office/drawing/2014/chart" uri="{C3380CC4-5D6E-409C-BE32-E72D297353CC}">
                <c16:uniqueId val="{00000001-4B34-4F0E-9FA0-1E595DE267F5}"/>
              </c:ext>
            </c:extLst>
          </c:dPt>
          <c:dLbls>
            <c:dLbl>
              <c:idx val="1"/>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3A80"/>
                      </a:solidFill>
                      <a:latin typeface="Tahoma" panose="020B0604030504040204" pitchFamily="34" charset="0"/>
                      <a:ea typeface="Tahoma" panose="020B0604030504040204" pitchFamily="34" charset="0"/>
                      <a:cs typeface="Tahoma" panose="020B0604030504040204" pitchFamily="34" charset="0"/>
                    </a:defRPr>
                  </a:pPr>
                  <a:endParaRPr lang="it-IT"/>
                </a:p>
              </c:txPr>
              <c:showLegendKey val="0"/>
              <c:showVal val="1"/>
              <c:showCatName val="0"/>
              <c:showSerName val="0"/>
              <c:showPercent val="0"/>
              <c:showBubbleSize val="0"/>
              <c:extLst>
                <c:ext xmlns:c16="http://schemas.microsoft.com/office/drawing/2014/chart" uri="{C3380CC4-5D6E-409C-BE32-E72D297353CC}">
                  <c16:uniqueId val="{00000001-4B34-4F0E-9FA0-1E595DE267F5}"/>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rgbClr val="003A80"/>
                    </a:solidFill>
                    <a:latin typeface="Tahoma" panose="020B0604030504040204" pitchFamily="34" charset="0"/>
                    <a:ea typeface="Tahoma" panose="020B0604030504040204" pitchFamily="34" charset="0"/>
                    <a:cs typeface="Tahoma" panose="020B0604030504040204"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'[Grafico in Microsoft PowerPoint]Foglio1'!$A$2:$A$6</c:f>
              <c:strCache>
                <c:ptCount val="5"/>
                <c:pt idx="0">
                  <c:v>Germania</c:v>
                </c:pt>
                <c:pt idx="1">
                  <c:v>Italia </c:v>
                </c:pt>
                <c:pt idx="2">
                  <c:v>Francia </c:v>
                </c:pt>
                <c:pt idx="3">
                  <c:v>Regno Unito</c:v>
                </c:pt>
                <c:pt idx="4">
                  <c:v>Spagna</c:v>
                </c:pt>
              </c:strCache>
            </c:strRef>
          </c:cat>
          <c:val>
            <c:numRef>
              <c:f>'[Grafico in Microsoft PowerPoint]Foglio1'!$B$2:$B$6</c:f>
              <c:numCache>
                <c:formatCode>General</c:formatCode>
                <c:ptCount val="5"/>
                <c:pt idx="0">
                  <c:v>73</c:v>
                </c:pt>
                <c:pt idx="1">
                  <c:v>42</c:v>
                </c:pt>
                <c:pt idx="2">
                  <c:v>33</c:v>
                </c:pt>
                <c:pt idx="3">
                  <c:v>22</c:v>
                </c:pt>
                <c:pt idx="4">
                  <c:v>17</c:v>
                </c:pt>
              </c:numCache>
            </c:numRef>
          </c:val>
          <c:extLst>
            <c:ext xmlns:c16="http://schemas.microsoft.com/office/drawing/2014/chart" uri="{C3380CC4-5D6E-409C-BE32-E72D297353CC}">
              <c16:uniqueId val="{00000002-4B34-4F0E-9FA0-1E595DE267F5}"/>
            </c:ext>
          </c:extLst>
        </c:ser>
        <c:dLbls>
          <c:showLegendKey val="0"/>
          <c:showVal val="0"/>
          <c:showCatName val="0"/>
          <c:showSerName val="0"/>
          <c:showPercent val="0"/>
          <c:showBubbleSize val="0"/>
        </c:dLbls>
        <c:gapWidth val="100"/>
        <c:overlap val="-27"/>
        <c:axId val="391868552"/>
        <c:axId val="391869864"/>
      </c:barChart>
      <c:catAx>
        <c:axId val="391868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rgbClr val="003A80"/>
                </a:solidFill>
                <a:latin typeface="Tahoma" panose="020B0604030504040204" pitchFamily="34" charset="0"/>
                <a:ea typeface="Tahoma" panose="020B0604030504040204" pitchFamily="34" charset="0"/>
                <a:cs typeface="Tahoma" panose="020B0604030504040204" pitchFamily="34" charset="0"/>
              </a:defRPr>
            </a:pPr>
            <a:endParaRPr lang="it-IT"/>
          </a:p>
        </c:txPr>
        <c:crossAx val="391869864"/>
        <c:crosses val="autoZero"/>
        <c:auto val="1"/>
        <c:lblAlgn val="ctr"/>
        <c:lblOffset val="100"/>
        <c:noMultiLvlLbl val="0"/>
      </c:catAx>
      <c:valAx>
        <c:axId val="391869864"/>
        <c:scaling>
          <c:orientation val="minMax"/>
        </c:scaling>
        <c:delete val="1"/>
        <c:axPos val="l"/>
        <c:numFmt formatCode="General" sourceLinked="1"/>
        <c:majorTickMark val="none"/>
        <c:minorTickMark val="none"/>
        <c:tickLblPos val="nextTo"/>
        <c:crossAx val="391868552"/>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Georgia" panose="02040502050405020303" pitchFamily="18" charset="0"/>
        </a:defRPr>
      </a:pPr>
      <a:endParaRPr lang="it-IT"/>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'[Grafico in Microsoft PowerPoint]ricercatori grafico'!$B$9</c:f>
              <c:strCache>
                <c:ptCount val="1"/>
                <c:pt idx="0">
                  <c:v>2016</c:v>
                </c:pt>
              </c:strCache>
            </c:strRef>
          </c:tx>
          <c:spPr>
            <a:solidFill>
              <a:srgbClr val="003A80"/>
            </a:solidFill>
            <a:ln>
              <a:noFill/>
            </a:ln>
            <a:effectLst/>
          </c:spPr>
          <c:invertIfNegative val="0"/>
          <c:dPt>
            <c:idx val="4"/>
            <c:invertIfNegative val="0"/>
            <c:bubble3D val="0"/>
            <c:spPr>
              <a:solidFill>
                <a:srgbClr val="F47B20"/>
              </a:solidFill>
              <a:ln>
                <a:noFill/>
              </a:ln>
              <a:effectLst/>
            </c:spPr>
            <c:extLst>
              <c:ext xmlns:c16="http://schemas.microsoft.com/office/drawing/2014/chart" uri="{C3380CC4-5D6E-409C-BE32-E72D297353CC}">
                <c16:uniqueId val="{00000001-A2B2-4F21-BF0E-2C326D95721C}"/>
              </c:ext>
            </c:extLst>
          </c:dPt>
          <c:dLbls>
            <c:dLbl>
              <c:idx val="4"/>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3A80"/>
                      </a:solidFill>
                      <a:latin typeface="Tahoma" panose="020B0604030504040204" pitchFamily="34" charset="0"/>
                      <a:ea typeface="Tahoma" panose="020B0604030504040204" pitchFamily="34" charset="0"/>
                      <a:cs typeface="Tahoma" panose="020B0604030504040204" pitchFamily="34" charset="0"/>
                    </a:defRPr>
                  </a:pPr>
                  <a:endParaRPr lang="it-IT"/>
                </a:p>
              </c:txPr>
              <c:showLegendKey val="0"/>
              <c:showVal val="1"/>
              <c:showCatName val="0"/>
              <c:showSerName val="0"/>
              <c:showPercent val="0"/>
              <c:showBubbleSize val="0"/>
              <c:extLst>
                <c:ext xmlns:c16="http://schemas.microsoft.com/office/drawing/2014/chart" uri="{C3380CC4-5D6E-409C-BE32-E72D297353CC}">
                  <c16:uniqueId val="{00000001-A2B2-4F21-BF0E-2C326D95721C}"/>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rgbClr val="003A80"/>
                    </a:solidFill>
                    <a:latin typeface="Tahoma" panose="020B0604030504040204" pitchFamily="34" charset="0"/>
                    <a:ea typeface="Tahoma" panose="020B0604030504040204" pitchFamily="34" charset="0"/>
                    <a:cs typeface="Tahoma" panose="020B0604030504040204"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'[Grafico in Microsoft PowerPoint]ricercatori grafico'!$A$10:$A$14</c:f>
              <c:strCache>
                <c:ptCount val="5"/>
                <c:pt idx="0">
                  <c:v>Germania</c:v>
                </c:pt>
                <c:pt idx="1">
                  <c:v>Regno Unito</c:v>
                </c:pt>
                <c:pt idx="2">
                  <c:v>Francia</c:v>
                </c:pt>
                <c:pt idx="3">
                  <c:v>Spagna </c:v>
                </c:pt>
                <c:pt idx="4">
                  <c:v>Italia </c:v>
                </c:pt>
              </c:strCache>
            </c:strRef>
          </c:cat>
          <c:val>
            <c:numRef>
              <c:f>'[Grafico in Microsoft PowerPoint]ricercatori grafico'!$B$10:$B$14</c:f>
              <c:numCache>
                <c:formatCode>General</c:formatCode>
                <c:ptCount val="5"/>
                <c:pt idx="0">
                  <c:v>400</c:v>
                </c:pt>
                <c:pt idx="1">
                  <c:v>291</c:v>
                </c:pt>
                <c:pt idx="2">
                  <c:v>277</c:v>
                </c:pt>
                <c:pt idx="3">
                  <c:v>126</c:v>
                </c:pt>
                <c:pt idx="4">
                  <c:v>126</c:v>
                </c:pt>
              </c:numCache>
            </c:numRef>
          </c:val>
          <c:extLst>
            <c:ext xmlns:c16="http://schemas.microsoft.com/office/drawing/2014/chart" uri="{C3380CC4-5D6E-409C-BE32-E72D297353CC}">
              <c16:uniqueId val="{00000002-A2B2-4F21-BF0E-2C326D95721C}"/>
            </c:ext>
          </c:extLst>
        </c:ser>
        <c:dLbls>
          <c:showLegendKey val="0"/>
          <c:showVal val="0"/>
          <c:showCatName val="0"/>
          <c:showSerName val="0"/>
          <c:showPercent val="0"/>
          <c:showBubbleSize val="0"/>
        </c:dLbls>
        <c:gapWidth val="100"/>
        <c:overlap val="-27"/>
        <c:axId val="426868672"/>
        <c:axId val="426868344"/>
      </c:barChart>
      <c:catAx>
        <c:axId val="426868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rgbClr val="003A80"/>
                </a:solidFill>
                <a:latin typeface="Tahoma" panose="020B0604030504040204" pitchFamily="34" charset="0"/>
                <a:ea typeface="Tahoma" panose="020B0604030504040204" pitchFamily="34" charset="0"/>
                <a:cs typeface="Tahoma" panose="020B0604030504040204" pitchFamily="34" charset="0"/>
              </a:defRPr>
            </a:pPr>
            <a:endParaRPr lang="it-IT"/>
          </a:p>
        </c:txPr>
        <c:crossAx val="426868344"/>
        <c:crosses val="autoZero"/>
        <c:auto val="1"/>
        <c:lblAlgn val="ctr"/>
        <c:lblOffset val="100"/>
        <c:noMultiLvlLbl val="0"/>
      </c:catAx>
      <c:valAx>
        <c:axId val="426868344"/>
        <c:scaling>
          <c:orientation val="minMax"/>
        </c:scaling>
        <c:delete val="1"/>
        <c:axPos val="l"/>
        <c:numFmt formatCode="General" sourceLinked="1"/>
        <c:majorTickMark val="none"/>
        <c:minorTickMark val="none"/>
        <c:tickLblPos val="nextTo"/>
        <c:crossAx val="426868672"/>
        <c:crosses val="autoZero"/>
        <c:crossBetween val="between"/>
      </c:valAx>
      <c:spPr>
        <a:noFill/>
        <a:ln>
          <a:noFill/>
        </a:ln>
        <a:effectLst/>
      </c:spPr>
    </c:plotArea>
    <c:plotVisOnly val="1"/>
    <c:dispBlanksAs val="gap"/>
    <c:showDLblsOverMax val="0"/>
  </c:chart>
  <c:spPr>
    <a:noFill/>
    <a:ln>
      <a:noFill/>
    </a:ln>
    <a:effectLst/>
  </c:spPr>
  <c:txPr>
    <a:bodyPr/>
    <a:lstStyle/>
    <a:p>
      <a:pPr>
        <a:defRPr sz="1600">
          <a:latin typeface="Georgia" panose="02040502050405020303" pitchFamily="18" charset="0"/>
        </a:defRPr>
      </a:pPr>
      <a:endParaRPr lang="it-IT"/>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3.8818300897683629E-2"/>
          <c:w val="1"/>
          <c:h val="0.73371312469816474"/>
        </c:manualLayout>
      </c:layout>
      <c:barChart>
        <c:barDir val="col"/>
        <c:grouping val="clustered"/>
        <c:varyColors val="0"/>
        <c:ser>
          <c:idx val="0"/>
          <c:order val="0"/>
          <c:tx>
            <c:strRef>
              <c:f>Foglio1!$B$2</c:f>
              <c:strCache>
                <c:ptCount val="1"/>
                <c:pt idx="0">
                  <c:v>Licenza elementare </c:v>
                </c:pt>
              </c:strCache>
            </c:strRef>
          </c:tx>
          <c:spPr>
            <a:solidFill>
              <a:srgbClr val="0C1D78"/>
            </a:solidFill>
            <a:ln>
              <a:noFill/>
            </a:ln>
            <a:effectLst/>
          </c:spPr>
          <c:invertIfNegative val="0"/>
          <c:dLbls>
            <c:dLbl>
              <c:idx val="4"/>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Georgia" panose="02040502050405020303" pitchFamily="18" charset="0"/>
                      <a:ea typeface="+mn-ea"/>
                      <a:cs typeface="+mn-cs"/>
                    </a:defRPr>
                  </a:pPr>
                  <a:endParaRPr lang="it-IT"/>
                </a:p>
              </c:txPr>
              <c:showLegendKey val="0"/>
              <c:showVal val="1"/>
              <c:showCatName val="0"/>
              <c:showSerName val="0"/>
              <c:showPercent val="0"/>
              <c:showBubbleSize val="0"/>
              <c:extLst>
                <c:ext xmlns:c16="http://schemas.microsoft.com/office/drawing/2014/chart" uri="{C3380CC4-5D6E-409C-BE32-E72D297353CC}">
                  <c16:uniqueId val="{00000000-9297-4251-AD35-EA6BE51245EF}"/>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Georgia" panose="02040502050405020303" pitchFamily="18" charset="0"/>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Foglio1!$A$3:$A$7</c:f>
              <c:strCache>
                <c:ptCount val="5"/>
                <c:pt idx="0">
                  <c:v>Regno Unito</c:v>
                </c:pt>
                <c:pt idx="1">
                  <c:v>Spagna </c:v>
                </c:pt>
                <c:pt idx="2">
                  <c:v>Francia</c:v>
                </c:pt>
                <c:pt idx="3">
                  <c:v>Germania</c:v>
                </c:pt>
                <c:pt idx="4">
                  <c:v>Italia</c:v>
                </c:pt>
              </c:strCache>
            </c:strRef>
          </c:cat>
          <c:val>
            <c:numRef>
              <c:f>Foglio1!$B$3:$B$7</c:f>
              <c:numCache>
                <c:formatCode>General</c:formatCode>
                <c:ptCount val="5"/>
                <c:pt idx="0">
                  <c:v>1.5</c:v>
                </c:pt>
                <c:pt idx="1">
                  <c:v>8.1999999999999993</c:v>
                </c:pt>
                <c:pt idx="2">
                  <c:v>6.1</c:v>
                </c:pt>
                <c:pt idx="3">
                  <c:v>3.4</c:v>
                </c:pt>
                <c:pt idx="4">
                  <c:v>5.6</c:v>
                </c:pt>
              </c:numCache>
            </c:numRef>
          </c:val>
          <c:extLst>
            <c:ext xmlns:c16="http://schemas.microsoft.com/office/drawing/2014/chart" uri="{C3380CC4-5D6E-409C-BE32-E72D297353CC}">
              <c16:uniqueId val="{00000001-9297-4251-AD35-EA6BE51245EF}"/>
            </c:ext>
          </c:extLst>
        </c:ser>
        <c:ser>
          <c:idx val="1"/>
          <c:order val="1"/>
          <c:tx>
            <c:strRef>
              <c:f>Foglio1!$C$2</c:f>
              <c:strCache>
                <c:ptCount val="1"/>
                <c:pt idx="0">
                  <c:v>Licenza media</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Georgia" panose="02040502050405020303" pitchFamily="18" charset="0"/>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Foglio1!$A$3:$A$7</c:f>
              <c:strCache>
                <c:ptCount val="5"/>
                <c:pt idx="0">
                  <c:v>Regno Unito</c:v>
                </c:pt>
                <c:pt idx="1">
                  <c:v>Spagna </c:v>
                </c:pt>
                <c:pt idx="2">
                  <c:v>Francia</c:v>
                </c:pt>
                <c:pt idx="3">
                  <c:v>Germania</c:v>
                </c:pt>
                <c:pt idx="4">
                  <c:v>Italia</c:v>
                </c:pt>
              </c:strCache>
            </c:strRef>
          </c:cat>
          <c:val>
            <c:numRef>
              <c:f>Foglio1!$C$3:$C$7</c:f>
              <c:numCache>
                <c:formatCode>General</c:formatCode>
                <c:ptCount val="5"/>
                <c:pt idx="0">
                  <c:v>17.8</c:v>
                </c:pt>
                <c:pt idx="1">
                  <c:v>30.6</c:v>
                </c:pt>
                <c:pt idx="2">
                  <c:v>14.1</c:v>
                </c:pt>
                <c:pt idx="3">
                  <c:v>10.1</c:v>
                </c:pt>
                <c:pt idx="4">
                  <c:v>33.1</c:v>
                </c:pt>
              </c:numCache>
            </c:numRef>
          </c:val>
          <c:extLst>
            <c:ext xmlns:c16="http://schemas.microsoft.com/office/drawing/2014/chart" uri="{C3380CC4-5D6E-409C-BE32-E72D297353CC}">
              <c16:uniqueId val="{00000002-9297-4251-AD35-EA6BE51245EF}"/>
            </c:ext>
          </c:extLst>
        </c:ser>
        <c:ser>
          <c:idx val="2"/>
          <c:order val="2"/>
          <c:tx>
            <c:strRef>
              <c:f>Foglio1!$D$2</c:f>
              <c:strCache>
                <c:ptCount val="1"/>
                <c:pt idx="0">
                  <c:v>Diploma</c:v>
                </c:pt>
              </c:strCache>
            </c:strRef>
          </c:tx>
          <c:spPr>
            <a:solidFill>
              <a:schemeClr val="accent3"/>
            </a:solidFill>
            <a:ln>
              <a:noFill/>
            </a:ln>
            <a:effectLst/>
          </c:spPr>
          <c:invertIfNegative val="0"/>
          <c:dLbls>
            <c:dLbl>
              <c:idx val="0"/>
              <c:layout>
                <c:manualLayout>
                  <c:x val="-8.96286796719214E-3"/>
                  <c:y val="-7.057872890487932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297-4251-AD35-EA6BE51245EF}"/>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Georgia" panose="02040502050405020303" pitchFamily="18" charset="0"/>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Foglio1!$A$3:$A$7</c:f>
              <c:strCache>
                <c:ptCount val="5"/>
                <c:pt idx="0">
                  <c:v>Regno Unito</c:v>
                </c:pt>
                <c:pt idx="1">
                  <c:v>Spagna </c:v>
                </c:pt>
                <c:pt idx="2">
                  <c:v>Francia</c:v>
                </c:pt>
                <c:pt idx="3">
                  <c:v>Germania</c:v>
                </c:pt>
                <c:pt idx="4">
                  <c:v>Italia</c:v>
                </c:pt>
              </c:strCache>
            </c:strRef>
          </c:cat>
          <c:val>
            <c:numRef>
              <c:f>Foglio1!$D$3:$D$7</c:f>
              <c:numCache>
                <c:formatCode>General</c:formatCode>
                <c:ptCount val="5"/>
                <c:pt idx="0">
                  <c:v>34.799999999999997</c:v>
                </c:pt>
                <c:pt idx="1">
                  <c:v>22.6</c:v>
                </c:pt>
                <c:pt idx="2">
                  <c:v>43.5</c:v>
                </c:pt>
                <c:pt idx="3">
                  <c:v>58.2</c:v>
                </c:pt>
                <c:pt idx="4">
                  <c:v>42.4</c:v>
                </c:pt>
              </c:numCache>
            </c:numRef>
          </c:val>
          <c:extLst>
            <c:ext xmlns:c16="http://schemas.microsoft.com/office/drawing/2014/chart" uri="{C3380CC4-5D6E-409C-BE32-E72D297353CC}">
              <c16:uniqueId val="{00000004-9297-4251-AD35-EA6BE51245EF}"/>
            </c:ext>
          </c:extLst>
        </c:ser>
        <c:ser>
          <c:idx val="3"/>
          <c:order val="3"/>
          <c:tx>
            <c:strRef>
              <c:f>Foglio1!$E$2</c:f>
              <c:strCache>
                <c:ptCount val="1"/>
                <c:pt idx="0">
                  <c:v>Laurea</c:v>
                </c:pt>
              </c:strCache>
            </c:strRef>
          </c:tx>
          <c:spPr>
            <a:solidFill>
              <a:srgbClr val="FF6600"/>
            </a:solidFill>
            <a:ln>
              <a:noFill/>
            </a:ln>
            <a:effectLst/>
          </c:spPr>
          <c:invertIfNegative val="0"/>
          <c:dLbls>
            <c:dLbl>
              <c:idx val="2"/>
              <c:layout>
                <c:manualLayout>
                  <c:x val="5.975245311461425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297-4251-AD35-EA6BE51245EF}"/>
                </c:ext>
              </c:extLst>
            </c:dLbl>
            <c:dLbl>
              <c:idx val="4"/>
              <c:layout>
                <c:manualLayout>
                  <c:x val="4.48143398359607E-3"/>
                  <c:y val="-7.0578728904879973E-3"/>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Georgia" panose="02040502050405020303" pitchFamily="18" charset="0"/>
                      <a:ea typeface="+mn-ea"/>
                      <a:cs typeface="+mn-cs"/>
                    </a:defRPr>
                  </a:pPr>
                  <a:endParaRPr lang="it-IT"/>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297-4251-AD35-EA6BE51245EF}"/>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Georgia" panose="02040502050405020303" pitchFamily="18" charset="0"/>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Foglio1!$A$3:$A$7</c:f>
              <c:strCache>
                <c:ptCount val="5"/>
                <c:pt idx="0">
                  <c:v>Regno Unito</c:v>
                </c:pt>
                <c:pt idx="1">
                  <c:v>Spagna </c:v>
                </c:pt>
                <c:pt idx="2">
                  <c:v>Francia</c:v>
                </c:pt>
                <c:pt idx="3">
                  <c:v>Germania</c:v>
                </c:pt>
                <c:pt idx="4">
                  <c:v>Italia</c:v>
                </c:pt>
              </c:strCache>
            </c:strRef>
          </c:cat>
          <c:val>
            <c:numRef>
              <c:f>Foglio1!$E$3:$E$7</c:f>
              <c:numCache>
                <c:formatCode>General</c:formatCode>
                <c:ptCount val="5"/>
                <c:pt idx="0">
                  <c:v>44.7</c:v>
                </c:pt>
                <c:pt idx="1">
                  <c:v>34.9</c:v>
                </c:pt>
                <c:pt idx="2">
                  <c:v>33.700000000000003</c:v>
                </c:pt>
                <c:pt idx="3">
                  <c:v>26.9</c:v>
                </c:pt>
                <c:pt idx="4">
                  <c:v>17.3</c:v>
                </c:pt>
              </c:numCache>
            </c:numRef>
          </c:val>
          <c:extLst>
            <c:ext xmlns:c16="http://schemas.microsoft.com/office/drawing/2014/chart" uri="{C3380CC4-5D6E-409C-BE32-E72D297353CC}">
              <c16:uniqueId val="{00000007-9297-4251-AD35-EA6BE51245EF}"/>
            </c:ext>
          </c:extLst>
        </c:ser>
        <c:ser>
          <c:idx val="4"/>
          <c:order val="4"/>
          <c:tx>
            <c:strRef>
              <c:f>Foglio1!$F$2</c:f>
              <c:strCache>
                <c:ptCount val="1"/>
                <c:pt idx="0">
                  <c:v>Dottorato </c:v>
                </c:pt>
              </c:strCache>
            </c:strRef>
          </c:tx>
          <c:spPr>
            <a:solidFill>
              <a:srgbClr val="00B050"/>
            </a:solidFill>
            <a:ln>
              <a:noFill/>
            </a:ln>
            <a:effectLst/>
          </c:spPr>
          <c:invertIfNegative val="0"/>
          <c:dLbls>
            <c:dLbl>
              <c:idx val="4"/>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Georgia" panose="02040502050405020303" pitchFamily="18" charset="0"/>
                      <a:ea typeface="+mn-ea"/>
                      <a:cs typeface="+mn-cs"/>
                    </a:defRPr>
                  </a:pPr>
                  <a:endParaRPr lang="it-IT"/>
                </a:p>
              </c:txPr>
              <c:showLegendKey val="0"/>
              <c:showVal val="1"/>
              <c:showCatName val="0"/>
              <c:showSerName val="0"/>
              <c:showPercent val="0"/>
              <c:showBubbleSize val="0"/>
              <c:extLst>
                <c:ext xmlns:c16="http://schemas.microsoft.com/office/drawing/2014/chart" uri="{C3380CC4-5D6E-409C-BE32-E72D297353CC}">
                  <c16:uniqueId val="{00000008-9297-4251-AD35-EA6BE51245EF}"/>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Georgia" panose="02040502050405020303" pitchFamily="18" charset="0"/>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Foglio1!$A$3:$A$7</c:f>
              <c:strCache>
                <c:ptCount val="5"/>
                <c:pt idx="0">
                  <c:v>Regno Unito</c:v>
                </c:pt>
                <c:pt idx="1">
                  <c:v>Spagna </c:v>
                </c:pt>
                <c:pt idx="2">
                  <c:v>Francia</c:v>
                </c:pt>
                <c:pt idx="3">
                  <c:v>Germania</c:v>
                </c:pt>
                <c:pt idx="4">
                  <c:v>Italia</c:v>
                </c:pt>
              </c:strCache>
            </c:strRef>
          </c:cat>
          <c:val>
            <c:numRef>
              <c:f>Foglio1!$F$3:$F$7</c:f>
              <c:numCache>
                <c:formatCode>General</c:formatCode>
                <c:ptCount val="5"/>
                <c:pt idx="0">
                  <c:v>1.2</c:v>
                </c:pt>
                <c:pt idx="1">
                  <c:v>0.8</c:v>
                </c:pt>
                <c:pt idx="2">
                  <c:v>0.8</c:v>
                </c:pt>
                <c:pt idx="3">
                  <c:v>1.4</c:v>
                </c:pt>
                <c:pt idx="4">
                  <c:v>0.4</c:v>
                </c:pt>
              </c:numCache>
            </c:numRef>
          </c:val>
          <c:extLst>
            <c:ext xmlns:c16="http://schemas.microsoft.com/office/drawing/2014/chart" uri="{C3380CC4-5D6E-409C-BE32-E72D297353CC}">
              <c16:uniqueId val="{00000009-9297-4251-AD35-EA6BE51245EF}"/>
            </c:ext>
          </c:extLst>
        </c:ser>
        <c:dLbls>
          <c:showLegendKey val="0"/>
          <c:showVal val="0"/>
          <c:showCatName val="0"/>
          <c:showSerName val="0"/>
          <c:showPercent val="0"/>
          <c:showBubbleSize val="0"/>
        </c:dLbls>
        <c:gapWidth val="130"/>
        <c:overlap val="-27"/>
        <c:axId val="556274360"/>
        <c:axId val="560627232"/>
      </c:barChart>
      <c:catAx>
        <c:axId val="556274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Georgia" panose="02040502050405020303" pitchFamily="18" charset="0"/>
                <a:ea typeface="+mn-ea"/>
                <a:cs typeface="+mn-cs"/>
              </a:defRPr>
            </a:pPr>
            <a:endParaRPr lang="it-IT"/>
          </a:p>
        </c:txPr>
        <c:crossAx val="560627232"/>
        <c:crosses val="autoZero"/>
        <c:auto val="1"/>
        <c:lblAlgn val="ctr"/>
        <c:lblOffset val="100"/>
        <c:noMultiLvlLbl val="0"/>
      </c:catAx>
      <c:valAx>
        <c:axId val="560627232"/>
        <c:scaling>
          <c:orientation val="minMax"/>
          <c:max val="60"/>
        </c:scaling>
        <c:delete val="1"/>
        <c:axPos val="l"/>
        <c:numFmt formatCode="General" sourceLinked="1"/>
        <c:majorTickMark val="none"/>
        <c:minorTickMark val="none"/>
        <c:tickLblPos val="nextTo"/>
        <c:crossAx val="5562743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Georgia" panose="02040502050405020303" pitchFamily="18" charset="0"/>
              <a:ea typeface="+mn-ea"/>
              <a:cs typeface="+mn-cs"/>
            </a:defRPr>
          </a:pPr>
          <a:endParaRPr lang="it-IT"/>
        </a:p>
      </c:txPr>
    </c:legend>
    <c:plotVisOnly val="1"/>
    <c:dispBlanksAs val="gap"/>
    <c:showDLblsOverMax val="0"/>
  </c:chart>
  <c:spPr>
    <a:noFill/>
    <a:ln>
      <a:noFill/>
    </a:ln>
    <a:effectLst/>
  </c:spPr>
  <c:txPr>
    <a:bodyPr/>
    <a:lstStyle/>
    <a:p>
      <a:pPr>
        <a:defRPr sz="1600">
          <a:latin typeface="Georgia" panose="02040502050405020303" pitchFamily="18" charset="0"/>
        </a:defRPr>
      </a:pPr>
      <a:endParaRPr lang="it-IT"/>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003A80"/>
            </a:solidFill>
            <a:ln>
              <a:noFill/>
            </a:ln>
            <a:effectLst/>
          </c:spPr>
          <c:invertIfNegative val="0"/>
          <c:dPt>
            <c:idx val="3"/>
            <c:invertIfNegative val="0"/>
            <c:bubble3D val="0"/>
            <c:spPr>
              <a:solidFill>
                <a:srgbClr val="F47B20"/>
              </a:solidFill>
              <a:ln>
                <a:noFill/>
              </a:ln>
              <a:effectLst/>
            </c:spPr>
            <c:extLst>
              <c:ext xmlns:c16="http://schemas.microsoft.com/office/drawing/2014/chart" uri="{C3380CC4-5D6E-409C-BE32-E72D297353CC}">
                <c16:uniqueId val="{00000001-D19D-45F5-8406-C24F4FF43204}"/>
              </c:ext>
            </c:extLst>
          </c:dPt>
          <c:dLbls>
            <c:dLbl>
              <c:idx val="3"/>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3A80"/>
                      </a:solidFill>
                      <a:latin typeface="Tahoma" panose="020B0604030504040204" pitchFamily="34" charset="0"/>
                      <a:ea typeface="Tahoma" panose="020B0604030504040204" pitchFamily="34" charset="0"/>
                      <a:cs typeface="Tahoma" panose="020B0604030504040204" pitchFamily="34" charset="0"/>
                    </a:defRPr>
                  </a:pPr>
                  <a:endParaRPr lang="it-IT"/>
                </a:p>
              </c:txPr>
              <c:showLegendKey val="0"/>
              <c:showVal val="1"/>
              <c:showCatName val="0"/>
              <c:showSerName val="0"/>
              <c:showPercent val="0"/>
              <c:showBubbleSize val="0"/>
              <c:extLst>
                <c:ext xmlns:c16="http://schemas.microsoft.com/office/drawing/2014/chart" uri="{C3380CC4-5D6E-409C-BE32-E72D297353CC}">
                  <c16:uniqueId val="{00000001-D19D-45F5-8406-C24F4FF43204}"/>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003A80"/>
                    </a:solidFill>
                    <a:latin typeface="Tahoma" panose="020B0604030504040204" pitchFamily="34" charset="0"/>
                    <a:ea typeface="Tahoma" panose="020B0604030504040204" pitchFamily="34" charset="0"/>
                    <a:cs typeface="Tahoma" panose="020B0604030504040204"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'Tot brevetti'!$A$2:$A$6</c:f>
              <c:strCache>
                <c:ptCount val="5"/>
                <c:pt idx="0">
                  <c:v>Germania</c:v>
                </c:pt>
                <c:pt idx="1">
                  <c:v>Francia</c:v>
                </c:pt>
                <c:pt idx="2">
                  <c:v>Regno Unito</c:v>
                </c:pt>
                <c:pt idx="3">
                  <c:v>Italia </c:v>
                </c:pt>
                <c:pt idx="4">
                  <c:v>Spagna </c:v>
                </c:pt>
              </c:strCache>
            </c:strRef>
          </c:cat>
          <c:val>
            <c:numRef>
              <c:f>'Tot brevetti'!$I$2:$I$6</c:f>
              <c:numCache>
                <c:formatCode>_-* #,##0\ _€_-;\-* #,##0\ _€_-;_-* "-"??\ _€_-;_-@_-</c:formatCode>
                <c:ptCount val="5"/>
                <c:pt idx="0">
                  <c:v>2613</c:v>
                </c:pt>
                <c:pt idx="1">
                  <c:v>1561</c:v>
                </c:pt>
                <c:pt idx="2">
                  <c:v>865</c:v>
                </c:pt>
                <c:pt idx="3">
                  <c:v>509</c:v>
                </c:pt>
                <c:pt idx="4">
                  <c:v>349</c:v>
                </c:pt>
              </c:numCache>
            </c:numRef>
          </c:val>
          <c:extLst>
            <c:ext xmlns:c16="http://schemas.microsoft.com/office/drawing/2014/chart" uri="{C3380CC4-5D6E-409C-BE32-E72D297353CC}">
              <c16:uniqueId val="{00000002-D19D-45F5-8406-C24F4FF43204}"/>
            </c:ext>
          </c:extLst>
        </c:ser>
        <c:dLbls>
          <c:showLegendKey val="0"/>
          <c:showVal val="0"/>
          <c:showCatName val="0"/>
          <c:showSerName val="0"/>
          <c:showPercent val="0"/>
          <c:showBubbleSize val="0"/>
        </c:dLbls>
        <c:gapWidth val="100"/>
        <c:overlap val="-27"/>
        <c:axId val="412922856"/>
        <c:axId val="412923184"/>
      </c:barChart>
      <c:catAx>
        <c:axId val="412922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rgbClr val="003A80"/>
                </a:solidFill>
                <a:latin typeface="Tahoma" panose="020B0604030504040204" pitchFamily="34" charset="0"/>
                <a:ea typeface="Tahoma" panose="020B0604030504040204" pitchFamily="34" charset="0"/>
                <a:cs typeface="Tahoma" panose="020B0604030504040204" pitchFamily="34" charset="0"/>
              </a:defRPr>
            </a:pPr>
            <a:endParaRPr lang="it-IT"/>
          </a:p>
        </c:txPr>
        <c:crossAx val="412923184"/>
        <c:crosses val="autoZero"/>
        <c:auto val="1"/>
        <c:lblAlgn val="ctr"/>
        <c:lblOffset val="100"/>
        <c:noMultiLvlLbl val="0"/>
      </c:catAx>
      <c:valAx>
        <c:axId val="412923184"/>
        <c:scaling>
          <c:orientation val="minMax"/>
        </c:scaling>
        <c:delete val="1"/>
        <c:axPos val="l"/>
        <c:numFmt formatCode="_-* #,##0\ _€_-;\-* #,##0\ _€_-;_-* &quot;-&quot;??\ _€_-;_-@_-" sourceLinked="1"/>
        <c:majorTickMark val="none"/>
        <c:minorTickMark val="none"/>
        <c:tickLblPos val="nextTo"/>
        <c:crossAx val="4129228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Foglio1!$A$49</c:f>
              <c:strCache>
                <c:ptCount val="1"/>
                <c:pt idx="0">
                  <c:v>Italy</c:v>
                </c:pt>
              </c:strCache>
            </c:strRef>
          </c:tx>
          <c:spPr>
            <a:ln w="28575" cap="rnd">
              <a:solidFill>
                <a:srgbClr val="F47B20"/>
              </a:solidFill>
              <a:round/>
            </a:ln>
            <a:effectLst/>
          </c:spPr>
          <c:marker>
            <c:symbol val="none"/>
          </c:marker>
          <c:dLbls>
            <c:dLbl>
              <c:idx val="0"/>
              <c:layout>
                <c:manualLayout>
                  <c:x val="-3.1813126566416057E-2"/>
                  <c:y val="-5.9195136965220066E-2"/>
                </c:manualLayout>
              </c:layout>
              <c:numFmt formatCode="#,##0" sourceLinked="0"/>
              <c:spPr>
                <a:noFill/>
                <a:ln w="25400">
                  <a:noFill/>
                </a:ln>
              </c:spPr>
              <c:txPr>
                <a:bodyPr/>
                <a:lstStyle/>
                <a:p>
                  <a:pPr>
                    <a:defRPr sz="900" b="0" i="0" u="none" strike="noStrike" baseline="0">
                      <a:solidFill>
                        <a:srgbClr val="003366"/>
                      </a:solidFill>
                      <a:latin typeface="Georgia" panose="02040502050405020303" pitchFamily="18" charset="0"/>
                      <a:ea typeface="Calibri"/>
                      <a:cs typeface="Calibri"/>
                    </a:defRPr>
                  </a:pPr>
                  <a:endParaRPr lang="it-IT"/>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346-4C09-BDFB-2DEB5D0476AB}"/>
                </c:ext>
              </c:extLst>
            </c:dLbl>
            <c:dLbl>
              <c:idx val="55"/>
              <c:numFmt formatCode="#,##0" sourceLinked="0"/>
              <c:spPr>
                <a:noFill/>
                <a:ln w="25400">
                  <a:noFill/>
                </a:ln>
              </c:spPr>
              <c:txPr>
                <a:bodyPr/>
                <a:lstStyle/>
                <a:p>
                  <a:pPr>
                    <a:defRPr sz="900" b="0" i="0" u="none" strike="noStrike" baseline="0">
                      <a:solidFill>
                        <a:srgbClr val="003366"/>
                      </a:solidFill>
                      <a:latin typeface="Georgia" panose="02040502050405020303" pitchFamily="18" charset="0"/>
                      <a:ea typeface="Calibri"/>
                      <a:cs typeface="Calibri"/>
                    </a:defRPr>
                  </a:pPr>
                  <a:endParaRPr lang="it-IT"/>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346-4C09-BDFB-2DEB5D0476AB}"/>
                </c:ext>
              </c:extLst>
            </c:dLbl>
            <c:spPr>
              <a:noFill/>
              <a:ln>
                <a:noFill/>
              </a:ln>
              <a:effectLst/>
            </c:spPr>
            <c:txPr>
              <a:bodyPr wrap="square" lIns="38100" tIns="19050" rIns="38100" bIns="19050" anchor="ctr">
                <a:spAutoFit/>
              </a:bodyPr>
              <a:lstStyle/>
              <a:p>
                <a:pPr>
                  <a:defRPr>
                    <a:latin typeface="Georgia" panose="02040502050405020303" pitchFamily="18" charset="0"/>
                  </a:defRPr>
                </a:pPr>
                <a:endParaRPr lang="it-IT"/>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Foglio1!$B$48:$BE$48</c:f>
              <c:numCache>
                <c:formatCode>General</c:formatCod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numCache>
            </c:numRef>
          </c:cat>
          <c:val>
            <c:numRef>
              <c:f>Foglio1!$B$49:$BE$49</c:f>
              <c:numCache>
                <c:formatCode>0.0</c:formatCode>
                <c:ptCount val="56"/>
                <c:pt idx="0">
                  <c:v>69.123902439024349</c:v>
                </c:pt>
                <c:pt idx="1">
                  <c:v>69.760243902439043</c:v>
                </c:pt>
                <c:pt idx="2">
                  <c:v>69.149756097560939</c:v>
                </c:pt>
                <c:pt idx="3">
                  <c:v>69.248048780487792</c:v>
                </c:pt>
                <c:pt idx="4">
                  <c:v>70.311707317073157</c:v>
                </c:pt>
                <c:pt idx="5">
                  <c:v>70.171707317073128</c:v>
                </c:pt>
                <c:pt idx="6">
                  <c:v>70.92609756097562</c:v>
                </c:pt>
                <c:pt idx="7">
                  <c:v>70.95658536585367</c:v>
                </c:pt>
                <c:pt idx="8">
                  <c:v>70.78</c:v>
                </c:pt>
                <c:pt idx="9">
                  <c:v>70.811951219512224</c:v>
                </c:pt>
                <c:pt idx="10">
                  <c:v>71.558780487804839</c:v>
                </c:pt>
                <c:pt idx="11">
                  <c:v>71.806829268292731</c:v>
                </c:pt>
                <c:pt idx="12">
                  <c:v>72.075365853658482</c:v>
                </c:pt>
                <c:pt idx="13">
                  <c:v>72.026341463414596</c:v>
                </c:pt>
                <c:pt idx="14">
                  <c:v>72.734390243902467</c:v>
                </c:pt>
                <c:pt idx="15">
                  <c:v>72.647317073170754</c:v>
                </c:pt>
                <c:pt idx="16">
                  <c:v>72.991951219512231</c:v>
                </c:pt>
                <c:pt idx="17">
                  <c:v>73.364634146341473</c:v>
                </c:pt>
                <c:pt idx="18">
                  <c:v>73.693170731707312</c:v>
                </c:pt>
                <c:pt idx="19">
                  <c:v>74.002682926829209</c:v>
                </c:pt>
                <c:pt idx="20">
                  <c:v>73.943170731707326</c:v>
                </c:pt>
                <c:pt idx="21">
                  <c:v>74.353902439024338</c:v>
                </c:pt>
                <c:pt idx="22">
                  <c:v>74.814634146341476</c:v>
                </c:pt>
                <c:pt idx="23">
                  <c:v>74.640243902439011</c:v>
                </c:pt>
                <c:pt idx="24">
                  <c:v>75.389512195121924</c:v>
                </c:pt>
                <c:pt idx="25">
                  <c:v>75.470731707317086</c:v>
                </c:pt>
                <c:pt idx="26">
                  <c:v>75.770731707317069</c:v>
                </c:pt>
                <c:pt idx="27">
                  <c:v>76.219512195121951</c:v>
                </c:pt>
                <c:pt idx="28">
                  <c:v>76.370731707317049</c:v>
                </c:pt>
                <c:pt idx="29">
                  <c:v>76.819512195121959</c:v>
                </c:pt>
                <c:pt idx="30">
                  <c:v>76.970731707317071</c:v>
                </c:pt>
                <c:pt idx="31">
                  <c:v>77.019512195121948</c:v>
                </c:pt>
                <c:pt idx="32">
                  <c:v>77.419512195121968</c:v>
                </c:pt>
                <c:pt idx="33">
                  <c:v>77.721951219512192</c:v>
                </c:pt>
                <c:pt idx="34">
                  <c:v>77.921951219512223</c:v>
                </c:pt>
                <c:pt idx="35">
                  <c:v>78.170731707317046</c:v>
                </c:pt>
                <c:pt idx="36">
                  <c:v>78.521951219512232</c:v>
                </c:pt>
                <c:pt idx="37">
                  <c:v>78.824390243902442</c:v>
                </c:pt>
                <c:pt idx="38">
                  <c:v>78.975609756097555</c:v>
                </c:pt>
                <c:pt idx="39">
                  <c:v>79.424390243902437</c:v>
                </c:pt>
                <c:pt idx="40">
                  <c:v>79.778048780487765</c:v>
                </c:pt>
                <c:pt idx="41">
                  <c:v>80.126829268292695</c:v>
                </c:pt>
                <c:pt idx="42">
                  <c:v>80.229268292682917</c:v>
                </c:pt>
                <c:pt idx="43">
                  <c:v>79.982926829268322</c:v>
                </c:pt>
                <c:pt idx="44">
                  <c:v>80.780487804878049</c:v>
                </c:pt>
                <c:pt idx="45">
                  <c:v>80.782926829268291</c:v>
                </c:pt>
                <c:pt idx="46">
                  <c:v>81.282926829268291</c:v>
                </c:pt>
                <c:pt idx="47">
                  <c:v>81.434146341463432</c:v>
                </c:pt>
                <c:pt idx="48">
                  <c:v>81.485365853658507</c:v>
                </c:pt>
                <c:pt idx="49">
                  <c:v>81.636585365853648</c:v>
                </c:pt>
                <c:pt idx="50">
                  <c:v>82.036585365853668</c:v>
                </c:pt>
                <c:pt idx="51">
                  <c:v>82.18780487804878</c:v>
                </c:pt>
                <c:pt idx="52">
                  <c:v>82.239024390243927</c:v>
                </c:pt>
                <c:pt idx="53">
                  <c:v>82.690243902439008</c:v>
                </c:pt>
                <c:pt idx="54">
                  <c:v>82.690243902439008</c:v>
                </c:pt>
                <c:pt idx="55">
                  <c:v>83.198878048780443</c:v>
                </c:pt>
              </c:numCache>
            </c:numRef>
          </c:val>
          <c:smooth val="0"/>
          <c:extLst>
            <c:ext xmlns:c16="http://schemas.microsoft.com/office/drawing/2014/chart" uri="{C3380CC4-5D6E-409C-BE32-E72D297353CC}">
              <c16:uniqueId val="{00000002-2346-4C09-BDFB-2DEB5D0476AB}"/>
            </c:ext>
          </c:extLst>
        </c:ser>
        <c:ser>
          <c:idx val="1"/>
          <c:order val="1"/>
          <c:tx>
            <c:strRef>
              <c:f>Foglio1!$A$50</c:f>
              <c:strCache>
                <c:ptCount val="1"/>
                <c:pt idx="0">
                  <c:v>Europa</c:v>
                </c:pt>
              </c:strCache>
            </c:strRef>
          </c:tx>
          <c:spPr>
            <a:ln w="28575">
              <a:solidFill>
                <a:srgbClr val="003A80"/>
              </a:solidFill>
            </a:ln>
          </c:spPr>
          <c:marker>
            <c:symbol val="none"/>
          </c:marker>
          <c:dLbls>
            <c:dLbl>
              <c:idx val="5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346-4C09-BDFB-2DEB5D0476AB}"/>
                </c:ext>
              </c:extLst>
            </c:dLbl>
            <c:numFmt formatCode="#,##0" sourceLinked="0"/>
            <c:spPr>
              <a:noFill/>
              <a:ln>
                <a:noFill/>
              </a:ln>
              <a:effectLst/>
            </c:spPr>
            <c:txPr>
              <a:bodyPr wrap="square" lIns="38100" tIns="19050" rIns="38100" bIns="19050" anchor="ctr">
                <a:spAutoFit/>
              </a:bodyPr>
              <a:lstStyle/>
              <a:p>
                <a:pPr>
                  <a:defRPr sz="1000">
                    <a:latin typeface="Georgia" panose="02040502050405020303" pitchFamily="18" charset="0"/>
                  </a:defRPr>
                </a:pPr>
                <a:endParaRPr lang="it-IT"/>
              </a:p>
            </c:txPr>
            <c:dLblPos val="b"/>
            <c:showLegendKey val="0"/>
            <c:showVal val="0"/>
            <c:showCatName val="0"/>
            <c:showSerName val="0"/>
            <c:showPercent val="0"/>
            <c:showBubbleSize val="0"/>
            <c:extLst>
              <c:ext xmlns:c15="http://schemas.microsoft.com/office/drawing/2012/chart" uri="{CE6537A1-D6FC-4f65-9D91-7224C49458BB}">
                <c15:showLeaderLines val="1"/>
              </c:ext>
            </c:extLst>
          </c:dLbls>
          <c:val>
            <c:numRef>
              <c:f>Foglio1!$B$50:$BE$50</c:f>
              <c:numCache>
                <c:formatCode>0.00</c:formatCode>
                <c:ptCount val="56"/>
                <c:pt idx="0">
                  <c:v>69.279543945204296</c:v>
                </c:pt>
                <c:pt idx="1">
                  <c:v>69.589370119615836</c:v>
                </c:pt>
                <c:pt idx="2">
                  <c:v>69.514568375835097</c:v>
                </c:pt>
                <c:pt idx="3">
                  <c:v>69.759300742631936</c:v>
                </c:pt>
                <c:pt idx="4">
                  <c:v>70.226036022972451</c:v>
                </c:pt>
                <c:pt idx="5">
                  <c:v>70.336895565842994</c:v>
                </c:pt>
                <c:pt idx="6">
                  <c:v>70.567333379990103</c:v>
                </c:pt>
                <c:pt idx="7">
                  <c:v>70.677258977186824</c:v>
                </c:pt>
                <c:pt idx="8">
                  <c:v>70.723456278832174</c:v>
                </c:pt>
                <c:pt idx="9">
                  <c:v>70.678863562951847</c:v>
                </c:pt>
                <c:pt idx="10">
                  <c:v>70.997916464011638</c:v>
                </c:pt>
                <c:pt idx="11">
                  <c:v>71.106004017563919</c:v>
                </c:pt>
                <c:pt idx="12">
                  <c:v>71.413814830295223</c:v>
                </c:pt>
                <c:pt idx="13">
                  <c:v>71.533961352921338</c:v>
                </c:pt>
                <c:pt idx="14">
                  <c:v>71.824546448975724</c:v>
                </c:pt>
                <c:pt idx="15">
                  <c:v>71.92026904726788</c:v>
                </c:pt>
                <c:pt idx="16">
                  <c:v>72.124875529971007</c:v>
                </c:pt>
                <c:pt idx="17">
                  <c:v>72.408739813884679</c:v>
                </c:pt>
                <c:pt idx="18">
                  <c:v>72.524198894391603</c:v>
                </c:pt>
                <c:pt idx="19">
                  <c:v>72.768322872654352</c:v>
                </c:pt>
                <c:pt idx="20">
                  <c:v>72.862702996318987</c:v>
                </c:pt>
                <c:pt idx="21">
                  <c:v>73.202352880284877</c:v>
                </c:pt>
                <c:pt idx="22">
                  <c:v>73.463952162121629</c:v>
                </c:pt>
                <c:pt idx="23">
                  <c:v>73.527533812046357</c:v>
                </c:pt>
                <c:pt idx="24">
                  <c:v>73.803017371097113</c:v>
                </c:pt>
                <c:pt idx="25">
                  <c:v>73.877236754693072</c:v>
                </c:pt>
                <c:pt idx="26">
                  <c:v>74.144975988636375</c:v>
                </c:pt>
                <c:pt idx="27">
                  <c:v>74.386888721507447</c:v>
                </c:pt>
                <c:pt idx="28">
                  <c:v>74.574576522406858</c:v>
                </c:pt>
                <c:pt idx="29">
                  <c:v>74.737601627346521</c:v>
                </c:pt>
                <c:pt idx="30">
                  <c:v>74.859239944438883</c:v>
                </c:pt>
                <c:pt idx="31">
                  <c:v>74.967791860342416</c:v>
                </c:pt>
                <c:pt idx="32">
                  <c:v>75.286817840678069</c:v>
                </c:pt>
                <c:pt idx="33">
                  <c:v>75.393594245634972</c:v>
                </c:pt>
                <c:pt idx="34">
                  <c:v>75.689268317697895</c:v>
                </c:pt>
                <c:pt idx="35">
                  <c:v>75.813393299965767</c:v>
                </c:pt>
                <c:pt idx="36">
                  <c:v>76.065549416156045</c:v>
                </c:pt>
                <c:pt idx="37">
                  <c:v>76.358707111446691</c:v>
                </c:pt>
                <c:pt idx="38">
                  <c:v>76.59362932842869</c:v>
                </c:pt>
                <c:pt idx="39">
                  <c:v>76.823572302267266</c:v>
                </c:pt>
                <c:pt idx="40">
                  <c:v>77.157464033391733</c:v>
                </c:pt>
                <c:pt idx="41">
                  <c:v>77.492633413102325</c:v>
                </c:pt>
                <c:pt idx="42">
                  <c:v>77.605482070613547</c:v>
                </c:pt>
                <c:pt idx="43">
                  <c:v>77.69290755801245</c:v>
                </c:pt>
                <c:pt idx="44">
                  <c:v>78.192234019254755</c:v>
                </c:pt>
                <c:pt idx="45">
                  <c:v>78.363871072065137</c:v>
                </c:pt>
                <c:pt idx="46">
                  <c:v>78.737750681403867</c:v>
                </c:pt>
                <c:pt idx="47">
                  <c:v>78.96821027012939</c:v>
                </c:pt>
                <c:pt idx="48">
                  <c:v>79.183051049728277</c:v>
                </c:pt>
                <c:pt idx="49">
                  <c:v>79.441117569325144</c:v>
                </c:pt>
                <c:pt idx="50">
                  <c:v>79.724749071051903</c:v>
                </c:pt>
                <c:pt idx="51">
                  <c:v>80.289698167492261</c:v>
                </c:pt>
                <c:pt idx="52">
                  <c:v>80.307795155245387</c:v>
                </c:pt>
                <c:pt idx="53">
                  <c:v>80.58938412578847</c:v>
                </c:pt>
                <c:pt idx="54">
                  <c:v>80.672874679127219</c:v>
                </c:pt>
                <c:pt idx="55">
                  <c:v>80.671346510145</c:v>
                </c:pt>
              </c:numCache>
            </c:numRef>
          </c:val>
          <c:smooth val="0"/>
          <c:extLst>
            <c:ext xmlns:c16="http://schemas.microsoft.com/office/drawing/2014/chart" uri="{C3380CC4-5D6E-409C-BE32-E72D297353CC}">
              <c16:uniqueId val="{00000004-2346-4C09-BDFB-2DEB5D0476AB}"/>
            </c:ext>
          </c:extLst>
        </c:ser>
        <c:dLbls>
          <c:showLegendKey val="0"/>
          <c:showVal val="0"/>
          <c:showCatName val="0"/>
          <c:showSerName val="0"/>
          <c:showPercent val="0"/>
          <c:showBubbleSize val="0"/>
        </c:dLbls>
        <c:smooth val="0"/>
        <c:axId val="-1103126128"/>
        <c:axId val="-1103126672"/>
      </c:lineChart>
      <c:catAx>
        <c:axId val="-1103126128"/>
        <c:scaling>
          <c:orientation val="minMax"/>
        </c:scaling>
        <c:delete val="0"/>
        <c:axPos val="b"/>
        <c:numFmt formatCode="General" sourceLinked="1"/>
        <c:majorTickMark val="none"/>
        <c:minorTickMark val="none"/>
        <c:tickLblPos val="nextTo"/>
        <c:spPr>
          <a:noFill/>
          <a:ln w="31750" cap="flat" cmpd="sng" algn="ctr">
            <a:solidFill>
              <a:schemeClr val="bg1">
                <a:lumMod val="85000"/>
              </a:schemeClr>
            </a:solidFill>
            <a:round/>
          </a:ln>
          <a:effectLst/>
        </c:spPr>
        <c:txPr>
          <a:bodyPr rot="-5400000" vert="horz"/>
          <a:lstStyle/>
          <a:p>
            <a:pPr>
              <a:defRPr sz="900" b="0" i="0" u="none" strike="noStrike" baseline="0">
                <a:solidFill>
                  <a:srgbClr val="003366"/>
                </a:solidFill>
                <a:latin typeface="Calibri"/>
                <a:ea typeface="Calibri"/>
                <a:cs typeface="Calibri"/>
              </a:defRPr>
            </a:pPr>
            <a:endParaRPr lang="it-IT"/>
          </a:p>
        </c:txPr>
        <c:crossAx val="-1103126672"/>
        <c:crosses val="autoZero"/>
        <c:auto val="1"/>
        <c:lblAlgn val="ctr"/>
        <c:lblOffset val="100"/>
        <c:noMultiLvlLbl val="0"/>
      </c:catAx>
      <c:valAx>
        <c:axId val="-1103126672"/>
        <c:scaling>
          <c:orientation val="minMax"/>
          <c:min val="65"/>
        </c:scaling>
        <c:delete val="0"/>
        <c:axPos val="l"/>
        <c:numFmt formatCode="0" sourceLinked="0"/>
        <c:majorTickMark val="none"/>
        <c:minorTickMark val="none"/>
        <c:tickLblPos val="nextTo"/>
        <c:spPr>
          <a:noFill/>
          <a:ln w="31750">
            <a:solidFill>
              <a:schemeClr val="bg1">
                <a:lumMod val="85000"/>
              </a:schemeClr>
            </a:solidFill>
          </a:ln>
          <a:effectLst/>
        </c:spPr>
        <c:txPr>
          <a:bodyPr rot="0" vert="horz"/>
          <a:lstStyle/>
          <a:p>
            <a:pPr>
              <a:defRPr sz="900" b="0" i="0" u="none" strike="noStrike" baseline="0">
                <a:solidFill>
                  <a:srgbClr val="003366"/>
                </a:solidFill>
                <a:latin typeface="Georgia" panose="02040502050405020303" pitchFamily="18" charset="0"/>
                <a:ea typeface="Calibri"/>
                <a:cs typeface="Calibri"/>
              </a:defRPr>
            </a:pPr>
            <a:endParaRPr lang="it-IT"/>
          </a:p>
        </c:txPr>
        <c:crossAx val="-1103126128"/>
        <c:crosses val="autoZero"/>
        <c:crossBetween val="between"/>
      </c:valAx>
      <c:spPr>
        <a:noFill/>
        <a:ln w="25400">
          <a:noFill/>
        </a:ln>
      </c:spPr>
    </c:plotArea>
    <c:plotVisOnly val="1"/>
    <c:dispBlanksAs val="gap"/>
    <c:showDLblsOverMax val="0"/>
  </c:chart>
  <c:spPr>
    <a:noFill/>
    <a:ln w="6350">
      <a:noFill/>
    </a:ln>
  </c:spPr>
  <c:txPr>
    <a:bodyPr/>
    <a:lstStyle/>
    <a:p>
      <a:pPr>
        <a:defRPr sz="1000" b="0" i="0" u="none" strike="noStrike" baseline="0">
          <a:solidFill>
            <a:srgbClr val="003366"/>
          </a:solidFill>
          <a:latin typeface="Calibri"/>
          <a:ea typeface="Calibri"/>
          <a:cs typeface="Calibri"/>
        </a:defRPr>
      </a:pPr>
      <a:endParaRPr lang="it-IT"/>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869256982617699"/>
          <c:y val="4.8496926641368399E-2"/>
          <c:w val="0.85136715848313804"/>
          <c:h val="0.75104532625820697"/>
        </c:manualLayout>
      </c:layout>
      <c:scatterChart>
        <c:scatterStyle val="lineMarker"/>
        <c:varyColors val="0"/>
        <c:ser>
          <c:idx val="0"/>
          <c:order val="0"/>
          <c:spPr>
            <a:ln w="19050" cap="rnd">
              <a:noFill/>
              <a:round/>
            </a:ln>
            <a:effectLst/>
          </c:spPr>
          <c:marker>
            <c:symbol val="circle"/>
            <c:size val="8"/>
            <c:spPr>
              <a:solidFill>
                <a:srgbClr val="003A80"/>
              </a:solidFill>
              <a:ln w="9525">
                <a:solidFill>
                  <a:schemeClr val="accent1"/>
                </a:solidFill>
              </a:ln>
              <a:effectLst/>
            </c:spPr>
          </c:marker>
          <c:dPt>
            <c:idx val="9"/>
            <c:marker>
              <c:symbol val="circle"/>
              <c:size val="8"/>
              <c:spPr>
                <a:solidFill>
                  <a:srgbClr val="FF6600"/>
                </a:solidFill>
                <a:ln w="9525">
                  <a:noFill/>
                </a:ln>
                <a:effectLst/>
              </c:spPr>
            </c:marker>
            <c:bubble3D val="0"/>
            <c:spPr>
              <a:ln w="19050" cap="rnd">
                <a:noFill/>
                <a:round/>
              </a:ln>
              <a:effectLst/>
            </c:spPr>
            <c:extLst>
              <c:ext xmlns:c16="http://schemas.microsoft.com/office/drawing/2014/chart" uri="{C3380CC4-5D6E-409C-BE32-E72D297353CC}">
                <c16:uniqueId val="{00000001-4012-468E-9020-9B2EDFC7585F}"/>
              </c:ext>
            </c:extLst>
          </c:dPt>
          <c:dLbls>
            <c:dLbl>
              <c:idx val="0"/>
              <c:tx>
                <c:rich>
                  <a:bodyPr/>
                  <a:lstStyle/>
                  <a:p>
                    <a:r>
                      <a:rPr lang="en-US"/>
                      <a:t>Belgio</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012-468E-9020-9B2EDFC7585F}"/>
                </c:ext>
              </c:extLst>
            </c:dLbl>
            <c:dLbl>
              <c:idx val="1"/>
              <c:delete val="1"/>
              <c:extLst>
                <c:ext xmlns:c15="http://schemas.microsoft.com/office/drawing/2012/chart" uri="{CE6537A1-D6FC-4f65-9D91-7224C49458BB}"/>
                <c:ext xmlns:c16="http://schemas.microsoft.com/office/drawing/2014/chart" uri="{C3380CC4-5D6E-409C-BE32-E72D297353CC}">
                  <c16:uniqueId val="{00000003-4012-468E-9020-9B2EDFC7585F}"/>
                </c:ext>
              </c:extLst>
            </c:dLbl>
            <c:dLbl>
              <c:idx val="2"/>
              <c:layout>
                <c:manualLayout>
                  <c:x val="2.32198142414861E-2"/>
                  <c:y val="3.3013732672989203E-2"/>
                </c:manualLayout>
              </c:layout>
              <c:tx>
                <c:rich>
                  <a:bodyPr/>
                  <a:lstStyle/>
                  <a:p>
                    <a:r>
                      <a:rPr lang="en-US"/>
                      <a:t>Danimarca</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012-468E-9020-9B2EDFC7585F}"/>
                </c:ext>
              </c:extLst>
            </c:dLbl>
            <c:dLbl>
              <c:idx val="3"/>
              <c:layout>
                <c:manualLayout>
                  <c:x val="-3.7313432835820899E-2"/>
                  <c:y val="3.7866326896720301E-2"/>
                </c:manualLayout>
              </c:layout>
              <c:tx>
                <c:rich>
                  <a:bodyPr/>
                  <a:lstStyle/>
                  <a:p>
                    <a:r>
                      <a:rPr lang="en-US"/>
                      <a:t>Germania</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012-468E-9020-9B2EDFC7585F}"/>
                </c:ext>
              </c:extLst>
            </c:dLbl>
            <c:dLbl>
              <c:idx val="5"/>
              <c:tx>
                <c:rich>
                  <a:bodyPr/>
                  <a:lstStyle/>
                  <a:p>
                    <a:r>
                      <a:rPr lang="en-US"/>
                      <a:t>Irlanda</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012-468E-9020-9B2EDFC7585F}"/>
                </c:ext>
              </c:extLst>
            </c:dLbl>
            <c:dLbl>
              <c:idx val="7"/>
              <c:layout>
                <c:manualLayout>
                  <c:x val="-1.3704606886825701E-2"/>
                  <c:y val="6.1360345309097501E-2"/>
                </c:manualLayout>
              </c:layout>
              <c:tx>
                <c:rich>
                  <a:bodyPr/>
                  <a:lstStyle/>
                  <a:p>
                    <a:r>
                      <a:rPr lang="en-US"/>
                      <a:t>Spagna</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012-468E-9020-9B2EDFC7585F}"/>
                </c:ext>
              </c:extLst>
            </c:dLbl>
            <c:dLbl>
              <c:idx val="8"/>
              <c:layout>
                <c:manualLayout>
                  <c:x val="-4.6439476121986303E-2"/>
                  <c:y val="-0.117198750989112"/>
                </c:manualLayout>
              </c:layout>
              <c:tx>
                <c:rich>
                  <a:bodyPr/>
                  <a:lstStyle/>
                  <a:p>
                    <a:r>
                      <a:rPr lang="en-US"/>
                      <a:t>Francia</a:t>
                    </a:r>
                  </a:p>
                </c:rich>
              </c:tx>
              <c:showLegendKey val="0"/>
              <c:showVal val="1"/>
              <c:showCatName val="0"/>
              <c:showSerName val="0"/>
              <c:showPercent val="0"/>
              <c:showBubbleSize val="0"/>
              <c:extLst>
                <c:ext xmlns:c15="http://schemas.microsoft.com/office/drawing/2012/chart" uri="{CE6537A1-D6FC-4f65-9D91-7224C49458BB}">
                  <c15:layout>
                    <c:manualLayout>
                      <c:w val="0.131414549864703"/>
                      <c:h val="7.1425340613337995E-2"/>
                    </c:manualLayout>
                  </c15:layout>
                </c:ext>
                <c:ext xmlns:c16="http://schemas.microsoft.com/office/drawing/2014/chart" uri="{C3380CC4-5D6E-409C-BE32-E72D297353CC}">
                  <c16:uniqueId val="{00000008-4012-468E-9020-9B2EDFC7585F}"/>
                </c:ext>
              </c:extLst>
            </c:dLbl>
            <c:dLbl>
              <c:idx val="9"/>
              <c:tx>
                <c:rich>
                  <a:bodyPr/>
                  <a:lstStyle/>
                  <a:p>
                    <a:r>
                      <a:rPr lang="en-US"/>
                      <a:t>Italia</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012-468E-9020-9B2EDFC7585F}"/>
                </c:ext>
              </c:extLst>
            </c:dLbl>
            <c:dLbl>
              <c:idx val="10"/>
              <c:tx>
                <c:rich>
                  <a:bodyPr/>
                  <a:lstStyle/>
                  <a:p>
                    <a:r>
                      <a:rPr lang="en-US"/>
                      <a:t>Lettonia</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012-468E-9020-9B2EDFC7585F}"/>
                </c:ext>
              </c:extLst>
            </c:dLbl>
            <c:dLbl>
              <c:idx val="12"/>
              <c:delete val="1"/>
              <c:extLst>
                <c:ext xmlns:c15="http://schemas.microsoft.com/office/drawing/2012/chart" uri="{CE6537A1-D6FC-4f65-9D91-7224C49458BB}"/>
                <c:ext xmlns:c16="http://schemas.microsoft.com/office/drawing/2014/chart" uri="{C3380CC4-5D6E-409C-BE32-E72D297353CC}">
                  <c16:uniqueId val="{0000000A-4012-468E-9020-9B2EDFC7585F}"/>
                </c:ext>
              </c:extLst>
            </c:dLbl>
            <c:dLbl>
              <c:idx val="13"/>
              <c:layout>
                <c:manualLayout>
                  <c:x val="7.1594427244581996E-2"/>
                  <c:y val="9.9041198018967498E-3"/>
                </c:manualLayout>
              </c:layout>
              <c:tx>
                <c:rich>
                  <a:bodyPr/>
                  <a:lstStyle/>
                  <a:p>
                    <a:r>
                      <a:rPr lang="en-US" dirty="0" err="1"/>
                      <a:t>Paesi</a:t>
                    </a:r>
                    <a:r>
                      <a:rPr lang="en-US" baseline="0" dirty="0"/>
                      <a:t> Bassi</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012-468E-9020-9B2EDFC7585F}"/>
                </c:ext>
              </c:extLst>
            </c:dLbl>
            <c:dLbl>
              <c:idx val="14"/>
              <c:layout>
                <c:manualLayout>
                  <c:x val="-3.74577986944305E-2"/>
                  <c:y val="4.21354819409425E-2"/>
                </c:manualLayout>
              </c:layout>
              <c:tx>
                <c:rich>
                  <a:bodyPr/>
                  <a:lstStyle/>
                  <a:p>
                    <a:r>
                      <a:rPr lang="en-US"/>
                      <a:t>Austria</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012-468E-9020-9B2EDFC7585F}"/>
                </c:ext>
              </c:extLst>
            </c:dLbl>
            <c:dLbl>
              <c:idx val="16"/>
              <c:layout>
                <c:manualLayout>
                  <c:x val="-7.7399380804953604E-3"/>
                  <c:y val="-6.6027465345978699E-3"/>
                </c:manualLayout>
              </c:layout>
              <c:tx>
                <c:rich>
                  <a:bodyPr/>
                  <a:lstStyle/>
                  <a:p>
                    <a:r>
                      <a:rPr lang="en-US"/>
                      <a:t>Portogallo</a:t>
                    </a:r>
                  </a:p>
                </c:rich>
              </c:tx>
              <c:showLegendKey val="0"/>
              <c:showVal val="1"/>
              <c:showCatName val="0"/>
              <c:showSerName val="0"/>
              <c:showPercent val="0"/>
              <c:showBubbleSize val="0"/>
              <c:extLst>
                <c:ext xmlns:c15="http://schemas.microsoft.com/office/drawing/2012/chart" uri="{CE6537A1-D6FC-4f65-9D91-7224C49458BB}">
                  <c15:layout>
                    <c:manualLayout>
                      <c:w val="0.14680727554179601"/>
                      <c:h val="8.1329460415234797E-2"/>
                    </c:manualLayout>
                  </c15:layout>
                </c:ext>
                <c:ext xmlns:c16="http://schemas.microsoft.com/office/drawing/2014/chart" uri="{C3380CC4-5D6E-409C-BE32-E72D297353CC}">
                  <c16:uniqueId val="{0000000D-4012-468E-9020-9B2EDFC7585F}"/>
                </c:ext>
              </c:extLst>
            </c:dLbl>
            <c:dLbl>
              <c:idx val="17"/>
              <c:layout>
                <c:manualLayout>
                  <c:x val="-5.41795665634675E-2"/>
                  <c:y val="-4.2917852474886199E-2"/>
                </c:manualLayout>
              </c:layout>
              <c:tx>
                <c:rich>
                  <a:bodyPr/>
                  <a:lstStyle/>
                  <a:p>
                    <a:r>
                      <a:rPr lang="en-US" dirty="0"/>
                      <a:t>Romania</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4012-468E-9020-9B2EDFC7585F}"/>
                </c:ext>
              </c:extLst>
            </c:dLbl>
            <c:dLbl>
              <c:idx val="18"/>
              <c:tx>
                <c:rich>
                  <a:bodyPr/>
                  <a:lstStyle/>
                  <a:p>
                    <a:r>
                      <a:rPr lang="en-US" dirty="0"/>
                      <a:t>Slovenia</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4012-468E-9020-9B2EDFC7585F}"/>
                </c:ext>
              </c:extLst>
            </c:dLbl>
            <c:dLbl>
              <c:idx val="19"/>
              <c:tx>
                <c:rich>
                  <a:bodyPr/>
                  <a:lstStyle/>
                  <a:p>
                    <a:r>
                      <a:rPr lang="en-US"/>
                      <a:t>Slovacchia</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4012-468E-9020-9B2EDFC7585F}"/>
                </c:ext>
              </c:extLst>
            </c:dLbl>
            <c:dLbl>
              <c:idx val="21"/>
              <c:tx>
                <c:rich>
                  <a:bodyPr/>
                  <a:lstStyle/>
                  <a:p>
                    <a:r>
                      <a:rPr lang="en-US" dirty="0" err="1"/>
                      <a:t>Svezia</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4012-468E-9020-9B2EDFC7585F}"/>
                </c:ext>
              </c:extLst>
            </c:dLbl>
            <c:dLbl>
              <c:idx val="22"/>
              <c:layout>
                <c:manualLayout>
                  <c:x val="-5.9016235514782397E-2"/>
                  <c:y val="-5.4051294220378701E-2"/>
                </c:manualLayout>
              </c:layout>
              <c:tx>
                <c:rich>
                  <a:bodyPr/>
                  <a:lstStyle/>
                  <a:p>
                    <a:r>
                      <a:rPr lang="en-US"/>
                      <a:t>Regno Unito</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4012-468E-9020-9B2EDFC7585F}"/>
                </c:ext>
              </c:extLst>
            </c:dLbl>
            <c:dLbl>
              <c:idx val="23"/>
              <c:delete val="1"/>
              <c:extLst>
                <c:ext xmlns:c15="http://schemas.microsoft.com/office/drawing/2012/chart" uri="{CE6537A1-D6FC-4f65-9D91-7224C49458BB}"/>
                <c:ext xmlns:c16="http://schemas.microsoft.com/office/drawing/2014/chart" uri="{C3380CC4-5D6E-409C-BE32-E72D297353CC}">
                  <c16:uniqueId val="{00000013-4012-468E-9020-9B2EDFC7585F}"/>
                </c:ext>
              </c:extLst>
            </c:dLbl>
            <c:spPr>
              <a:noFill/>
              <a:ln>
                <a:noFill/>
              </a:ln>
              <a:effectLst/>
            </c:spPr>
            <c:txPr>
              <a:bodyPr rot="0" spcFirstLastPara="1" vertOverflow="ellipsis" vert="horz" wrap="square" anchor="ctr" anchorCtr="1"/>
              <a:lstStyle/>
              <a:p>
                <a:pPr>
                  <a:defRPr sz="1600" b="0" i="0" u="none" strike="noStrike" kern="1200" baseline="0">
                    <a:solidFill>
                      <a:srgbClr val="002060"/>
                    </a:solidFill>
                    <a:latin typeface="Georgia" panose="02040502050405020303" pitchFamily="18" charset="0"/>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trendline>
            <c:spPr>
              <a:ln w="38100" cap="rnd">
                <a:solidFill>
                  <a:srgbClr val="FF6600"/>
                </a:solidFill>
                <a:prstDash val="sysDot"/>
              </a:ln>
              <a:effectLst/>
            </c:spPr>
            <c:trendlineType val="linear"/>
            <c:dispRSqr val="0"/>
            <c:dispEq val="0"/>
          </c:trendline>
          <c:xVal>
            <c:numRef>
              <c:f>'[Correlazione produttività-pil.xlsx]Finale'!$B$2:$B$25</c:f>
              <c:numCache>
                <c:formatCode>0.00</c:formatCode>
                <c:ptCount val="24"/>
                <c:pt idx="0">
                  <c:v>2.7793156878914478</c:v>
                </c:pt>
                <c:pt idx="1">
                  <c:v>2.7493564306294132</c:v>
                </c:pt>
                <c:pt idx="2">
                  <c:v>1.714518127349107</c:v>
                </c:pt>
                <c:pt idx="3">
                  <c:v>1.8906182080363541</c:v>
                </c:pt>
                <c:pt idx="5">
                  <c:v>3.7201740080265111</c:v>
                </c:pt>
                <c:pt idx="6">
                  <c:v>-1.902577916446502</c:v>
                </c:pt>
                <c:pt idx="7">
                  <c:v>1.229039124846</c:v>
                </c:pt>
                <c:pt idx="8">
                  <c:v>1.6392505684490251</c:v>
                </c:pt>
                <c:pt idx="9">
                  <c:v>2.5413018607970632</c:v>
                </c:pt>
                <c:pt idx="10">
                  <c:v>3.1066902871307538</c:v>
                </c:pt>
                <c:pt idx="12">
                  <c:v>2.342158706407194</c:v>
                </c:pt>
                <c:pt idx="13">
                  <c:v>1.6830714879809689</c:v>
                </c:pt>
                <c:pt idx="14">
                  <c:v>1.2051945917286091</c:v>
                </c:pt>
                <c:pt idx="16">
                  <c:v>1.7855884858385631</c:v>
                </c:pt>
                <c:pt idx="17">
                  <c:v>3.3440202269433801</c:v>
                </c:pt>
                <c:pt idx="18">
                  <c:v>3.848440537916975</c:v>
                </c:pt>
                <c:pt idx="19">
                  <c:v>5.1754999040621659</c:v>
                </c:pt>
                <c:pt idx="21">
                  <c:v>3.7268391625430168</c:v>
                </c:pt>
                <c:pt idx="22">
                  <c:v>2.342158706407194</c:v>
                </c:pt>
                <c:pt idx="23">
                  <c:v>2.0173505992083558</c:v>
                </c:pt>
              </c:numCache>
            </c:numRef>
          </c:xVal>
          <c:yVal>
            <c:numRef>
              <c:f>'[Correlazione produttività-pil.xlsx]Finale'!$D$2:$D$25</c:f>
              <c:numCache>
                <c:formatCode>0.0</c:formatCode>
                <c:ptCount val="24"/>
                <c:pt idx="0">
                  <c:v>0.82399999999999995</c:v>
                </c:pt>
                <c:pt idx="1">
                  <c:v>1.1715555555555559</c:v>
                </c:pt>
                <c:pt idx="2">
                  <c:v>0.37433333333333302</c:v>
                </c:pt>
                <c:pt idx="3">
                  <c:v>1.0056666666666669</c:v>
                </c:pt>
                <c:pt idx="5">
                  <c:v>3.6463333333333332</c:v>
                </c:pt>
                <c:pt idx="6">
                  <c:v>-3.2935555555555558</c:v>
                </c:pt>
                <c:pt idx="7">
                  <c:v>0</c:v>
                </c:pt>
                <c:pt idx="8">
                  <c:v>0.57577777777777805</c:v>
                </c:pt>
                <c:pt idx="9">
                  <c:v>-0.78200000000000003</c:v>
                </c:pt>
                <c:pt idx="10">
                  <c:v>-0.21466666666666701</c:v>
                </c:pt>
                <c:pt idx="12">
                  <c:v>0.97366666666666701</c:v>
                </c:pt>
                <c:pt idx="13">
                  <c:v>0.58011111111111102</c:v>
                </c:pt>
                <c:pt idx="14">
                  <c:v>0.71611111111111103</c:v>
                </c:pt>
                <c:pt idx="16">
                  <c:v>-0.43822222222222201</c:v>
                </c:pt>
                <c:pt idx="17">
                  <c:v>1.958</c:v>
                </c:pt>
                <c:pt idx="18">
                  <c:v>0.16988888888888901</c:v>
                </c:pt>
                <c:pt idx="19">
                  <c:v>2.3225555555555548</c:v>
                </c:pt>
                <c:pt idx="21">
                  <c:v>1.5405555555555559</c:v>
                </c:pt>
                <c:pt idx="22">
                  <c:v>0.97366666666666701</c:v>
                </c:pt>
                <c:pt idx="23">
                  <c:v>0.95933333333333304</c:v>
                </c:pt>
              </c:numCache>
            </c:numRef>
          </c:yVal>
          <c:smooth val="0"/>
          <c:extLst>
            <c:ext xmlns:c16="http://schemas.microsoft.com/office/drawing/2014/chart" uri="{C3380CC4-5D6E-409C-BE32-E72D297353CC}">
              <c16:uniqueId val="{00000016-4012-468E-9020-9B2EDFC7585F}"/>
            </c:ext>
          </c:extLst>
        </c:ser>
        <c:dLbls>
          <c:showLegendKey val="0"/>
          <c:showVal val="0"/>
          <c:showCatName val="0"/>
          <c:showSerName val="0"/>
          <c:showPercent val="0"/>
          <c:showBubbleSize val="0"/>
        </c:dLbls>
        <c:axId val="303185408"/>
        <c:axId val="303181880"/>
      </c:scatterChart>
      <c:valAx>
        <c:axId val="303185408"/>
        <c:scaling>
          <c:orientation val="minMax"/>
          <c:max val="5.8"/>
          <c:min val="1"/>
        </c:scaling>
        <c:delete val="0"/>
        <c:axPos val="b"/>
        <c:majorGridlines>
          <c:spPr>
            <a:ln w="9525" cap="flat" cmpd="sng" algn="ctr">
              <a:solidFill>
                <a:schemeClr val="tx1">
                  <a:lumMod val="15000"/>
                  <a:lumOff val="85000"/>
                </a:schemeClr>
              </a:solidFill>
              <a:prstDash val="dash"/>
              <a:round/>
            </a:ln>
            <a:effectLst/>
          </c:spPr>
        </c:majorGridlines>
        <c:title>
          <c:tx>
            <c:rich>
              <a:bodyPr rot="0" spcFirstLastPara="1" vertOverflow="ellipsis" vert="horz" wrap="square" anchor="ctr" anchorCtr="1"/>
              <a:lstStyle/>
              <a:p>
                <a:pPr>
                  <a:defRPr sz="1600" b="0" i="0" u="none" strike="noStrike" kern="1200" baseline="0">
                    <a:solidFill>
                      <a:srgbClr val="002060"/>
                    </a:solidFill>
                    <a:latin typeface="Georgia" panose="02040502050405020303" pitchFamily="18" charset="0"/>
                    <a:ea typeface="+mn-ea"/>
                    <a:cs typeface="+mn-cs"/>
                  </a:defRPr>
                </a:pPr>
                <a:r>
                  <a:rPr lang="it-IT"/>
                  <a:t>Produttività del lavoro, tasso annuo di crescita composto (%) 2008-2014 </a:t>
                </a:r>
              </a:p>
            </c:rich>
          </c:tx>
          <c:overlay val="0"/>
          <c:spPr>
            <a:noFill/>
            <a:ln>
              <a:noFill/>
            </a:ln>
            <a:effectLst/>
          </c:spPr>
          <c:txPr>
            <a:bodyPr rot="0" spcFirstLastPara="1" vertOverflow="ellipsis" vert="horz" wrap="square" anchor="ctr" anchorCtr="1"/>
            <a:lstStyle/>
            <a:p>
              <a:pPr>
                <a:defRPr sz="1600" b="0" i="0" u="none" strike="noStrike" kern="1200" baseline="0">
                  <a:solidFill>
                    <a:srgbClr val="002060"/>
                  </a:solidFill>
                  <a:latin typeface="Georgia" panose="02040502050405020303" pitchFamily="18" charset="0"/>
                  <a:ea typeface="+mn-ea"/>
                  <a:cs typeface="+mn-cs"/>
                </a:defRPr>
              </a:pPr>
              <a:endParaRPr lang="it-IT"/>
            </a:p>
          </c:txPr>
        </c:title>
        <c:numFmt formatCode="0" sourceLinked="0"/>
        <c:majorTickMark val="none"/>
        <c:minorTickMark val="none"/>
        <c:tickLblPos val="low"/>
        <c:spPr>
          <a:noFill/>
          <a:ln w="9525" cap="flat" cmpd="sng" algn="ctr">
            <a:solidFill>
              <a:srgbClr val="FCFCFC">
                <a:lumMod val="50000"/>
              </a:srgbClr>
            </a:solidFill>
            <a:round/>
          </a:ln>
          <a:effectLst/>
        </c:spPr>
        <c:txPr>
          <a:bodyPr rot="-60000000" spcFirstLastPara="1" vertOverflow="ellipsis" vert="horz" wrap="square" anchor="ctr" anchorCtr="1"/>
          <a:lstStyle/>
          <a:p>
            <a:pPr>
              <a:defRPr sz="1600" b="0" i="0" u="none" strike="noStrike" kern="1200" baseline="0">
                <a:solidFill>
                  <a:srgbClr val="002060"/>
                </a:solidFill>
                <a:latin typeface="Georgia" panose="02040502050405020303" pitchFamily="18" charset="0"/>
                <a:ea typeface="+mn-ea"/>
                <a:cs typeface="+mn-cs"/>
              </a:defRPr>
            </a:pPr>
            <a:endParaRPr lang="it-IT"/>
          </a:p>
        </c:txPr>
        <c:crossAx val="303181880"/>
        <c:crosses val="autoZero"/>
        <c:crossBetween val="midCat"/>
      </c:valAx>
      <c:valAx>
        <c:axId val="303181880"/>
        <c:scaling>
          <c:orientation val="minMax"/>
          <c:min val="-2"/>
        </c:scaling>
        <c:delete val="0"/>
        <c:axPos val="l"/>
        <c:majorGridlines>
          <c:spPr>
            <a:ln w="9525" cap="flat" cmpd="sng" algn="ctr">
              <a:solidFill>
                <a:srgbClr val="FCFCFC">
                  <a:lumMod val="90000"/>
                </a:srgbClr>
              </a:solidFill>
              <a:prstDash val="dash"/>
              <a:round/>
            </a:ln>
            <a:effectLst/>
          </c:spPr>
        </c:majorGridlines>
        <c:numFmt formatCode="0" sourceLinked="0"/>
        <c:majorTickMark val="none"/>
        <c:minorTickMark val="none"/>
        <c:tickLblPos val="low"/>
        <c:spPr>
          <a:noFill/>
          <a:ln w="9525" cap="flat" cmpd="sng" algn="ctr">
            <a:solidFill>
              <a:srgbClr val="FCFCFC">
                <a:lumMod val="50000"/>
              </a:srgbClr>
            </a:solidFill>
            <a:round/>
          </a:ln>
          <a:effectLst/>
        </c:spPr>
        <c:txPr>
          <a:bodyPr rot="-60000000" spcFirstLastPara="1" vertOverflow="ellipsis" vert="horz" wrap="square" anchor="ctr" anchorCtr="1"/>
          <a:lstStyle/>
          <a:p>
            <a:pPr>
              <a:defRPr sz="1600" b="0" i="0" u="none" strike="noStrike" kern="1200" baseline="0">
                <a:solidFill>
                  <a:srgbClr val="002060"/>
                </a:solidFill>
                <a:latin typeface="Georgia" panose="02040502050405020303" pitchFamily="18" charset="0"/>
                <a:ea typeface="+mn-ea"/>
                <a:cs typeface="+mn-cs"/>
              </a:defRPr>
            </a:pPr>
            <a:endParaRPr lang="it-IT"/>
          </a:p>
        </c:txPr>
        <c:crossAx val="303185408"/>
        <c:crosses val="autoZero"/>
        <c:crossBetween val="midCat"/>
      </c:valAx>
      <c:spPr>
        <a:noFill/>
        <a:ln>
          <a:noFill/>
        </a:ln>
        <a:effectLst/>
      </c:spPr>
    </c:plotArea>
    <c:plotVisOnly val="1"/>
    <c:dispBlanksAs val="gap"/>
    <c:showDLblsOverMax val="0"/>
  </c:chart>
  <c:spPr>
    <a:noFill/>
    <a:ln>
      <a:noFill/>
    </a:ln>
    <a:effectLst/>
  </c:spPr>
  <c:txPr>
    <a:bodyPr/>
    <a:lstStyle/>
    <a:p>
      <a:pPr>
        <a:defRPr sz="1600">
          <a:solidFill>
            <a:srgbClr val="002060"/>
          </a:solidFill>
          <a:latin typeface="Georgia" panose="02040502050405020303" pitchFamily="18" charset="0"/>
        </a:defRPr>
      </a:pPr>
      <a:endParaRPr lang="it-IT"/>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9400622153094099E-2"/>
          <c:y val="3.2345450335725862E-2"/>
          <c:w val="0.93121597600266637"/>
          <c:h val="0.81441537392915031"/>
        </c:manualLayout>
      </c:layout>
      <c:lineChart>
        <c:grouping val="standard"/>
        <c:varyColors val="0"/>
        <c:ser>
          <c:idx val="0"/>
          <c:order val="0"/>
          <c:tx>
            <c:strRef>
              <c:f>'[Grafico in Microsoft PowerPoint]Foglio1'!$A$7</c:f>
              <c:strCache>
                <c:ptCount val="1"/>
                <c:pt idx="0">
                  <c:v>UE</c:v>
                </c:pt>
              </c:strCache>
            </c:strRef>
          </c:tx>
          <c:spPr>
            <a:ln w="28575" cap="rnd">
              <a:solidFill>
                <a:srgbClr val="0070C0"/>
              </a:solidFill>
              <a:round/>
            </a:ln>
            <a:effectLst/>
          </c:spPr>
          <c:marker>
            <c:symbol val="none"/>
          </c:marker>
          <c:dLbls>
            <c:dLbl>
              <c:idx val="11"/>
              <c:layout>
                <c:manualLayout>
                  <c:x val="-1.2933598692026977E-16"/>
                  <c:y val="1.47024774253299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0FD-43DB-8013-FBB4DDD8AE23}"/>
                </c:ext>
              </c:extLst>
            </c:dLbl>
            <c:spPr>
              <a:noFill/>
              <a:ln>
                <a:noFill/>
              </a:ln>
              <a:effectLst/>
            </c:spPr>
            <c:txPr>
              <a:bodyPr rot="0" spcFirstLastPara="1" vertOverflow="ellipsis" vert="horz" wrap="square" anchor="ctr" anchorCtr="1"/>
              <a:lstStyle/>
              <a:p>
                <a:pPr>
                  <a:defRPr sz="1800" b="0" i="0" u="none" strike="noStrike" kern="1200" baseline="0">
                    <a:solidFill>
                      <a:srgbClr val="003A80"/>
                    </a:solidFill>
                    <a:latin typeface="Tahoma" panose="020B0604030504040204" pitchFamily="34" charset="0"/>
                    <a:ea typeface="Tahoma" panose="020B0604030504040204" pitchFamily="34" charset="0"/>
                    <a:cs typeface="Tahoma" panose="020B0604030504040204" pitchFamily="34" charset="0"/>
                  </a:defRPr>
                </a:pPr>
                <a:endParaRPr lang="it-IT"/>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'[Grafico in Microsoft PowerPoint]Foglio1'!$B$4:$M$4</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strCache>
            </c:strRef>
          </c:cat>
          <c:val>
            <c:numRef>
              <c:f>'[Grafico in Microsoft PowerPoint]Foglio1'!$B$7:$M$7</c:f>
              <c:numCache>
                <c:formatCode>General</c:formatCode>
                <c:ptCount val="12"/>
                <c:pt idx="0">
                  <c:v>1.78</c:v>
                </c:pt>
                <c:pt idx="1">
                  <c:v>1.8</c:v>
                </c:pt>
                <c:pt idx="2">
                  <c:v>1.81</c:v>
                </c:pt>
                <c:pt idx="3">
                  <c:v>1.89</c:v>
                </c:pt>
                <c:pt idx="4">
                  <c:v>1.99</c:v>
                </c:pt>
                <c:pt idx="5">
                  <c:v>1.99</c:v>
                </c:pt>
                <c:pt idx="6">
                  <c:v>2.04</c:v>
                </c:pt>
                <c:pt idx="7">
                  <c:v>2.1</c:v>
                </c:pt>
                <c:pt idx="8">
                  <c:v>2.1</c:v>
                </c:pt>
                <c:pt idx="9">
                  <c:v>2.13</c:v>
                </c:pt>
                <c:pt idx="10">
                  <c:v>2.13</c:v>
                </c:pt>
                <c:pt idx="11">
                  <c:v>2.12</c:v>
                </c:pt>
              </c:numCache>
            </c:numRef>
          </c:val>
          <c:smooth val="0"/>
          <c:extLst>
            <c:ext xmlns:c16="http://schemas.microsoft.com/office/drawing/2014/chart" uri="{C3380CC4-5D6E-409C-BE32-E72D297353CC}">
              <c16:uniqueId val="{00000001-20FD-43DB-8013-FBB4DDD8AE23}"/>
            </c:ext>
          </c:extLst>
        </c:ser>
        <c:ser>
          <c:idx val="1"/>
          <c:order val="1"/>
          <c:tx>
            <c:strRef>
              <c:f>'[Grafico in Microsoft PowerPoint]Foglio1'!$A$5</c:f>
              <c:strCache>
                <c:ptCount val="1"/>
                <c:pt idx="0">
                  <c:v>Germania</c:v>
                </c:pt>
              </c:strCache>
            </c:strRef>
          </c:tx>
          <c:spPr>
            <a:ln w="28575" cap="rnd">
              <a:solidFill>
                <a:srgbClr val="FFFFFF">
                  <a:lumMod val="65000"/>
                </a:srgbClr>
              </a:solidFill>
              <a:round/>
            </a:ln>
            <a:effectLst/>
          </c:spPr>
          <c:marker>
            <c:symbol val="none"/>
          </c:marker>
          <c:dLbls>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0FD-43DB-8013-FBB4DDD8AE23}"/>
                </c:ext>
              </c:extLst>
            </c:dLbl>
            <c:spPr>
              <a:noFill/>
              <a:ln>
                <a:noFill/>
              </a:ln>
              <a:effectLst/>
            </c:spPr>
            <c:txPr>
              <a:bodyPr rot="0" spcFirstLastPara="1" vertOverflow="ellipsis" vert="horz" wrap="square" anchor="ctr" anchorCtr="1"/>
              <a:lstStyle/>
              <a:p>
                <a:pPr>
                  <a:defRPr sz="1800" b="0" i="0" u="none" strike="noStrike" kern="1200" baseline="0">
                    <a:solidFill>
                      <a:srgbClr val="003A80"/>
                    </a:solidFill>
                    <a:latin typeface="Tahoma" panose="020B0604030504040204" pitchFamily="34" charset="0"/>
                    <a:ea typeface="Tahoma" panose="020B0604030504040204" pitchFamily="34" charset="0"/>
                    <a:cs typeface="Tahoma" panose="020B0604030504040204" pitchFamily="34" charset="0"/>
                  </a:defRPr>
                </a:pPr>
                <a:endParaRPr lang="it-IT"/>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'[Grafico in Microsoft PowerPoint]Foglio1'!$B$4:$M$4</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strCache>
            </c:strRef>
          </c:cat>
          <c:val>
            <c:numRef>
              <c:f>'[Grafico in Microsoft PowerPoint]Foglio1'!$B$5:$M$5</c:f>
              <c:numCache>
                <c:formatCode>General</c:formatCode>
                <c:ptCount val="12"/>
                <c:pt idx="0">
                  <c:v>2.42</c:v>
                </c:pt>
                <c:pt idx="1">
                  <c:v>2.46</c:v>
                </c:pt>
                <c:pt idx="2">
                  <c:v>2.4500000000000002</c:v>
                </c:pt>
                <c:pt idx="3">
                  <c:v>2.6</c:v>
                </c:pt>
                <c:pt idx="4">
                  <c:v>2.72</c:v>
                </c:pt>
                <c:pt idx="5">
                  <c:v>2.71</c:v>
                </c:pt>
                <c:pt idx="6">
                  <c:v>2.8</c:v>
                </c:pt>
                <c:pt idx="7">
                  <c:v>2.87</c:v>
                </c:pt>
                <c:pt idx="8">
                  <c:v>2.82</c:v>
                </c:pt>
                <c:pt idx="9">
                  <c:v>2.87</c:v>
                </c:pt>
                <c:pt idx="10">
                  <c:v>2.92</c:v>
                </c:pt>
                <c:pt idx="11">
                  <c:v>2.94</c:v>
                </c:pt>
              </c:numCache>
            </c:numRef>
          </c:val>
          <c:smooth val="0"/>
          <c:extLst>
            <c:ext xmlns:c16="http://schemas.microsoft.com/office/drawing/2014/chart" uri="{C3380CC4-5D6E-409C-BE32-E72D297353CC}">
              <c16:uniqueId val="{00000003-20FD-43DB-8013-FBB4DDD8AE23}"/>
            </c:ext>
          </c:extLst>
        </c:ser>
        <c:ser>
          <c:idx val="3"/>
          <c:order val="2"/>
          <c:tx>
            <c:strRef>
              <c:f>'[Grafico in Microsoft PowerPoint]Foglio1'!$A$6</c:f>
              <c:strCache>
                <c:ptCount val="1"/>
                <c:pt idx="0">
                  <c:v>Francia</c:v>
                </c:pt>
              </c:strCache>
            </c:strRef>
          </c:tx>
          <c:spPr>
            <a:ln w="28575" cap="rnd">
              <a:solidFill>
                <a:srgbClr val="00B050"/>
              </a:solidFill>
              <a:round/>
            </a:ln>
            <a:effectLst/>
          </c:spPr>
          <c:marker>
            <c:symbol val="none"/>
          </c:marker>
          <c:dLbls>
            <c:dLbl>
              <c:idx val="11"/>
              <c:layout>
                <c:manualLayout>
                  <c:x val="6.3047161426508166E-3"/>
                  <c:y val="-2.94049548506598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0FD-43DB-8013-FBB4DDD8AE23}"/>
                </c:ext>
              </c:extLst>
            </c:dLbl>
            <c:spPr>
              <a:noFill/>
              <a:ln>
                <a:noFill/>
              </a:ln>
              <a:effectLst/>
            </c:spPr>
            <c:txPr>
              <a:bodyPr rot="0" spcFirstLastPara="1" vertOverflow="ellipsis" vert="horz" wrap="square" anchor="ctr" anchorCtr="1"/>
              <a:lstStyle/>
              <a:p>
                <a:pPr>
                  <a:defRPr sz="1800" b="0" i="0" u="none" strike="noStrike" kern="1200" baseline="0">
                    <a:solidFill>
                      <a:srgbClr val="003A80"/>
                    </a:solidFill>
                    <a:latin typeface="Tahoma" panose="020B0604030504040204" pitchFamily="34" charset="0"/>
                    <a:ea typeface="Tahoma" panose="020B0604030504040204" pitchFamily="34" charset="0"/>
                    <a:cs typeface="Tahoma" panose="020B0604030504040204" pitchFamily="34" charset="0"/>
                  </a:defRPr>
                </a:pPr>
                <a:endParaRPr lang="it-IT"/>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'[Grafico in Microsoft PowerPoint]Foglio1'!$B$4:$M$4</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strCache>
            </c:strRef>
          </c:cat>
          <c:val>
            <c:numRef>
              <c:f>'[Grafico in Microsoft PowerPoint]Foglio1'!$B$6:$M$6</c:f>
              <c:numCache>
                <c:formatCode>General</c:formatCode>
                <c:ptCount val="12"/>
                <c:pt idx="0">
                  <c:v>2.04</c:v>
                </c:pt>
                <c:pt idx="1">
                  <c:v>2.0499999999999998</c:v>
                </c:pt>
                <c:pt idx="2">
                  <c:v>2.02</c:v>
                </c:pt>
                <c:pt idx="3">
                  <c:v>2.06</c:v>
                </c:pt>
                <c:pt idx="4">
                  <c:v>2.21</c:v>
                </c:pt>
                <c:pt idx="5">
                  <c:v>2.1800000000000002</c:v>
                </c:pt>
                <c:pt idx="6">
                  <c:v>2.19</c:v>
                </c:pt>
                <c:pt idx="7">
                  <c:v>2.23</c:v>
                </c:pt>
                <c:pt idx="8">
                  <c:v>2.2400000000000002</c:v>
                </c:pt>
                <c:pt idx="9">
                  <c:v>2.23</c:v>
                </c:pt>
                <c:pt idx="10">
                  <c:v>2.2200000000000002</c:v>
                </c:pt>
                <c:pt idx="11">
                  <c:v>2.2200000000000002</c:v>
                </c:pt>
              </c:numCache>
            </c:numRef>
          </c:val>
          <c:smooth val="0"/>
          <c:extLst>
            <c:ext xmlns:c16="http://schemas.microsoft.com/office/drawing/2014/chart" uri="{C3380CC4-5D6E-409C-BE32-E72D297353CC}">
              <c16:uniqueId val="{00000005-20FD-43DB-8013-FBB4DDD8AE23}"/>
            </c:ext>
          </c:extLst>
        </c:ser>
        <c:ser>
          <c:idx val="4"/>
          <c:order val="3"/>
          <c:tx>
            <c:strRef>
              <c:f>'[Grafico in Microsoft PowerPoint]Foglio1'!$A$10</c:f>
              <c:strCache>
                <c:ptCount val="1"/>
                <c:pt idx="0">
                  <c:v>Italia </c:v>
                </c:pt>
              </c:strCache>
            </c:strRef>
          </c:tx>
          <c:spPr>
            <a:ln w="28575" cap="rnd">
              <a:solidFill>
                <a:srgbClr val="F47B20"/>
              </a:solidFill>
              <a:round/>
            </a:ln>
            <a:effectLst/>
          </c:spPr>
          <c:marker>
            <c:symbol val="none"/>
          </c:marker>
          <c:dLbls>
            <c:dLbl>
              <c:idx val="11"/>
              <c:spPr>
                <a:noFill/>
                <a:ln>
                  <a:noFill/>
                </a:ln>
                <a:effectLst/>
              </c:spPr>
              <c:txPr>
                <a:bodyPr rot="0" spcFirstLastPara="1" vertOverflow="ellipsis" vert="horz" wrap="square" anchor="ctr" anchorCtr="1"/>
                <a:lstStyle/>
                <a:p>
                  <a:pPr>
                    <a:defRPr sz="1800" b="1" i="0" u="none" strike="noStrike" kern="1200" baseline="0">
                      <a:solidFill>
                        <a:srgbClr val="003A80"/>
                      </a:solidFill>
                      <a:latin typeface="Tahoma" panose="020B0604030504040204" pitchFamily="34" charset="0"/>
                      <a:ea typeface="Tahoma" panose="020B0604030504040204" pitchFamily="34" charset="0"/>
                      <a:cs typeface="Tahoma" panose="020B0604030504040204" pitchFamily="34" charset="0"/>
                    </a:defRPr>
                  </a:pPr>
                  <a:endParaRPr lang="it-IT"/>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0FD-43DB-8013-FBB4DDD8AE23}"/>
                </c:ext>
              </c:extLst>
            </c:dLbl>
            <c:spPr>
              <a:noFill/>
              <a:ln>
                <a:noFill/>
              </a:ln>
              <a:effectLst/>
            </c:spPr>
            <c:txPr>
              <a:bodyPr rot="0" spcFirstLastPara="1" vertOverflow="ellipsis" vert="horz" wrap="square" anchor="ctr" anchorCtr="1"/>
              <a:lstStyle/>
              <a:p>
                <a:pPr>
                  <a:defRPr sz="1800" b="0" i="0" u="none" strike="noStrike" kern="1200" baseline="0">
                    <a:solidFill>
                      <a:srgbClr val="003A80"/>
                    </a:solidFill>
                    <a:latin typeface="Tahoma" panose="020B0604030504040204" pitchFamily="34" charset="0"/>
                    <a:ea typeface="Tahoma" panose="020B0604030504040204" pitchFamily="34" charset="0"/>
                    <a:cs typeface="Tahoma" panose="020B0604030504040204" pitchFamily="34" charset="0"/>
                  </a:defRPr>
                </a:pPr>
                <a:endParaRPr lang="it-IT"/>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'[Grafico in Microsoft PowerPoint]Foglio1'!$B$4:$M$4</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strCache>
            </c:strRef>
          </c:cat>
          <c:val>
            <c:numRef>
              <c:f>'[Grafico in Microsoft PowerPoint]Foglio1'!$B$10:$M$10</c:f>
              <c:numCache>
                <c:formatCode>General</c:formatCode>
                <c:ptCount val="12"/>
                <c:pt idx="0">
                  <c:v>1.05</c:v>
                </c:pt>
                <c:pt idx="1">
                  <c:v>1.0900000000000001</c:v>
                </c:pt>
                <c:pt idx="2">
                  <c:v>1.1299999999999999</c:v>
                </c:pt>
                <c:pt idx="3">
                  <c:v>1.1599999999999999</c:v>
                </c:pt>
                <c:pt idx="4">
                  <c:v>1.22</c:v>
                </c:pt>
                <c:pt idx="5">
                  <c:v>1.22</c:v>
                </c:pt>
                <c:pt idx="6">
                  <c:v>1.21</c:v>
                </c:pt>
                <c:pt idx="7">
                  <c:v>1.27</c:v>
                </c:pt>
                <c:pt idx="8">
                  <c:v>1.31</c:v>
                </c:pt>
                <c:pt idx="9">
                  <c:v>1.34</c:v>
                </c:pt>
                <c:pt idx="10">
                  <c:v>1.34</c:v>
                </c:pt>
                <c:pt idx="11">
                  <c:v>1.29</c:v>
                </c:pt>
              </c:numCache>
            </c:numRef>
          </c:val>
          <c:smooth val="0"/>
          <c:extLst>
            <c:ext xmlns:c16="http://schemas.microsoft.com/office/drawing/2014/chart" uri="{C3380CC4-5D6E-409C-BE32-E72D297353CC}">
              <c16:uniqueId val="{00000007-20FD-43DB-8013-FBB4DDD8AE23}"/>
            </c:ext>
          </c:extLst>
        </c:ser>
        <c:ser>
          <c:idx val="5"/>
          <c:order val="4"/>
          <c:tx>
            <c:strRef>
              <c:f>'[Grafico in Microsoft PowerPoint]Foglio1'!$A$8</c:f>
              <c:strCache>
                <c:ptCount val="1"/>
                <c:pt idx="0">
                  <c:v>Regno Unito </c:v>
                </c:pt>
              </c:strCache>
            </c:strRef>
          </c:tx>
          <c:spPr>
            <a:ln w="28575" cap="rnd">
              <a:solidFill>
                <a:srgbClr val="003A80"/>
              </a:solidFill>
              <a:round/>
            </a:ln>
            <a:effectLst/>
          </c:spPr>
          <c:marker>
            <c:symbol val="none"/>
          </c:marker>
          <c:dLbls>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0FD-43DB-8013-FBB4DDD8AE23}"/>
                </c:ext>
              </c:extLst>
            </c:dLbl>
            <c:spPr>
              <a:noFill/>
              <a:ln>
                <a:noFill/>
              </a:ln>
              <a:effectLst/>
            </c:spPr>
            <c:txPr>
              <a:bodyPr rot="0" spcFirstLastPara="1" vertOverflow="ellipsis" vert="horz" wrap="square" anchor="ctr" anchorCtr="1"/>
              <a:lstStyle/>
              <a:p>
                <a:pPr>
                  <a:defRPr sz="1800" b="0" i="0" u="none" strike="noStrike" kern="1200" baseline="0">
                    <a:solidFill>
                      <a:srgbClr val="003A80"/>
                    </a:solidFill>
                    <a:latin typeface="Tahoma" panose="020B0604030504040204" pitchFamily="34" charset="0"/>
                    <a:ea typeface="Tahoma" panose="020B0604030504040204" pitchFamily="34" charset="0"/>
                    <a:cs typeface="Tahoma" panose="020B0604030504040204" pitchFamily="34" charset="0"/>
                  </a:defRPr>
                </a:pPr>
                <a:endParaRPr lang="it-IT"/>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'[Grafico in Microsoft PowerPoint]Foglio1'!$B$4:$M$4</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strCache>
            </c:strRef>
          </c:cat>
          <c:val>
            <c:numRef>
              <c:f>'[Grafico in Microsoft PowerPoint]Foglio1'!$B$8:$M$8</c:f>
              <c:numCache>
                <c:formatCode>General</c:formatCode>
                <c:ptCount val="12"/>
                <c:pt idx="0">
                  <c:v>1.56</c:v>
                </c:pt>
                <c:pt idx="1">
                  <c:v>1.59</c:v>
                </c:pt>
                <c:pt idx="2">
                  <c:v>1.63</c:v>
                </c:pt>
                <c:pt idx="3">
                  <c:v>1.63</c:v>
                </c:pt>
                <c:pt idx="4">
                  <c:v>1.69</c:v>
                </c:pt>
                <c:pt idx="5">
                  <c:v>1.67</c:v>
                </c:pt>
                <c:pt idx="6">
                  <c:v>1.67</c:v>
                </c:pt>
                <c:pt idx="7">
                  <c:v>1.6</c:v>
                </c:pt>
                <c:pt idx="8">
                  <c:v>1.65</c:v>
                </c:pt>
                <c:pt idx="9">
                  <c:v>1.67</c:v>
                </c:pt>
                <c:pt idx="10">
                  <c:v>1.67</c:v>
                </c:pt>
                <c:pt idx="11">
                  <c:v>1.69</c:v>
                </c:pt>
              </c:numCache>
            </c:numRef>
          </c:val>
          <c:smooth val="0"/>
          <c:extLst>
            <c:ext xmlns:c16="http://schemas.microsoft.com/office/drawing/2014/chart" uri="{C3380CC4-5D6E-409C-BE32-E72D297353CC}">
              <c16:uniqueId val="{00000009-20FD-43DB-8013-FBB4DDD8AE23}"/>
            </c:ext>
          </c:extLst>
        </c:ser>
        <c:dLbls>
          <c:showLegendKey val="0"/>
          <c:showVal val="0"/>
          <c:showCatName val="0"/>
          <c:showSerName val="0"/>
          <c:showPercent val="0"/>
          <c:showBubbleSize val="0"/>
        </c:dLbls>
        <c:smooth val="0"/>
        <c:axId val="550796592"/>
        <c:axId val="689742176"/>
      </c:lineChart>
      <c:catAx>
        <c:axId val="55079659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600" b="0" i="0" u="none" strike="noStrike" kern="1200" baseline="0">
                <a:solidFill>
                  <a:srgbClr val="003A80"/>
                </a:solidFill>
                <a:latin typeface="Tahoma" panose="020B0604030504040204" pitchFamily="34" charset="0"/>
                <a:ea typeface="Tahoma" panose="020B0604030504040204" pitchFamily="34" charset="0"/>
                <a:cs typeface="Tahoma" panose="020B0604030504040204" pitchFamily="34" charset="0"/>
              </a:defRPr>
            </a:pPr>
            <a:endParaRPr lang="it-IT"/>
          </a:p>
        </c:txPr>
        <c:crossAx val="689742176"/>
        <c:crosses val="autoZero"/>
        <c:auto val="1"/>
        <c:lblAlgn val="ctr"/>
        <c:lblOffset val="100"/>
        <c:noMultiLvlLbl val="0"/>
      </c:catAx>
      <c:valAx>
        <c:axId val="689742176"/>
        <c:scaling>
          <c:orientation val="minMax"/>
          <c:max val="3"/>
          <c:min val="1"/>
        </c:scaling>
        <c:delete val="1"/>
        <c:axPos val="l"/>
        <c:numFmt formatCode="General" sourceLinked="1"/>
        <c:majorTickMark val="out"/>
        <c:minorTickMark val="none"/>
        <c:tickLblPos val="nextTo"/>
        <c:crossAx val="5507965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Georgia" panose="02040502050405020303" pitchFamily="18" charset="0"/>
        </a:defRPr>
      </a:pPr>
      <a:endParaRPr lang="it-IT"/>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'Top global '!$A$3</c:f>
              <c:strCache>
                <c:ptCount val="1"/>
                <c:pt idx="0">
                  <c:v>Israele</c:v>
                </c:pt>
              </c:strCache>
            </c:strRef>
          </c:tx>
          <c:spPr>
            <a:ln w="28575" cap="rnd">
              <a:solidFill>
                <a:srgbClr val="C00000"/>
              </a:solidFill>
              <a:round/>
            </a:ln>
            <a:effectLst/>
          </c:spPr>
          <c:marker>
            <c:symbol val="none"/>
          </c:marker>
          <c:cat>
            <c:strRef>
              <c:f>'Top global '!$B$2:$M$2</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strCache>
            </c:strRef>
          </c:cat>
          <c:val>
            <c:numRef>
              <c:f>'Top global '!$B$3:$M$3</c:f>
              <c:numCache>
                <c:formatCode>_(* #,##0.00_);_(* \(#,##0.00\);_(* "-"??_);_(@_)</c:formatCode>
                <c:ptCount val="12"/>
                <c:pt idx="0">
                  <c:v>4.05</c:v>
                </c:pt>
                <c:pt idx="1">
                  <c:v>4.1399999999999997</c:v>
                </c:pt>
                <c:pt idx="2">
                  <c:v>4.42</c:v>
                </c:pt>
                <c:pt idx="3">
                  <c:v>4.34</c:v>
                </c:pt>
                <c:pt idx="4">
                  <c:v>4.13</c:v>
                </c:pt>
                <c:pt idx="5">
                  <c:v>3.94</c:v>
                </c:pt>
                <c:pt idx="6">
                  <c:v>4.01</c:v>
                </c:pt>
                <c:pt idx="7">
                  <c:v>4.16</c:v>
                </c:pt>
                <c:pt idx="8">
                  <c:v>4.1500000000000004</c:v>
                </c:pt>
                <c:pt idx="9">
                  <c:v>4.2</c:v>
                </c:pt>
                <c:pt idx="10">
                  <c:v>4.26</c:v>
                </c:pt>
                <c:pt idx="11">
                  <c:v>4.25</c:v>
                </c:pt>
              </c:numCache>
            </c:numRef>
          </c:val>
          <c:smooth val="0"/>
          <c:extLst>
            <c:ext xmlns:c16="http://schemas.microsoft.com/office/drawing/2014/chart" uri="{C3380CC4-5D6E-409C-BE32-E72D297353CC}">
              <c16:uniqueId val="{00000000-2A34-43FC-B80D-3A270B8BE5DA}"/>
            </c:ext>
          </c:extLst>
        </c:ser>
        <c:ser>
          <c:idx val="1"/>
          <c:order val="1"/>
          <c:tx>
            <c:strRef>
              <c:f>'Top global '!$A$4</c:f>
              <c:strCache>
                <c:ptCount val="1"/>
                <c:pt idx="0">
                  <c:v>Sud Corea</c:v>
                </c:pt>
              </c:strCache>
            </c:strRef>
          </c:tx>
          <c:spPr>
            <a:ln w="28575" cap="rnd">
              <a:solidFill>
                <a:srgbClr val="003A80"/>
              </a:solidFill>
              <a:round/>
            </a:ln>
            <a:effectLst/>
          </c:spPr>
          <c:marker>
            <c:symbol val="none"/>
          </c:marker>
          <c:cat>
            <c:strRef>
              <c:f>'Top global '!$B$2:$M$2</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strCache>
            </c:strRef>
          </c:cat>
          <c:val>
            <c:numRef>
              <c:f>'Top global '!$B$4:$M$4</c:f>
              <c:numCache>
                <c:formatCode>_(* #,##0.00_);_(* \(#,##0.00\);_(* "-"??_);_(@_)</c:formatCode>
                <c:ptCount val="12"/>
                <c:pt idx="0">
                  <c:v>2.63</c:v>
                </c:pt>
                <c:pt idx="1">
                  <c:v>2.83</c:v>
                </c:pt>
                <c:pt idx="2">
                  <c:v>3</c:v>
                </c:pt>
                <c:pt idx="3">
                  <c:v>3.12</c:v>
                </c:pt>
                <c:pt idx="4">
                  <c:v>3.29</c:v>
                </c:pt>
                <c:pt idx="5">
                  <c:v>3.47</c:v>
                </c:pt>
                <c:pt idx="6">
                  <c:v>3.74</c:v>
                </c:pt>
                <c:pt idx="7">
                  <c:v>4.03</c:v>
                </c:pt>
                <c:pt idx="8">
                  <c:v>4.1500000000000004</c:v>
                </c:pt>
                <c:pt idx="9">
                  <c:v>4.29</c:v>
                </c:pt>
                <c:pt idx="10">
                  <c:v>4.2300000000000004</c:v>
                </c:pt>
                <c:pt idx="11">
                  <c:v>4.2300000000000004</c:v>
                </c:pt>
              </c:numCache>
            </c:numRef>
          </c:val>
          <c:smooth val="0"/>
          <c:extLst>
            <c:ext xmlns:c16="http://schemas.microsoft.com/office/drawing/2014/chart" uri="{C3380CC4-5D6E-409C-BE32-E72D297353CC}">
              <c16:uniqueId val="{00000001-2A34-43FC-B80D-3A270B8BE5DA}"/>
            </c:ext>
          </c:extLst>
        </c:ser>
        <c:ser>
          <c:idx val="2"/>
          <c:order val="2"/>
          <c:tx>
            <c:strRef>
              <c:f>'Top global '!$A$5</c:f>
              <c:strCache>
                <c:ptCount val="1"/>
                <c:pt idx="0">
                  <c:v>Svezia</c:v>
                </c:pt>
              </c:strCache>
            </c:strRef>
          </c:tx>
          <c:spPr>
            <a:ln w="28575" cap="rnd">
              <a:solidFill>
                <a:srgbClr val="00B050"/>
              </a:solidFill>
              <a:round/>
            </a:ln>
            <a:effectLst/>
          </c:spPr>
          <c:marker>
            <c:symbol val="none"/>
          </c:marker>
          <c:cat>
            <c:strRef>
              <c:f>'Top global '!$B$2:$M$2</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strCache>
            </c:strRef>
          </c:cat>
          <c:val>
            <c:numRef>
              <c:f>'Top global '!$B$5:$M$5</c:f>
              <c:numCache>
                <c:formatCode>_(* #,##0.00_);_(* \(#,##0.00\);_(* "-"??_);_(@_)</c:formatCode>
                <c:ptCount val="12"/>
                <c:pt idx="0">
                  <c:v>3.39</c:v>
                </c:pt>
                <c:pt idx="1">
                  <c:v>3.5</c:v>
                </c:pt>
                <c:pt idx="2">
                  <c:v>3.26</c:v>
                </c:pt>
                <c:pt idx="3">
                  <c:v>3.5</c:v>
                </c:pt>
                <c:pt idx="4">
                  <c:v>3.45</c:v>
                </c:pt>
                <c:pt idx="5">
                  <c:v>3.22</c:v>
                </c:pt>
                <c:pt idx="6">
                  <c:v>3.25</c:v>
                </c:pt>
                <c:pt idx="7">
                  <c:v>3.28</c:v>
                </c:pt>
                <c:pt idx="8">
                  <c:v>3.31</c:v>
                </c:pt>
                <c:pt idx="9">
                  <c:v>3.15</c:v>
                </c:pt>
                <c:pt idx="10">
                  <c:v>3.27</c:v>
                </c:pt>
                <c:pt idx="11">
                  <c:v>3.25</c:v>
                </c:pt>
              </c:numCache>
            </c:numRef>
          </c:val>
          <c:smooth val="0"/>
          <c:extLst>
            <c:ext xmlns:c16="http://schemas.microsoft.com/office/drawing/2014/chart" uri="{C3380CC4-5D6E-409C-BE32-E72D297353CC}">
              <c16:uniqueId val="{00000002-2A34-43FC-B80D-3A270B8BE5DA}"/>
            </c:ext>
          </c:extLst>
        </c:ser>
        <c:ser>
          <c:idx val="3"/>
          <c:order val="3"/>
          <c:tx>
            <c:strRef>
              <c:f>'Top global '!$A$6</c:f>
              <c:strCache>
                <c:ptCount val="1"/>
                <c:pt idx="0">
                  <c:v>Giappone </c:v>
                </c:pt>
              </c:strCache>
            </c:strRef>
          </c:tx>
          <c:spPr>
            <a:ln w="28575" cap="rnd">
              <a:solidFill>
                <a:srgbClr val="FFFFFF">
                  <a:lumMod val="65000"/>
                </a:srgbClr>
              </a:solidFill>
              <a:round/>
            </a:ln>
            <a:effectLst/>
          </c:spPr>
          <c:marker>
            <c:symbol val="none"/>
          </c:marker>
          <c:cat>
            <c:strRef>
              <c:f>'Top global '!$B$2:$M$2</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strCache>
            </c:strRef>
          </c:cat>
          <c:val>
            <c:numRef>
              <c:f>'Top global '!$B$6:$M$6</c:f>
              <c:numCache>
                <c:formatCode>_(* #,##0.00_);_(* \(#,##0.00\);_(* "-"??_);_(@_)</c:formatCode>
                <c:ptCount val="12"/>
                <c:pt idx="0">
                  <c:v>3.18</c:v>
                </c:pt>
                <c:pt idx="1">
                  <c:v>3.28</c:v>
                </c:pt>
                <c:pt idx="2">
                  <c:v>3.34</c:v>
                </c:pt>
                <c:pt idx="3">
                  <c:v>3.34</c:v>
                </c:pt>
                <c:pt idx="4">
                  <c:v>3.23</c:v>
                </c:pt>
                <c:pt idx="5">
                  <c:v>3.14</c:v>
                </c:pt>
                <c:pt idx="6">
                  <c:v>3.24</c:v>
                </c:pt>
                <c:pt idx="7">
                  <c:v>3.21</c:v>
                </c:pt>
                <c:pt idx="8">
                  <c:v>3.32</c:v>
                </c:pt>
                <c:pt idx="9">
                  <c:v>3.4</c:v>
                </c:pt>
                <c:pt idx="10">
                  <c:v>3.29</c:v>
                </c:pt>
                <c:pt idx="11">
                  <c:v>3.29</c:v>
                </c:pt>
              </c:numCache>
            </c:numRef>
          </c:val>
          <c:smooth val="0"/>
          <c:extLst>
            <c:ext xmlns:c16="http://schemas.microsoft.com/office/drawing/2014/chart" uri="{C3380CC4-5D6E-409C-BE32-E72D297353CC}">
              <c16:uniqueId val="{00000003-2A34-43FC-B80D-3A270B8BE5DA}"/>
            </c:ext>
          </c:extLst>
        </c:ser>
        <c:ser>
          <c:idx val="4"/>
          <c:order val="4"/>
          <c:tx>
            <c:strRef>
              <c:f>'Top global '!$A$7</c:f>
              <c:strCache>
                <c:ptCount val="1"/>
                <c:pt idx="0">
                  <c:v>Italia </c:v>
                </c:pt>
              </c:strCache>
            </c:strRef>
          </c:tx>
          <c:spPr>
            <a:ln w="28575" cap="rnd">
              <a:solidFill>
                <a:srgbClr val="F47B20"/>
              </a:solidFill>
              <a:round/>
            </a:ln>
            <a:effectLst/>
          </c:spPr>
          <c:marker>
            <c:symbol val="none"/>
          </c:marker>
          <c:cat>
            <c:strRef>
              <c:f>'Top global '!$B$2:$M$2</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strCache>
            </c:strRef>
          </c:cat>
          <c:val>
            <c:numRef>
              <c:f>'Top global '!$B$7:$M$7</c:f>
              <c:numCache>
                <c:formatCode>_(* #,##0.00_);_(* \(#,##0.00\);_(* "-"??_);_(@_)</c:formatCode>
                <c:ptCount val="12"/>
                <c:pt idx="0">
                  <c:v>1.05</c:v>
                </c:pt>
                <c:pt idx="1">
                  <c:v>1.0900000000000001</c:v>
                </c:pt>
                <c:pt idx="2">
                  <c:v>1.1299999999999999</c:v>
                </c:pt>
                <c:pt idx="3">
                  <c:v>1.1599999999999999</c:v>
                </c:pt>
                <c:pt idx="4">
                  <c:v>1.22</c:v>
                </c:pt>
                <c:pt idx="5">
                  <c:v>1.22</c:v>
                </c:pt>
                <c:pt idx="6">
                  <c:v>1.21</c:v>
                </c:pt>
                <c:pt idx="7">
                  <c:v>1.27</c:v>
                </c:pt>
                <c:pt idx="8">
                  <c:v>1.31</c:v>
                </c:pt>
                <c:pt idx="9">
                  <c:v>1.34</c:v>
                </c:pt>
                <c:pt idx="10">
                  <c:v>1.34</c:v>
                </c:pt>
                <c:pt idx="11">
                  <c:v>1.29</c:v>
                </c:pt>
              </c:numCache>
            </c:numRef>
          </c:val>
          <c:smooth val="0"/>
          <c:extLst>
            <c:ext xmlns:c16="http://schemas.microsoft.com/office/drawing/2014/chart" uri="{C3380CC4-5D6E-409C-BE32-E72D297353CC}">
              <c16:uniqueId val="{00000004-2A34-43FC-B80D-3A270B8BE5DA}"/>
            </c:ext>
          </c:extLst>
        </c:ser>
        <c:dLbls>
          <c:showLegendKey val="0"/>
          <c:showVal val="0"/>
          <c:showCatName val="0"/>
          <c:showSerName val="0"/>
          <c:showPercent val="0"/>
          <c:showBubbleSize val="0"/>
        </c:dLbls>
        <c:smooth val="0"/>
        <c:axId val="236514304"/>
        <c:axId val="241709824"/>
      </c:lineChart>
      <c:catAx>
        <c:axId val="236514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800" b="0" i="0" u="none" strike="noStrike" kern="1200" baseline="0">
                <a:solidFill>
                  <a:srgbClr val="003A80"/>
                </a:solidFill>
                <a:latin typeface="Tahoma" panose="020B0604030504040204" pitchFamily="34" charset="0"/>
                <a:ea typeface="Tahoma" panose="020B0604030504040204" pitchFamily="34" charset="0"/>
                <a:cs typeface="Tahoma" panose="020B0604030504040204" pitchFamily="34" charset="0"/>
              </a:defRPr>
            </a:pPr>
            <a:endParaRPr lang="it-IT"/>
          </a:p>
        </c:txPr>
        <c:crossAx val="241709824"/>
        <c:crosses val="autoZero"/>
        <c:auto val="1"/>
        <c:lblAlgn val="ctr"/>
        <c:lblOffset val="100"/>
        <c:noMultiLvlLbl val="0"/>
      </c:catAx>
      <c:valAx>
        <c:axId val="241709824"/>
        <c:scaling>
          <c:orientation val="minMax"/>
        </c:scaling>
        <c:delete val="1"/>
        <c:axPos val="l"/>
        <c:numFmt formatCode="_(* #,##0.00_);_(* \(#,##0.00\);_(* &quot;-&quot;??_);_(@_)" sourceLinked="1"/>
        <c:majorTickMark val="none"/>
        <c:minorTickMark val="none"/>
        <c:tickLblPos val="nextTo"/>
        <c:crossAx val="2365143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429928468942453"/>
          <c:y val="3.1387883692724973E-2"/>
          <c:w val="0.60763682689251231"/>
          <c:h val="0.93722423261455001"/>
        </c:manualLayout>
      </c:layout>
      <c:barChart>
        <c:barDir val="bar"/>
        <c:grouping val="clustered"/>
        <c:varyColors val="0"/>
        <c:ser>
          <c:idx val="0"/>
          <c:order val="0"/>
          <c:spPr>
            <a:solidFill>
              <a:srgbClr val="003A80"/>
            </a:solidFill>
            <a:ln>
              <a:noFill/>
            </a:ln>
            <a:effectLst/>
          </c:spPr>
          <c:invertIfNegative val="0"/>
          <c:dPt>
            <c:idx val="9"/>
            <c:invertIfNegative val="0"/>
            <c:bubble3D val="0"/>
            <c:spPr>
              <a:solidFill>
                <a:srgbClr val="F47B20"/>
              </a:solidFill>
              <a:ln>
                <a:noFill/>
              </a:ln>
              <a:effectLst/>
            </c:spPr>
            <c:extLst>
              <c:ext xmlns:c16="http://schemas.microsoft.com/office/drawing/2014/chart" uri="{C3380CC4-5D6E-409C-BE32-E72D297353CC}">
                <c16:uniqueId val="{00000001-DD0F-4536-B205-EE1538F925F9}"/>
              </c:ext>
            </c:extLst>
          </c:dPt>
          <c:dLbls>
            <c:dLbl>
              <c:idx val="9"/>
              <c:spPr>
                <a:noFill/>
                <a:ln>
                  <a:noFill/>
                </a:ln>
                <a:effectLst/>
              </c:spPr>
              <c:txPr>
                <a:bodyPr rot="0" spcFirstLastPara="1" vertOverflow="ellipsis" vert="horz" wrap="square" lIns="38100" tIns="19050" rIns="38100" bIns="19050" anchor="ctr" anchorCtr="0">
                  <a:spAutoFit/>
                </a:bodyPr>
                <a:lstStyle/>
                <a:p>
                  <a:pPr algn="ctr">
                    <a:defRPr lang="it-IT" sz="1600" b="1" i="0" u="none" strike="noStrike" kern="1200" baseline="0">
                      <a:solidFill>
                        <a:srgbClr val="003A80"/>
                      </a:solidFill>
                      <a:latin typeface="Tahoma" panose="020B0604030504040204" pitchFamily="34" charset="0"/>
                      <a:ea typeface="Tahoma" panose="020B0604030504040204" pitchFamily="34" charset="0"/>
                      <a:cs typeface="Tahoma" panose="020B0604030504040204" pitchFamily="34" charset="0"/>
                    </a:defRPr>
                  </a:pPr>
                  <a:endParaRPr lang="it-IT"/>
                </a:p>
              </c:txPr>
              <c:showLegendKey val="0"/>
              <c:showVal val="1"/>
              <c:showCatName val="0"/>
              <c:showSerName val="0"/>
              <c:showPercent val="0"/>
              <c:showBubbleSize val="0"/>
              <c:extLst>
                <c:ext xmlns:c16="http://schemas.microsoft.com/office/drawing/2014/chart" uri="{C3380CC4-5D6E-409C-BE32-E72D297353CC}">
                  <c16:uniqueId val="{00000001-DD0F-4536-B205-EE1538F925F9}"/>
                </c:ext>
              </c:extLst>
            </c:dLbl>
            <c:spPr>
              <a:noFill/>
              <a:ln>
                <a:noFill/>
              </a:ln>
              <a:effectLst/>
            </c:spPr>
            <c:txPr>
              <a:bodyPr rot="0" spcFirstLastPara="1" vertOverflow="ellipsis" vert="horz" wrap="square" lIns="38100" tIns="19050" rIns="38100" bIns="19050" anchor="ctr" anchorCtr="0">
                <a:spAutoFit/>
              </a:bodyPr>
              <a:lstStyle/>
              <a:p>
                <a:pPr algn="ctr">
                  <a:defRPr lang="it-IT" sz="1600" b="0" i="0" u="none" strike="noStrike" kern="1200" baseline="0">
                    <a:solidFill>
                      <a:srgbClr val="003A80"/>
                    </a:solidFill>
                    <a:latin typeface="Tahoma" panose="020B0604030504040204" pitchFamily="34" charset="0"/>
                    <a:ea typeface="Tahoma" panose="020B0604030504040204" pitchFamily="34" charset="0"/>
                    <a:cs typeface="Tahoma" panose="020B0604030504040204"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'Elaborazione '!$A$41:$A$50</c:f>
              <c:strCache>
                <c:ptCount val="10"/>
                <c:pt idx="0">
                  <c:v>Cina</c:v>
                </c:pt>
                <c:pt idx="1">
                  <c:v>India </c:v>
                </c:pt>
                <c:pt idx="2">
                  <c:v>Giappone</c:v>
                </c:pt>
                <c:pt idx="3">
                  <c:v>Francia</c:v>
                </c:pt>
                <c:pt idx="4">
                  <c:v>Germania</c:v>
                </c:pt>
                <c:pt idx="5">
                  <c:v>Spagna </c:v>
                </c:pt>
                <c:pt idx="6">
                  <c:v>Stati Uniti </c:v>
                </c:pt>
                <c:pt idx="7">
                  <c:v>Canada</c:v>
                </c:pt>
                <c:pt idx="8">
                  <c:v>Regno Unito</c:v>
                </c:pt>
                <c:pt idx="9">
                  <c:v>Italia</c:v>
                </c:pt>
              </c:strCache>
            </c:strRef>
          </c:cat>
          <c:val>
            <c:numRef>
              <c:f>'Elaborazione '!$B$41:$B$50</c:f>
              <c:numCache>
                <c:formatCode>General</c:formatCode>
                <c:ptCount val="10"/>
                <c:pt idx="0">
                  <c:v>30.1</c:v>
                </c:pt>
                <c:pt idx="1">
                  <c:v>52.7</c:v>
                </c:pt>
                <c:pt idx="2">
                  <c:v>54.1</c:v>
                </c:pt>
                <c:pt idx="3">
                  <c:v>160.69999999999999</c:v>
                </c:pt>
                <c:pt idx="4">
                  <c:v>164.3</c:v>
                </c:pt>
                <c:pt idx="5">
                  <c:v>177.4</c:v>
                </c:pt>
                <c:pt idx="6">
                  <c:v>214.1</c:v>
                </c:pt>
                <c:pt idx="7">
                  <c:v>234.5</c:v>
                </c:pt>
                <c:pt idx="8">
                  <c:v>269.10000000000002</c:v>
                </c:pt>
                <c:pt idx="9">
                  <c:v>282.2</c:v>
                </c:pt>
              </c:numCache>
            </c:numRef>
          </c:val>
          <c:extLst>
            <c:ext xmlns:c16="http://schemas.microsoft.com/office/drawing/2014/chart" uri="{C3380CC4-5D6E-409C-BE32-E72D297353CC}">
              <c16:uniqueId val="{00000002-DD0F-4536-B205-EE1538F925F9}"/>
            </c:ext>
          </c:extLst>
        </c:ser>
        <c:dLbls>
          <c:showLegendKey val="0"/>
          <c:showVal val="0"/>
          <c:showCatName val="0"/>
          <c:showSerName val="0"/>
          <c:showPercent val="0"/>
          <c:showBubbleSize val="0"/>
        </c:dLbls>
        <c:gapWidth val="70"/>
        <c:axId val="570631064"/>
        <c:axId val="570630736"/>
      </c:barChart>
      <c:catAx>
        <c:axId val="5706310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it-IT" sz="1700" b="0" i="0" u="none" strike="noStrike" kern="1200" baseline="0">
                <a:solidFill>
                  <a:srgbClr val="003A80"/>
                </a:solidFill>
                <a:latin typeface="Tahoma" panose="020B0604030504040204" pitchFamily="34" charset="0"/>
                <a:ea typeface="Tahoma" panose="020B0604030504040204" pitchFamily="34" charset="0"/>
                <a:cs typeface="Tahoma" panose="020B0604030504040204" pitchFamily="34" charset="0"/>
              </a:defRPr>
            </a:pPr>
            <a:endParaRPr lang="it-IT"/>
          </a:p>
        </c:txPr>
        <c:crossAx val="570630736"/>
        <c:crosses val="autoZero"/>
        <c:auto val="1"/>
        <c:lblAlgn val="ctr"/>
        <c:lblOffset val="100"/>
        <c:noMultiLvlLbl val="0"/>
      </c:catAx>
      <c:valAx>
        <c:axId val="570630736"/>
        <c:scaling>
          <c:orientation val="minMax"/>
        </c:scaling>
        <c:delete val="1"/>
        <c:axPos val="b"/>
        <c:numFmt formatCode="General" sourceLinked="1"/>
        <c:majorTickMark val="none"/>
        <c:minorTickMark val="none"/>
        <c:tickLblPos val="nextTo"/>
        <c:crossAx val="5706310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475593410332553"/>
          <c:y val="3.0187488722909321E-2"/>
          <c:w val="0.69477593590812414"/>
          <c:h val="0.93962502255418134"/>
        </c:manualLayout>
      </c:layout>
      <c:barChart>
        <c:barDir val="bar"/>
        <c:grouping val="clustered"/>
        <c:varyColors val="0"/>
        <c:ser>
          <c:idx val="0"/>
          <c:order val="0"/>
          <c:spPr>
            <a:solidFill>
              <a:srgbClr val="003A80"/>
            </a:solidFill>
            <a:ln>
              <a:noFill/>
            </a:ln>
            <a:effectLst/>
          </c:spPr>
          <c:invertIfNegative val="0"/>
          <c:dPt>
            <c:idx val="7"/>
            <c:invertIfNegative val="0"/>
            <c:bubble3D val="0"/>
            <c:spPr>
              <a:solidFill>
                <a:srgbClr val="F47B20"/>
              </a:solidFill>
              <a:ln>
                <a:noFill/>
              </a:ln>
              <a:effectLst/>
            </c:spPr>
            <c:extLst>
              <c:ext xmlns:c16="http://schemas.microsoft.com/office/drawing/2014/chart" uri="{C3380CC4-5D6E-409C-BE32-E72D297353CC}">
                <c16:uniqueId val="{00000001-E246-4AB3-AE2C-D7994BE0A9B6}"/>
              </c:ext>
            </c:extLst>
          </c:dPt>
          <c:dLbls>
            <c:dLbl>
              <c:idx val="7"/>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3A80"/>
                      </a:solidFill>
                      <a:latin typeface="Tahoma" panose="020B0604030504040204" pitchFamily="34" charset="0"/>
                      <a:ea typeface="Tahoma" panose="020B0604030504040204" pitchFamily="34" charset="0"/>
                      <a:cs typeface="Tahoma" panose="020B0604030504040204" pitchFamily="34" charset="0"/>
                    </a:defRPr>
                  </a:pPr>
                  <a:endParaRPr lang="it-IT"/>
                </a:p>
              </c:txPr>
              <c:showLegendKey val="0"/>
              <c:showVal val="1"/>
              <c:showCatName val="0"/>
              <c:showSerName val="0"/>
              <c:showPercent val="0"/>
              <c:showBubbleSize val="0"/>
              <c:extLst>
                <c:ext xmlns:c16="http://schemas.microsoft.com/office/drawing/2014/chart" uri="{C3380CC4-5D6E-409C-BE32-E72D297353CC}">
                  <c16:uniqueId val="{00000001-E246-4AB3-AE2C-D7994BE0A9B6}"/>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rgbClr val="003A80"/>
                    </a:solidFill>
                    <a:latin typeface="Tahoma" panose="020B0604030504040204" pitchFamily="34" charset="0"/>
                    <a:ea typeface="Tahoma" panose="020B0604030504040204" pitchFamily="34" charset="0"/>
                    <a:cs typeface="Tahoma" panose="020B0604030504040204"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TOT!$P$3:$P$12</c:f>
              <c:strCache>
                <c:ptCount val="10"/>
                <c:pt idx="0">
                  <c:v>Danimarca</c:v>
                </c:pt>
                <c:pt idx="1">
                  <c:v>Belgio</c:v>
                </c:pt>
                <c:pt idx="2">
                  <c:v>Svezia </c:v>
                </c:pt>
                <c:pt idx="3">
                  <c:v>Svizzera </c:v>
                </c:pt>
                <c:pt idx="4">
                  <c:v>Olanda</c:v>
                </c:pt>
                <c:pt idx="5">
                  <c:v>Spagna </c:v>
                </c:pt>
                <c:pt idx="6">
                  <c:v>Francia</c:v>
                </c:pt>
                <c:pt idx="7">
                  <c:v>Italia</c:v>
                </c:pt>
                <c:pt idx="8">
                  <c:v>Germania</c:v>
                </c:pt>
                <c:pt idx="9">
                  <c:v>Regno Unito</c:v>
                </c:pt>
              </c:strCache>
            </c:strRef>
          </c:cat>
          <c:val>
            <c:numRef>
              <c:f>TOT!$Q$3:$Q$12</c:f>
              <c:numCache>
                <c:formatCode>_-* #,##0\ _€_-;\-* #,##0\ _€_-;_-* "-"??\ _€_-;_-@_-</c:formatCode>
                <c:ptCount val="10"/>
                <c:pt idx="0">
                  <c:v>9611</c:v>
                </c:pt>
                <c:pt idx="1">
                  <c:v>10308</c:v>
                </c:pt>
                <c:pt idx="2">
                  <c:v>12838</c:v>
                </c:pt>
                <c:pt idx="3">
                  <c:v>15019</c:v>
                </c:pt>
                <c:pt idx="4">
                  <c:v>21445</c:v>
                </c:pt>
                <c:pt idx="5">
                  <c:v>25548</c:v>
                </c:pt>
                <c:pt idx="6">
                  <c:v>30201</c:v>
                </c:pt>
                <c:pt idx="7">
                  <c:v>32423</c:v>
                </c:pt>
                <c:pt idx="8">
                  <c:v>46205</c:v>
                </c:pt>
                <c:pt idx="9">
                  <c:v>53503</c:v>
                </c:pt>
              </c:numCache>
            </c:numRef>
          </c:val>
          <c:extLst>
            <c:ext xmlns:c16="http://schemas.microsoft.com/office/drawing/2014/chart" uri="{C3380CC4-5D6E-409C-BE32-E72D297353CC}">
              <c16:uniqueId val="{00000002-E246-4AB3-AE2C-D7994BE0A9B6}"/>
            </c:ext>
          </c:extLst>
        </c:ser>
        <c:dLbls>
          <c:showLegendKey val="0"/>
          <c:showVal val="0"/>
          <c:showCatName val="0"/>
          <c:showSerName val="0"/>
          <c:showPercent val="0"/>
          <c:showBubbleSize val="0"/>
        </c:dLbls>
        <c:gapWidth val="70"/>
        <c:axId val="576635768"/>
        <c:axId val="576636752"/>
      </c:barChart>
      <c:catAx>
        <c:axId val="5766357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it-IT" sz="1700" b="0" i="0" u="none" strike="noStrike" kern="1200" baseline="0">
                <a:solidFill>
                  <a:srgbClr val="003A80"/>
                </a:solidFill>
                <a:latin typeface="Tahoma" panose="020B0604030504040204" pitchFamily="34" charset="0"/>
                <a:ea typeface="Tahoma" panose="020B0604030504040204" pitchFamily="34" charset="0"/>
                <a:cs typeface="Tahoma" panose="020B0604030504040204" pitchFamily="34" charset="0"/>
              </a:defRPr>
            </a:pPr>
            <a:endParaRPr lang="it-IT"/>
          </a:p>
        </c:txPr>
        <c:crossAx val="576636752"/>
        <c:crosses val="autoZero"/>
        <c:auto val="1"/>
        <c:lblAlgn val="ctr"/>
        <c:lblOffset val="100"/>
        <c:noMultiLvlLbl val="0"/>
      </c:catAx>
      <c:valAx>
        <c:axId val="576636752"/>
        <c:scaling>
          <c:orientation val="minMax"/>
        </c:scaling>
        <c:delete val="1"/>
        <c:axPos val="b"/>
        <c:numFmt formatCode="_-* #,##0\ _€_-;\-* #,##0\ _€_-;_-* &quot;-&quot;??\ _€_-;_-@_-" sourceLinked="1"/>
        <c:majorTickMark val="none"/>
        <c:minorTickMark val="none"/>
        <c:tickLblPos val="nextTo"/>
        <c:crossAx val="5766357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7725546514086591E-2"/>
          <c:y val="0.11574074074074074"/>
          <c:w val="0.92454890697182679"/>
          <c:h val="0.51535396617089535"/>
        </c:manualLayout>
      </c:layout>
      <c:barChart>
        <c:barDir val="col"/>
        <c:grouping val="clustered"/>
        <c:varyColors val="0"/>
        <c:ser>
          <c:idx val="0"/>
          <c:order val="0"/>
          <c:spPr>
            <a:solidFill>
              <a:srgbClr val="003A80"/>
            </a:solidFill>
            <a:ln>
              <a:noFill/>
            </a:ln>
            <a:effectLst/>
          </c:spPr>
          <c:invertIfNegative val="0"/>
          <c:dPt>
            <c:idx val="5"/>
            <c:invertIfNegative val="0"/>
            <c:bubble3D val="0"/>
            <c:spPr>
              <a:solidFill>
                <a:srgbClr val="F47B20"/>
              </a:solidFill>
              <a:ln>
                <a:noFill/>
              </a:ln>
              <a:effectLst/>
            </c:spPr>
            <c:extLst>
              <c:ext xmlns:c16="http://schemas.microsoft.com/office/drawing/2014/chart" uri="{C3380CC4-5D6E-409C-BE32-E72D297353CC}">
                <c16:uniqueId val="{00000001-8966-42A7-9428-ED2BBE2CC1D2}"/>
              </c:ext>
            </c:extLst>
          </c:dPt>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rgbClr val="003A80"/>
                    </a:solidFill>
                    <a:latin typeface="Tahoma" panose="020B0604030504040204" pitchFamily="34" charset="0"/>
                    <a:ea typeface="Tahoma" panose="020B0604030504040204" pitchFamily="34" charset="0"/>
                    <a:cs typeface="Tahoma" panose="020B0604030504040204"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'Pubblicazioni scientifiche'!$A$62:$A$71</c:f>
              <c:strCache>
                <c:ptCount val="10"/>
                <c:pt idx="0">
                  <c:v>Australia</c:v>
                </c:pt>
                <c:pt idx="1">
                  <c:v>Canada</c:v>
                </c:pt>
                <c:pt idx="2">
                  <c:v>Regno Unito</c:v>
                </c:pt>
                <c:pt idx="3">
                  <c:v>Stati Uniti</c:v>
                </c:pt>
                <c:pt idx="4">
                  <c:v>Germania</c:v>
                </c:pt>
                <c:pt idx="5">
                  <c:v>Italia</c:v>
                </c:pt>
                <c:pt idx="6">
                  <c:v>Francia</c:v>
                </c:pt>
                <c:pt idx="7">
                  <c:v>Giappone</c:v>
                </c:pt>
                <c:pt idx="8">
                  <c:v>Cina</c:v>
                </c:pt>
                <c:pt idx="9">
                  <c:v>India</c:v>
                </c:pt>
              </c:strCache>
            </c:strRef>
          </c:cat>
          <c:val>
            <c:numRef>
              <c:f>'Pubblicazioni scientifiche'!$B$62:$B$71</c:f>
              <c:numCache>
                <c:formatCode>0.00</c:formatCode>
                <c:ptCount val="10"/>
                <c:pt idx="0">
                  <c:v>1.3130652430817111</c:v>
                </c:pt>
                <c:pt idx="1">
                  <c:v>0.98615890561424069</c:v>
                </c:pt>
                <c:pt idx="2">
                  <c:v>0.96179667860556739</c:v>
                </c:pt>
                <c:pt idx="3">
                  <c:v>0.69998948173699804</c:v>
                </c:pt>
                <c:pt idx="4">
                  <c:v>0.63970010278735112</c:v>
                </c:pt>
                <c:pt idx="5">
                  <c:v>0.63417175022485028</c:v>
                </c:pt>
                <c:pt idx="6">
                  <c:v>0.51848480265917152</c:v>
                </c:pt>
                <c:pt idx="7">
                  <c:v>0.32653499051155571</c:v>
                </c:pt>
                <c:pt idx="8">
                  <c:v>7.4654048810043311E-2</c:v>
                </c:pt>
                <c:pt idx="9">
                  <c:v>2.3372509268039989E-2</c:v>
                </c:pt>
              </c:numCache>
            </c:numRef>
          </c:val>
          <c:extLst>
            <c:ext xmlns:c16="http://schemas.microsoft.com/office/drawing/2014/chart" uri="{C3380CC4-5D6E-409C-BE32-E72D297353CC}">
              <c16:uniqueId val="{00000002-8966-42A7-9428-ED2BBE2CC1D2}"/>
            </c:ext>
          </c:extLst>
        </c:ser>
        <c:dLbls>
          <c:showLegendKey val="0"/>
          <c:showVal val="0"/>
          <c:showCatName val="0"/>
          <c:showSerName val="0"/>
          <c:showPercent val="0"/>
          <c:showBubbleSize val="0"/>
        </c:dLbls>
        <c:gapWidth val="120"/>
        <c:overlap val="-27"/>
        <c:axId val="158153952"/>
        <c:axId val="158154512"/>
      </c:barChart>
      <c:catAx>
        <c:axId val="158153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rgbClr val="003A80"/>
                </a:solidFill>
                <a:latin typeface="Tahoma" panose="020B0604030504040204" pitchFamily="34" charset="0"/>
                <a:ea typeface="Tahoma" panose="020B0604030504040204" pitchFamily="34" charset="0"/>
                <a:cs typeface="Tahoma" panose="020B0604030504040204" pitchFamily="34" charset="0"/>
              </a:defRPr>
            </a:pPr>
            <a:endParaRPr lang="it-IT"/>
          </a:p>
        </c:txPr>
        <c:crossAx val="158154512"/>
        <c:crosses val="autoZero"/>
        <c:auto val="1"/>
        <c:lblAlgn val="ctr"/>
        <c:lblOffset val="100"/>
        <c:noMultiLvlLbl val="0"/>
      </c:catAx>
      <c:valAx>
        <c:axId val="158154512"/>
        <c:scaling>
          <c:orientation val="minMax"/>
        </c:scaling>
        <c:delete val="1"/>
        <c:axPos val="l"/>
        <c:numFmt formatCode="0.00" sourceLinked="1"/>
        <c:majorTickMark val="none"/>
        <c:minorTickMark val="none"/>
        <c:tickLblPos val="nextTo"/>
        <c:crossAx val="1581539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Tahoma" panose="020B0604030504040204" pitchFamily="34" charset="0"/>
          <a:ea typeface="Tahoma" panose="020B0604030504040204" pitchFamily="34" charset="0"/>
          <a:cs typeface="Tahoma" panose="020B0604030504040204" pitchFamily="34" charset="0"/>
        </a:defRPr>
      </a:pPr>
      <a:endParaRPr lang="it-IT"/>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rgbClr val="003A80"/>
            </a:solidFill>
            <a:ln>
              <a:noFill/>
            </a:ln>
            <a:effectLst/>
          </c:spPr>
          <c:invertIfNegative val="0"/>
          <c:dPt>
            <c:idx val="9"/>
            <c:invertIfNegative val="0"/>
            <c:bubble3D val="0"/>
            <c:spPr>
              <a:solidFill>
                <a:srgbClr val="F47B20"/>
              </a:solidFill>
              <a:ln>
                <a:noFill/>
              </a:ln>
              <a:effectLst/>
            </c:spPr>
            <c:extLst>
              <c:ext xmlns:c16="http://schemas.microsoft.com/office/drawing/2014/chart" uri="{C3380CC4-5D6E-409C-BE32-E72D297353CC}">
                <c16:uniqueId val="{00000001-2BC7-427C-8F3A-D5358E672F6B}"/>
              </c:ext>
            </c:extLst>
          </c:dPt>
          <c:dLbls>
            <c:dLbl>
              <c:idx val="9"/>
              <c:spPr>
                <a:noFill/>
                <a:ln>
                  <a:noFill/>
                </a:ln>
                <a:effectLst/>
              </c:spPr>
              <c:txPr>
                <a:bodyPr rot="0" spcFirstLastPara="1" vertOverflow="ellipsis" vert="horz" wrap="square" lIns="38100" tIns="19050" rIns="38100" bIns="19050" anchor="ctr" anchorCtr="1">
                  <a:spAutoFit/>
                </a:bodyPr>
                <a:lstStyle/>
                <a:p>
                  <a:pPr>
                    <a:defRPr sz="1700" b="1" i="0" u="none" strike="noStrike" kern="1200" baseline="0">
                      <a:solidFill>
                        <a:srgbClr val="003A80"/>
                      </a:solidFill>
                      <a:latin typeface="Tahoma" panose="020B0604030504040204" pitchFamily="34" charset="0"/>
                      <a:ea typeface="Tahoma" panose="020B0604030504040204" pitchFamily="34" charset="0"/>
                      <a:cs typeface="Tahoma" panose="020B0604030504040204" pitchFamily="34" charset="0"/>
                    </a:defRPr>
                  </a:pPr>
                  <a:endParaRPr lang="it-IT"/>
                </a:p>
              </c:txPr>
              <c:showLegendKey val="0"/>
              <c:showVal val="1"/>
              <c:showCatName val="0"/>
              <c:showSerName val="0"/>
              <c:showPercent val="0"/>
              <c:showBubbleSize val="0"/>
              <c:extLst>
                <c:ext xmlns:c16="http://schemas.microsoft.com/office/drawing/2014/chart" uri="{C3380CC4-5D6E-409C-BE32-E72D297353CC}">
                  <c16:uniqueId val="{00000001-2BC7-427C-8F3A-D5358E672F6B}"/>
                </c:ext>
              </c:extLst>
            </c:dLbl>
            <c:spPr>
              <a:noFill/>
              <a:ln>
                <a:noFill/>
              </a:ln>
              <a:effectLst/>
            </c:spPr>
            <c:txPr>
              <a:bodyPr rot="0" spcFirstLastPara="1" vertOverflow="ellipsis" vert="horz" wrap="square" lIns="38100" tIns="19050" rIns="38100" bIns="19050" anchor="ctr" anchorCtr="1">
                <a:spAutoFit/>
              </a:bodyPr>
              <a:lstStyle/>
              <a:p>
                <a:pPr>
                  <a:defRPr sz="1700" b="0" i="0" u="none" strike="noStrike" kern="1200" baseline="0">
                    <a:solidFill>
                      <a:srgbClr val="003A80"/>
                    </a:solidFill>
                    <a:latin typeface="Tahoma" panose="020B0604030504040204" pitchFamily="34" charset="0"/>
                    <a:ea typeface="Tahoma" panose="020B0604030504040204" pitchFamily="34" charset="0"/>
                    <a:cs typeface="Tahoma" panose="020B0604030504040204"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TOT!$N$2:$N$11</c:f>
              <c:strCache>
                <c:ptCount val="10"/>
                <c:pt idx="0">
                  <c:v>Danimarca</c:v>
                </c:pt>
                <c:pt idx="1">
                  <c:v>Belgio </c:v>
                </c:pt>
                <c:pt idx="2">
                  <c:v>Svezia</c:v>
                </c:pt>
                <c:pt idx="3">
                  <c:v>Svizzera </c:v>
                </c:pt>
                <c:pt idx="4">
                  <c:v>Spagna </c:v>
                </c:pt>
                <c:pt idx="5">
                  <c:v>Olanda</c:v>
                </c:pt>
                <c:pt idx="6">
                  <c:v>Francia </c:v>
                </c:pt>
                <c:pt idx="7">
                  <c:v>Regno Unito </c:v>
                </c:pt>
                <c:pt idx="8">
                  <c:v>Germania</c:v>
                </c:pt>
                <c:pt idx="9">
                  <c:v>Italia</c:v>
                </c:pt>
              </c:strCache>
            </c:strRef>
          </c:cat>
          <c:val>
            <c:numRef>
              <c:f>TOT!$O$2:$O$11</c:f>
              <c:numCache>
                <c:formatCode>_-* #,##0\ _€_-;\-* #,##0\ _€_-;_-* "-"??\ _€_-;_-@_-</c:formatCode>
                <c:ptCount val="10"/>
                <c:pt idx="0">
                  <c:v>599</c:v>
                </c:pt>
                <c:pt idx="1">
                  <c:v>741</c:v>
                </c:pt>
                <c:pt idx="2">
                  <c:v>833</c:v>
                </c:pt>
                <c:pt idx="3">
                  <c:v>874</c:v>
                </c:pt>
                <c:pt idx="4">
                  <c:v>1393</c:v>
                </c:pt>
                <c:pt idx="5">
                  <c:v>1457</c:v>
                </c:pt>
                <c:pt idx="6">
                  <c:v>2471</c:v>
                </c:pt>
                <c:pt idx="7">
                  <c:v>2656</c:v>
                </c:pt>
                <c:pt idx="8">
                  <c:v>3008</c:v>
                </c:pt>
                <c:pt idx="9">
                  <c:v>3009</c:v>
                </c:pt>
              </c:numCache>
            </c:numRef>
          </c:val>
          <c:extLst>
            <c:ext xmlns:c16="http://schemas.microsoft.com/office/drawing/2014/chart" uri="{C3380CC4-5D6E-409C-BE32-E72D297353CC}">
              <c16:uniqueId val="{00000002-2BC7-427C-8F3A-D5358E672F6B}"/>
            </c:ext>
          </c:extLst>
        </c:ser>
        <c:dLbls>
          <c:showLegendKey val="0"/>
          <c:showVal val="0"/>
          <c:showCatName val="0"/>
          <c:showSerName val="0"/>
          <c:showPercent val="0"/>
          <c:showBubbleSize val="0"/>
        </c:dLbls>
        <c:gapWidth val="70"/>
        <c:axId val="587341440"/>
        <c:axId val="587333240"/>
      </c:barChart>
      <c:catAx>
        <c:axId val="5873414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it-IT" sz="1700" b="0" i="0" u="none" strike="noStrike" kern="1200" baseline="0">
                <a:solidFill>
                  <a:srgbClr val="003A80"/>
                </a:solidFill>
                <a:latin typeface="Tahoma" panose="020B0604030504040204" pitchFamily="34" charset="0"/>
                <a:ea typeface="Tahoma" panose="020B0604030504040204" pitchFamily="34" charset="0"/>
                <a:cs typeface="Tahoma" panose="020B0604030504040204" pitchFamily="34" charset="0"/>
              </a:defRPr>
            </a:pPr>
            <a:endParaRPr lang="it-IT"/>
          </a:p>
        </c:txPr>
        <c:crossAx val="587333240"/>
        <c:crosses val="autoZero"/>
        <c:auto val="1"/>
        <c:lblAlgn val="ctr"/>
        <c:lblOffset val="100"/>
        <c:noMultiLvlLbl val="0"/>
      </c:catAx>
      <c:valAx>
        <c:axId val="587333240"/>
        <c:scaling>
          <c:orientation val="minMax"/>
        </c:scaling>
        <c:delete val="1"/>
        <c:axPos val="b"/>
        <c:numFmt formatCode="_-* #,##0\ _€_-;\-* #,##0\ _€_-;_-* &quot;-&quot;??\ _€_-;_-@_-" sourceLinked="1"/>
        <c:majorTickMark val="none"/>
        <c:minorTickMark val="none"/>
        <c:tickLblPos val="nextTo"/>
        <c:crossAx val="5873414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222795924750418E-2"/>
          <c:y val="7.8847451885457193E-2"/>
          <c:w val="0.83178804155813546"/>
          <c:h val="0.4639892298541331"/>
        </c:manualLayout>
      </c:layout>
      <c:lineChart>
        <c:grouping val="standard"/>
        <c:varyColors val="0"/>
        <c:ser>
          <c:idx val="0"/>
          <c:order val="0"/>
          <c:tx>
            <c:strRef>
              <c:f>TOT!$A$16</c:f>
              <c:strCache>
                <c:ptCount val="1"/>
                <c:pt idx="0">
                  <c:v>Germania</c:v>
                </c:pt>
              </c:strCache>
            </c:strRef>
          </c:tx>
          <c:spPr>
            <a:ln w="28575" cap="rnd">
              <a:solidFill>
                <a:srgbClr val="003A80"/>
              </a:solidFill>
              <a:round/>
            </a:ln>
            <a:effectLst/>
          </c:spPr>
          <c:marker>
            <c:symbol val="none"/>
          </c:marker>
          <c:cat>
            <c:numRef>
              <c:f>TOT!$B$15:$L$15</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TOT!$B$16:$L$16</c:f>
              <c:numCache>
                <c:formatCode>General</c:formatCode>
                <c:ptCount val="11"/>
                <c:pt idx="0">
                  <c:v>100</c:v>
                </c:pt>
                <c:pt idx="1">
                  <c:v>99.325301204819269</c:v>
                </c:pt>
                <c:pt idx="2">
                  <c:v>109.06024096385542</c:v>
                </c:pt>
                <c:pt idx="3">
                  <c:v>108.48192771084338</c:v>
                </c:pt>
                <c:pt idx="4">
                  <c:v>122.02409638554217</c:v>
                </c:pt>
                <c:pt idx="5">
                  <c:v>126.65060240963855</c:v>
                </c:pt>
                <c:pt idx="6">
                  <c:v>126.8433734939759</c:v>
                </c:pt>
                <c:pt idx="7">
                  <c:v>130.16867469879517</c:v>
                </c:pt>
                <c:pt idx="8">
                  <c:v>139.08433734939757</c:v>
                </c:pt>
                <c:pt idx="9">
                  <c:v>151.66265060240966</c:v>
                </c:pt>
                <c:pt idx="10">
                  <c:v>144.96385542168676</c:v>
                </c:pt>
              </c:numCache>
            </c:numRef>
          </c:val>
          <c:smooth val="0"/>
          <c:extLst>
            <c:ext xmlns:c16="http://schemas.microsoft.com/office/drawing/2014/chart" uri="{C3380CC4-5D6E-409C-BE32-E72D297353CC}">
              <c16:uniqueId val="{00000000-2BE3-44E7-B072-D8D9D3CAB816}"/>
            </c:ext>
          </c:extLst>
        </c:ser>
        <c:ser>
          <c:idx val="1"/>
          <c:order val="1"/>
          <c:tx>
            <c:strRef>
              <c:f>TOT!$A$17</c:f>
              <c:strCache>
                <c:ptCount val="1"/>
                <c:pt idx="0">
                  <c:v>Italia </c:v>
                </c:pt>
              </c:strCache>
            </c:strRef>
          </c:tx>
          <c:spPr>
            <a:ln w="28575" cap="rnd">
              <a:solidFill>
                <a:srgbClr val="F47B20"/>
              </a:solidFill>
              <a:round/>
            </a:ln>
            <a:effectLst/>
          </c:spPr>
          <c:marker>
            <c:symbol val="none"/>
          </c:marker>
          <c:cat>
            <c:numRef>
              <c:f>TOT!$B$15:$L$15</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TOT!$B$17:$L$17</c:f>
              <c:numCache>
                <c:formatCode>General</c:formatCode>
                <c:ptCount val="11"/>
                <c:pt idx="0">
                  <c:v>100</c:v>
                </c:pt>
                <c:pt idx="1">
                  <c:v>101.21145374449338</c:v>
                </c:pt>
                <c:pt idx="2">
                  <c:v>104.79074889867842</c:v>
                </c:pt>
                <c:pt idx="3">
                  <c:v>109.47136563876651</c:v>
                </c:pt>
                <c:pt idx="4">
                  <c:v>112.5</c:v>
                </c:pt>
                <c:pt idx="5">
                  <c:v>133.14977973568284</c:v>
                </c:pt>
                <c:pt idx="6">
                  <c:v>133.92070484581498</c:v>
                </c:pt>
                <c:pt idx="7">
                  <c:v>139.42731277533039</c:v>
                </c:pt>
                <c:pt idx="8">
                  <c:v>157.98458149779734</c:v>
                </c:pt>
                <c:pt idx="9">
                  <c:v>164.53744493392071</c:v>
                </c:pt>
                <c:pt idx="10">
                  <c:v>165.69383259911893</c:v>
                </c:pt>
              </c:numCache>
            </c:numRef>
          </c:val>
          <c:smooth val="0"/>
          <c:extLst>
            <c:ext xmlns:c16="http://schemas.microsoft.com/office/drawing/2014/chart" uri="{C3380CC4-5D6E-409C-BE32-E72D297353CC}">
              <c16:uniqueId val="{00000001-2BE3-44E7-B072-D8D9D3CAB816}"/>
            </c:ext>
          </c:extLst>
        </c:ser>
        <c:dLbls>
          <c:showLegendKey val="0"/>
          <c:showVal val="0"/>
          <c:showCatName val="0"/>
          <c:showSerName val="0"/>
          <c:showPercent val="0"/>
          <c:showBubbleSize val="0"/>
        </c:dLbls>
        <c:smooth val="0"/>
        <c:axId val="389433520"/>
        <c:axId val="389433192"/>
      </c:lineChart>
      <c:catAx>
        <c:axId val="389433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rgbClr val="003A80"/>
                </a:solidFill>
                <a:latin typeface="Tahoma" panose="020B0604030504040204" pitchFamily="34" charset="0"/>
                <a:ea typeface="Tahoma" panose="020B0604030504040204" pitchFamily="34" charset="0"/>
                <a:cs typeface="Tahoma" panose="020B0604030504040204" pitchFamily="34" charset="0"/>
              </a:defRPr>
            </a:pPr>
            <a:endParaRPr lang="it-IT"/>
          </a:p>
        </c:txPr>
        <c:crossAx val="389433192"/>
        <c:crosses val="autoZero"/>
        <c:auto val="1"/>
        <c:lblAlgn val="ctr"/>
        <c:lblOffset val="100"/>
        <c:noMultiLvlLbl val="0"/>
      </c:catAx>
      <c:valAx>
        <c:axId val="389433192"/>
        <c:scaling>
          <c:orientation val="minMax"/>
          <c:max val="170"/>
          <c:min val="100"/>
        </c:scaling>
        <c:delete val="0"/>
        <c:axPos val="l"/>
        <c:majorGridlines>
          <c:spPr>
            <a:ln w="9525" cap="flat" cmpd="sng" algn="ctr">
              <a:solidFill>
                <a:schemeClr val="bg1">
                  <a:lumMod val="85000"/>
                </a:schemeClr>
              </a:solidFill>
              <a:prstDash val="dash"/>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003A80"/>
                </a:solidFill>
                <a:latin typeface="Tahoma" panose="020B0604030504040204" pitchFamily="34" charset="0"/>
                <a:ea typeface="Tahoma" panose="020B0604030504040204" pitchFamily="34" charset="0"/>
                <a:cs typeface="Tahoma" panose="020B0604030504040204" pitchFamily="34" charset="0"/>
              </a:defRPr>
            </a:pPr>
            <a:endParaRPr lang="it-IT"/>
          </a:p>
        </c:txPr>
        <c:crossAx val="389433520"/>
        <c:crosses val="autoZero"/>
        <c:crossBetween val="between"/>
        <c:majorUnit val="20"/>
      </c:valAx>
      <c:spPr>
        <a:noFill/>
        <a:ln>
          <a:noFill/>
        </a:ln>
        <a:effectLst/>
      </c:spPr>
    </c:plotArea>
    <c:legend>
      <c:legendPos val="b"/>
      <c:layout>
        <c:manualLayout>
          <c:xMode val="edge"/>
          <c:yMode val="edge"/>
          <c:x val="0.25469557748546412"/>
          <c:y val="0.80448078710122628"/>
          <c:w val="0.51183627964972223"/>
          <c:h val="0.13099995608449344"/>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003A80"/>
              </a:solidFill>
              <a:latin typeface="Tahoma" panose="020B0604030504040204" pitchFamily="34" charset="0"/>
              <a:ea typeface="Tahoma" panose="020B0604030504040204" pitchFamily="34" charset="0"/>
              <a:cs typeface="Tahoma" panose="020B0604030504040204" pitchFamily="34" charset="0"/>
            </a:defRPr>
          </a:pPr>
          <a:endParaRPr lang="it-IT"/>
        </a:p>
      </c:txPr>
    </c:legend>
    <c:plotVisOnly val="1"/>
    <c:dispBlanksAs val="gap"/>
    <c:showDLblsOverMax val="0"/>
  </c:chart>
  <c:spPr>
    <a:noFill/>
    <a:ln>
      <a:noFill/>
    </a:ln>
    <a:effectLst/>
  </c:spPr>
  <c:txPr>
    <a:bodyPr/>
    <a:lstStyle/>
    <a:p>
      <a:pPr>
        <a:defRPr>
          <a:latin typeface="Georgia" panose="02040502050405020303" pitchFamily="18" charset="0"/>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44813" cy="552450"/>
          </a:xfrm>
          <a:prstGeom prst="rect">
            <a:avLst/>
          </a:prstGeom>
          <a:noFill/>
          <a:ln w="9525">
            <a:noFill/>
            <a:miter lim="800000"/>
            <a:headEnd/>
            <a:tailEnd/>
          </a:ln>
          <a:effectLst/>
        </p:spPr>
        <p:txBody>
          <a:bodyPr vert="horz" wrap="square" lIns="94340" tIns="47170" rIns="94340" bIns="47170" numCol="1" anchor="t" anchorCtr="0" compatLnSpc="1">
            <a:prstTxWarp prst="textNoShape">
              <a:avLst/>
            </a:prstTxWarp>
          </a:bodyPr>
          <a:lstStyle>
            <a:lvl1pPr defTabSz="942898">
              <a:defRPr sz="1200">
                <a:solidFill>
                  <a:schemeClr val="tx1"/>
                </a:solidFill>
                <a:latin typeface="Tahoma" pitchFamily="34" charset="0"/>
                <a:ea typeface="+mn-ea"/>
                <a:cs typeface="+mn-cs"/>
              </a:defRPr>
            </a:lvl1pPr>
          </a:lstStyle>
          <a:p>
            <a:pPr>
              <a:defRPr/>
            </a:pPr>
            <a:endParaRPr lang="it-IT"/>
          </a:p>
        </p:txBody>
      </p:sp>
      <p:sp>
        <p:nvSpPr>
          <p:cNvPr id="18435" name="Rectangle 3"/>
          <p:cNvSpPr>
            <a:spLocks noGrp="1" noChangeArrowheads="1"/>
          </p:cNvSpPr>
          <p:nvPr>
            <p:ph type="dt" sz="quarter" idx="1"/>
          </p:nvPr>
        </p:nvSpPr>
        <p:spPr bwMode="auto">
          <a:xfrm>
            <a:off x="3852863" y="0"/>
            <a:ext cx="2944812" cy="552450"/>
          </a:xfrm>
          <a:prstGeom prst="rect">
            <a:avLst/>
          </a:prstGeom>
          <a:noFill/>
          <a:ln w="9525">
            <a:noFill/>
            <a:miter lim="800000"/>
            <a:headEnd/>
            <a:tailEnd/>
          </a:ln>
          <a:effectLst/>
        </p:spPr>
        <p:txBody>
          <a:bodyPr vert="horz" wrap="square" lIns="94340" tIns="47170" rIns="94340" bIns="47170" numCol="1" anchor="t" anchorCtr="0" compatLnSpc="1">
            <a:prstTxWarp prst="textNoShape">
              <a:avLst/>
            </a:prstTxWarp>
          </a:bodyPr>
          <a:lstStyle>
            <a:lvl1pPr algn="r" defTabSz="942898">
              <a:defRPr sz="1200">
                <a:solidFill>
                  <a:schemeClr val="tx1"/>
                </a:solidFill>
                <a:latin typeface="Tahoma" pitchFamily="34" charset="0"/>
                <a:ea typeface="+mn-ea"/>
                <a:cs typeface="+mn-cs"/>
              </a:defRPr>
            </a:lvl1pPr>
          </a:lstStyle>
          <a:p>
            <a:pPr>
              <a:defRPr/>
            </a:pPr>
            <a:endParaRPr lang="it-IT"/>
          </a:p>
        </p:txBody>
      </p:sp>
      <p:sp>
        <p:nvSpPr>
          <p:cNvPr id="18436" name="Rectangle 4"/>
          <p:cNvSpPr>
            <a:spLocks noGrp="1" noChangeArrowheads="1"/>
          </p:cNvSpPr>
          <p:nvPr>
            <p:ph type="ftr" sz="quarter" idx="2"/>
          </p:nvPr>
        </p:nvSpPr>
        <p:spPr bwMode="auto">
          <a:xfrm>
            <a:off x="0" y="9374188"/>
            <a:ext cx="2944813" cy="552450"/>
          </a:xfrm>
          <a:prstGeom prst="rect">
            <a:avLst/>
          </a:prstGeom>
          <a:noFill/>
          <a:ln w="9525">
            <a:noFill/>
            <a:miter lim="800000"/>
            <a:headEnd/>
            <a:tailEnd/>
          </a:ln>
          <a:effectLst/>
        </p:spPr>
        <p:txBody>
          <a:bodyPr vert="horz" wrap="square" lIns="94340" tIns="47170" rIns="94340" bIns="47170" numCol="1" anchor="b" anchorCtr="0" compatLnSpc="1">
            <a:prstTxWarp prst="textNoShape">
              <a:avLst/>
            </a:prstTxWarp>
          </a:bodyPr>
          <a:lstStyle>
            <a:lvl1pPr defTabSz="942898">
              <a:defRPr sz="1200">
                <a:solidFill>
                  <a:schemeClr val="tx1"/>
                </a:solidFill>
                <a:latin typeface="Tahoma" pitchFamily="34" charset="0"/>
                <a:ea typeface="+mn-ea"/>
                <a:cs typeface="+mn-cs"/>
              </a:defRPr>
            </a:lvl1pPr>
          </a:lstStyle>
          <a:p>
            <a:pPr>
              <a:defRPr/>
            </a:pPr>
            <a:endParaRPr lang="it-IT"/>
          </a:p>
        </p:txBody>
      </p:sp>
      <p:sp>
        <p:nvSpPr>
          <p:cNvPr id="18437" name="Rectangle 5"/>
          <p:cNvSpPr>
            <a:spLocks noGrp="1" noChangeArrowheads="1"/>
          </p:cNvSpPr>
          <p:nvPr>
            <p:ph type="sldNum" sz="quarter" idx="3"/>
          </p:nvPr>
        </p:nvSpPr>
        <p:spPr bwMode="auto">
          <a:xfrm>
            <a:off x="3852863" y="9374188"/>
            <a:ext cx="2944812" cy="552450"/>
          </a:xfrm>
          <a:prstGeom prst="rect">
            <a:avLst/>
          </a:prstGeom>
          <a:noFill/>
          <a:ln w="9525">
            <a:noFill/>
            <a:miter lim="800000"/>
            <a:headEnd/>
            <a:tailEnd/>
          </a:ln>
          <a:effectLst/>
        </p:spPr>
        <p:txBody>
          <a:bodyPr vert="horz" wrap="square" lIns="94340" tIns="47170" rIns="94340" bIns="47170" numCol="1" anchor="b" anchorCtr="0" compatLnSpc="1">
            <a:prstTxWarp prst="textNoShape">
              <a:avLst/>
            </a:prstTxWarp>
          </a:bodyPr>
          <a:lstStyle>
            <a:lvl1pPr algn="r" defTabSz="941947">
              <a:defRPr sz="1200">
                <a:solidFill>
                  <a:schemeClr val="tx1"/>
                </a:solidFill>
                <a:cs typeface="+mn-cs"/>
              </a:defRPr>
            </a:lvl1pPr>
          </a:lstStyle>
          <a:p>
            <a:pPr>
              <a:defRPr/>
            </a:pPr>
            <a:fld id="{E0194779-006B-47B8-B9E2-531DB13AA766}" type="slidenum">
              <a:rPr lang="it-IT"/>
              <a:pPr>
                <a:defRPr/>
              </a:pPr>
              <a:t>‹N›</a:t>
            </a:fld>
            <a:endParaRPr lang="it-IT"/>
          </a:p>
        </p:txBody>
      </p:sp>
    </p:spTree>
    <p:extLst>
      <p:ext uri="{BB962C8B-B14F-4D97-AF65-F5344CB8AC3E}">
        <p14:creationId xmlns:p14="http://schemas.microsoft.com/office/powerpoint/2010/main" val="375805412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4340" tIns="47170" rIns="94340" bIns="47170" numCol="1" anchor="t" anchorCtr="0" compatLnSpc="1">
            <a:prstTxWarp prst="textNoShape">
              <a:avLst/>
            </a:prstTxWarp>
          </a:bodyPr>
          <a:lstStyle>
            <a:lvl1pPr defTabSz="942898">
              <a:defRPr sz="1200">
                <a:solidFill>
                  <a:schemeClr val="tx1"/>
                </a:solidFill>
                <a:latin typeface="Times New Roman" pitchFamily="18" charset="0"/>
                <a:ea typeface="+mn-ea"/>
                <a:cs typeface="+mn-cs"/>
              </a:defRPr>
            </a:lvl1pPr>
          </a:lstStyle>
          <a:p>
            <a:pPr>
              <a:defRPr/>
            </a:pPr>
            <a:endParaRPr lang="it-IT"/>
          </a:p>
        </p:txBody>
      </p:sp>
      <p:sp>
        <p:nvSpPr>
          <p:cNvPr id="3075" name="Rectangle 3"/>
          <p:cNvSpPr>
            <a:spLocks noGrp="1" noChangeArrowheads="1"/>
          </p:cNvSpPr>
          <p:nvPr>
            <p:ph type="dt" idx="1"/>
          </p:nvPr>
        </p:nvSpPr>
        <p:spPr bwMode="auto">
          <a:xfrm>
            <a:off x="3852863" y="0"/>
            <a:ext cx="2944812" cy="496888"/>
          </a:xfrm>
          <a:prstGeom prst="rect">
            <a:avLst/>
          </a:prstGeom>
          <a:noFill/>
          <a:ln w="9525">
            <a:noFill/>
            <a:miter lim="800000"/>
            <a:headEnd/>
            <a:tailEnd/>
          </a:ln>
          <a:effectLst/>
        </p:spPr>
        <p:txBody>
          <a:bodyPr vert="horz" wrap="square" lIns="94340" tIns="47170" rIns="94340" bIns="47170" numCol="1" anchor="t" anchorCtr="0" compatLnSpc="1">
            <a:prstTxWarp prst="textNoShape">
              <a:avLst/>
            </a:prstTxWarp>
          </a:bodyPr>
          <a:lstStyle>
            <a:lvl1pPr algn="r" defTabSz="942898">
              <a:defRPr sz="1200">
                <a:solidFill>
                  <a:schemeClr val="tx1"/>
                </a:solidFill>
                <a:latin typeface="Times New Roman" pitchFamily="18" charset="0"/>
                <a:ea typeface="+mn-ea"/>
                <a:cs typeface="+mn-cs"/>
              </a:defRPr>
            </a:lvl1pPr>
          </a:lstStyle>
          <a:p>
            <a:pPr>
              <a:defRPr/>
            </a:pPr>
            <a:endParaRPr lang="it-IT"/>
          </a:p>
        </p:txBody>
      </p:sp>
      <p:sp>
        <p:nvSpPr>
          <p:cNvPr id="100356" name="Rectangle 4"/>
          <p:cNvSpPr>
            <a:spLocks noGrp="1" noRot="1" noChangeAspect="1" noChangeArrowheads="1" noTextEdit="1"/>
          </p:cNvSpPr>
          <p:nvPr>
            <p:ph type="sldImg" idx="2"/>
          </p:nvPr>
        </p:nvSpPr>
        <p:spPr bwMode="auto">
          <a:xfrm>
            <a:off x="88900" y="742950"/>
            <a:ext cx="6621463" cy="3725863"/>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04875" y="4714875"/>
            <a:ext cx="4987925" cy="4468813"/>
          </a:xfrm>
          <a:prstGeom prst="rect">
            <a:avLst/>
          </a:prstGeom>
          <a:noFill/>
          <a:ln w="9525">
            <a:noFill/>
            <a:miter lim="800000"/>
            <a:headEnd/>
            <a:tailEnd/>
          </a:ln>
          <a:effectLst/>
        </p:spPr>
        <p:txBody>
          <a:bodyPr vert="horz" wrap="square" lIns="94340" tIns="47170" rIns="94340" bIns="47170" numCol="1" anchor="t" anchorCtr="0" compatLnSpc="1">
            <a:prstTxWarp prst="textNoShape">
              <a:avLst/>
            </a:prstTxWarp>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3078" name="Rectangle 6"/>
          <p:cNvSpPr>
            <a:spLocks noGrp="1" noChangeArrowheads="1"/>
          </p:cNvSpPr>
          <p:nvPr>
            <p:ph type="ftr" sz="quarter" idx="4"/>
          </p:nvPr>
        </p:nvSpPr>
        <p:spPr bwMode="auto">
          <a:xfrm>
            <a:off x="0" y="9429750"/>
            <a:ext cx="2944813" cy="496888"/>
          </a:xfrm>
          <a:prstGeom prst="rect">
            <a:avLst/>
          </a:prstGeom>
          <a:noFill/>
          <a:ln w="9525">
            <a:noFill/>
            <a:miter lim="800000"/>
            <a:headEnd/>
            <a:tailEnd/>
          </a:ln>
          <a:effectLst/>
        </p:spPr>
        <p:txBody>
          <a:bodyPr vert="horz" wrap="square" lIns="94340" tIns="47170" rIns="94340" bIns="47170" numCol="1" anchor="b" anchorCtr="0" compatLnSpc="1">
            <a:prstTxWarp prst="textNoShape">
              <a:avLst/>
            </a:prstTxWarp>
          </a:bodyPr>
          <a:lstStyle>
            <a:lvl1pPr defTabSz="942898">
              <a:defRPr sz="1200">
                <a:solidFill>
                  <a:schemeClr val="tx1"/>
                </a:solidFill>
                <a:latin typeface="Times New Roman" pitchFamily="18" charset="0"/>
                <a:ea typeface="+mn-ea"/>
                <a:cs typeface="+mn-cs"/>
              </a:defRPr>
            </a:lvl1pPr>
          </a:lstStyle>
          <a:p>
            <a:pPr>
              <a:defRPr/>
            </a:pPr>
            <a:endParaRPr lang="it-IT"/>
          </a:p>
        </p:txBody>
      </p:sp>
      <p:sp>
        <p:nvSpPr>
          <p:cNvPr id="3079" name="Rectangle 7"/>
          <p:cNvSpPr>
            <a:spLocks noGrp="1" noChangeArrowheads="1"/>
          </p:cNvSpPr>
          <p:nvPr>
            <p:ph type="sldNum" sz="quarter" idx="5"/>
          </p:nvPr>
        </p:nvSpPr>
        <p:spPr bwMode="auto">
          <a:xfrm>
            <a:off x="3852863" y="9429750"/>
            <a:ext cx="2944812" cy="496888"/>
          </a:xfrm>
          <a:prstGeom prst="rect">
            <a:avLst/>
          </a:prstGeom>
          <a:noFill/>
          <a:ln w="9525">
            <a:noFill/>
            <a:miter lim="800000"/>
            <a:headEnd/>
            <a:tailEnd/>
          </a:ln>
          <a:effectLst/>
        </p:spPr>
        <p:txBody>
          <a:bodyPr vert="horz" wrap="square" lIns="94340" tIns="47170" rIns="94340" bIns="47170" numCol="1" anchor="b" anchorCtr="0" compatLnSpc="1">
            <a:prstTxWarp prst="textNoShape">
              <a:avLst/>
            </a:prstTxWarp>
          </a:bodyPr>
          <a:lstStyle>
            <a:lvl1pPr algn="r" defTabSz="941947">
              <a:defRPr sz="1200">
                <a:solidFill>
                  <a:schemeClr val="tx1"/>
                </a:solidFill>
                <a:latin typeface="Times New Roman" pitchFamily="18" charset="0"/>
                <a:cs typeface="+mn-cs"/>
              </a:defRPr>
            </a:lvl1pPr>
          </a:lstStyle>
          <a:p>
            <a:pPr>
              <a:defRPr/>
            </a:pPr>
            <a:fld id="{FB78B241-A686-4A15-9B6D-2437E1CA5919}" type="slidenum">
              <a:rPr lang="it-IT"/>
              <a:pPr>
                <a:defRPr/>
              </a:pPr>
              <a:t>‹N›</a:t>
            </a:fld>
            <a:endParaRPr lang="it-IT"/>
          </a:p>
        </p:txBody>
      </p:sp>
    </p:spTree>
    <p:extLst>
      <p:ext uri="{BB962C8B-B14F-4D97-AF65-F5344CB8AC3E}">
        <p14:creationId xmlns:p14="http://schemas.microsoft.com/office/powerpoint/2010/main" val="692358879"/>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88900" y="742950"/>
            <a:ext cx="6621463" cy="3725863"/>
          </a:xfrm>
        </p:spPr>
      </p:sp>
      <p:sp>
        <p:nvSpPr>
          <p:cNvPr id="3" name="Segnaposto note 2"/>
          <p:cNvSpPr>
            <a:spLocks noGrp="1"/>
          </p:cNvSpPr>
          <p:nvPr>
            <p:ph type="body" idx="1"/>
          </p:nvPr>
        </p:nvSpPr>
        <p:spPr/>
        <p:txBody>
          <a:bodyPr/>
          <a:lstStyle/>
          <a:p>
            <a:endParaRPr lang="it-IT" baseline="0" dirty="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482806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a:xfrm>
            <a:off x="230485" y="4714875"/>
            <a:ext cx="6479878" cy="4468813"/>
          </a:xfrm>
        </p:spPr>
        <p:txBody>
          <a:bodyPr/>
          <a:lstStyle/>
          <a:p>
            <a:r>
              <a:rPr lang="it-IT" dirty="0"/>
              <a:t>Eccellenza nell’oncologia: nel 2017 ha raggiunto il 1˚ posto in Europa per citazioni in campo oncologico, superando la Germania che da 10 anni deteneva il primato. Nel 2017 abbiamo superato la Germania di un punto (‘‘Come vincere all’ultimo minuto una partita di </a:t>
            </a:r>
            <a:r>
              <a:rPr lang="it-IT" dirty="0" err="1"/>
              <a:t>Champion</a:t>
            </a:r>
            <a:r>
              <a:rPr lang="it-IT" dirty="0"/>
              <a:t>’’), grazie ad un trend di crescita più elevato. </a:t>
            </a:r>
          </a:p>
          <a:p>
            <a:endParaRPr lang="it-IT" dirty="0"/>
          </a:p>
          <a:p>
            <a:r>
              <a:rPr lang="it-IT" dirty="0"/>
              <a:t>Vedi sotto i valori assoluti dal 2007 al 2017. </a:t>
            </a:r>
          </a:p>
          <a:p>
            <a:endParaRPr lang="it-IT" dirty="0"/>
          </a:p>
          <a:p>
            <a:endParaRPr lang="it-IT" dirty="0"/>
          </a:p>
          <a:p>
            <a:endParaRPr lang="it-IT" dirty="0"/>
          </a:p>
        </p:txBody>
      </p:sp>
      <p:pic>
        <p:nvPicPr>
          <p:cNvPr id="4" name="Immagine 3">
            <a:extLst>
              <a:ext uri="{FF2B5EF4-FFF2-40B4-BE49-F238E27FC236}">
                <a16:creationId xmlns:a16="http://schemas.microsoft.com/office/drawing/2014/main" id="{BEF561AE-97A2-404A-BEE1-ACA2F24C8C1D}"/>
              </a:ext>
            </a:extLst>
          </p:cNvPr>
          <p:cNvPicPr>
            <a:picLocks noChangeAspect="1"/>
          </p:cNvPicPr>
          <p:nvPr/>
        </p:nvPicPr>
        <p:blipFill>
          <a:blip r:embed="rId3"/>
          <a:stretch>
            <a:fillRect/>
          </a:stretch>
        </p:blipFill>
        <p:spPr>
          <a:xfrm>
            <a:off x="446509" y="6187455"/>
            <a:ext cx="5663675" cy="896190"/>
          </a:xfrm>
          <a:prstGeom prst="rect">
            <a:avLst/>
          </a:prstGeom>
        </p:spPr>
      </p:pic>
    </p:spTree>
    <p:extLst>
      <p:ext uri="{BB962C8B-B14F-4D97-AF65-F5344CB8AC3E}">
        <p14:creationId xmlns:p14="http://schemas.microsoft.com/office/powerpoint/2010/main" val="19800444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a:xfrm>
            <a:off x="518517" y="4714875"/>
            <a:ext cx="5904656" cy="4468813"/>
          </a:xfrm>
        </p:spPr>
        <p:txBody>
          <a:bodyPr/>
          <a:lstStyle/>
          <a:p>
            <a:r>
              <a:rPr lang="it-IT" dirty="0"/>
              <a:t>I finanziamenti ERC - programma di ricerca e innovazione Horizon 2020 -danno un massimo di 1,5 milioni di euro a ogni ricercatore vincitore, con cui il singolo premiato può mettere insieme un proprio gruppo di ricerca per portare avanti studi di frontiera</a:t>
            </a:r>
          </a:p>
          <a:p>
            <a:endParaRPr lang="it-IT" dirty="0"/>
          </a:p>
        </p:txBody>
      </p:sp>
    </p:spTree>
    <p:extLst>
      <p:ext uri="{BB962C8B-B14F-4D97-AF65-F5344CB8AC3E}">
        <p14:creationId xmlns:p14="http://schemas.microsoft.com/office/powerpoint/2010/main" val="26757174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a:p>
            <a:endParaRPr lang="it-IT" dirty="0"/>
          </a:p>
          <a:p>
            <a:endParaRPr lang="it-IT" dirty="0"/>
          </a:p>
        </p:txBody>
      </p:sp>
      <p:pic>
        <p:nvPicPr>
          <p:cNvPr id="5" name="Immagine 4">
            <a:extLst>
              <a:ext uri="{FF2B5EF4-FFF2-40B4-BE49-F238E27FC236}">
                <a16:creationId xmlns:a16="http://schemas.microsoft.com/office/drawing/2014/main" id="{C865A45F-2FFE-4181-9267-0CBFDAEC629C}"/>
              </a:ext>
            </a:extLst>
          </p:cNvPr>
          <p:cNvPicPr>
            <a:picLocks noChangeAspect="1"/>
          </p:cNvPicPr>
          <p:nvPr/>
        </p:nvPicPr>
        <p:blipFill>
          <a:blip r:embed="rId3"/>
          <a:stretch>
            <a:fillRect/>
          </a:stretch>
        </p:blipFill>
        <p:spPr>
          <a:xfrm>
            <a:off x="542613" y="5004193"/>
            <a:ext cx="5712447" cy="1066892"/>
          </a:xfrm>
          <a:prstGeom prst="rect">
            <a:avLst/>
          </a:prstGeom>
        </p:spPr>
      </p:pic>
    </p:spTree>
    <p:extLst>
      <p:ext uri="{BB962C8B-B14F-4D97-AF65-F5344CB8AC3E}">
        <p14:creationId xmlns:p14="http://schemas.microsoft.com/office/powerpoint/2010/main" val="1796644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673887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a:xfrm>
            <a:off x="158477" y="4714875"/>
            <a:ext cx="6551886" cy="4468813"/>
          </a:xfrm>
        </p:spPr>
        <p:txBody>
          <a:bodyPr/>
          <a:lstStyle/>
          <a:p>
            <a:pPr marL="171450" indent="-171450">
              <a:buFont typeface="Arial" panose="020B0604020202020204" pitchFamily="34" charset="0"/>
              <a:buChar char="•"/>
            </a:pPr>
            <a:r>
              <a:rPr lang="it-IT" dirty="0"/>
              <a:t>L’Italia si posiziona al 4° posto per numero di domande di brevetti depositate nelle Life Sciences. </a:t>
            </a:r>
          </a:p>
          <a:p>
            <a:pPr marL="171450" indent="-171450">
              <a:buFont typeface="Arial" panose="020B0604020202020204" pitchFamily="34" charset="0"/>
              <a:buChar char="•"/>
            </a:pPr>
            <a:r>
              <a:rPr lang="it-IT" dirty="0"/>
              <a:t>Nel biotech è addirittura al 5° posto. </a:t>
            </a:r>
          </a:p>
          <a:p>
            <a:pPr marL="171450" indent="-171450">
              <a:buFont typeface="Arial" panose="020B0604020202020204" pitchFamily="34" charset="0"/>
              <a:buChar char="•"/>
            </a:pPr>
            <a:r>
              <a:rPr lang="it-IT" dirty="0"/>
              <a:t>Tra il 2010 e il 2017: </a:t>
            </a:r>
          </a:p>
          <a:p>
            <a:pPr marL="628650" lvl="1" indent="-171450">
              <a:buFont typeface="Arial" panose="020B0604020202020204" pitchFamily="34" charset="0"/>
              <a:buChar char="•"/>
            </a:pPr>
            <a:r>
              <a:rPr lang="it-IT" dirty="0"/>
              <a:t>Germania: -16%</a:t>
            </a:r>
          </a:p>
          <a:p>
            <a:pPr marL="628650" lvl="1" indent="-171450">
              <a:buFont typeface="Arial" panose="020B0604020202020204" pitchFamily="34" charset="0"/>
              <a:buChar char="•"/>
            </a:pPr>
            <a:r>
              <a:rPr lang="it-IT" dirty="0"/>
              <a:t>Francia: +31%</a:t>
            </a:r>
          </a:p>
          <a:p>
            <a:pPr marL="628650" lvl="1" indent="-171450">
              <a:buFont typeface="Arial" panose="020B0604020202020204" pitchFamily="34" charset="0"/>
              <a:buChar char="•"/>
            </a:pPr>
            <a:r>
              <a:rPr lang="it-IT" dirty="0"/>
              <a:t>UK: -7%</a:t>
            </a:r>
          </a:p>
          <a:p>
            <a:pPr marL="628650" lvl="1" indent="-171450">
              <a:buFont typeface="Arial" panose="020B0604020202020204" pitchFamily="34" charset="0"/>
              <a:buChar char="•"/>
            </a:pPr>
            <a:r>
              <a:rPr lang="it-IT" dirty="0"/>
              <a:t>Italia: +18%</a:t>
            </a:r>
          </a:p>
          <a:p>
            <a:pPr marL="628650" lvl="1" indent="-171450">
              <a:buFont typeface="Arial" panose="020B0604020202020204" pitchFamily="34" charset="0"/>
              <a:buChar char="•"/>
            </a:pPr>
            <a:r>
              <a:rPr lang="it-IT" dirty="0"/>
              <a:t>Spagna: +10%</a:t>
            </a:r>
          </a:p>
          <a:p>
            <a:endParaRPr lang="it-IT" dirty="0"/>
          </a:p>
        </p:txBody>
      </p:sp>
      <p:pic>
        <p:nvPicPr>
          <p:cNvPr id="4" name="Immagine 3">
            <a:extLst>
              <a:ext uri="{FF2B5EF4-FFF2-40B4-BE49-F238E27FC236}">
                <a16:creationId xmlns:a16="http://schemas.microsoft.com/office/drawing/2014/main" id="{51AC70E3-4493-447D-BFB1-BF5EFAF227B4}"/>
              </a:ext>
            </a:extLst>
          </p:cNvPr>
          <p:cNvPicPr>
            <a:picLocks noChangeAspect="1"/>
          </p:cNvPicPr>
          <p:nvPr/>
        </p:nvPicPr>
        <p:blipFill>
          <a:blip r:embed="rId3"/>
          <a:stretch>
            <a:fillRect/>
          </a:stretch>
        </p:blipFill>
        <p:spPr>
          <a:xfrm>
            <a:off x="466407" y="6763519"/>
            <a:ext cx="5864860" cy="2017951"/>
          </a:xfrm>
          <a:prstGeom prst="rect">
            <a:avLst/>
          </a:prstGeom>
        </p:spPr>
      </p:pic>
    </p:spTree>
    <p:extLst>
      <p:ext uri="{BB962C8B-B14F-4D97-AF65-F5344CB8AC3E}">
        <p14:creationId xmlns:p14="http://schemas.microsoft.com/office/powerpoint/2010/main" val="16289346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4213811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6235426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xfrm>
            <a:off x="138113" y="766763"/>
            <a:ext cx="6562725" cy="3692525"/>
          </a:xfrm>
          <a:ln/>
        </p:spPr>
      </p:sp>
      <p:sp>
        <p:nvSpPr>
          <p:cNvPr id="1085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p>
        </p:txBody>
      </p:sp>
    </p:spTree>
    <p:extLst>
      <p:ext uri="{BB962C8B-B14F-4D97-AF65-F5344CB8AC3E}">
        <p14:creationId xmlns:p14="http://schemas.microsoft.com/office/powerpoint/2010/main" val="951236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latin typeface="Times New Roman" panose="02020603050405020304" pitchFamily="18" charset="0"/>
              <a:cs typeface="Times New Roman" panose="02020603050405020304" pitchFamily="18" charset="0"/>
            </a:endParaRPr>
          </a:p>
        </p:txBody>
      </p:sp>
      <p:sp>
        <p:nvSpPr>
          <p:cNvPr id="4" name="Segnaposto numero diapositiva 3"/>
          <p:cNvSpPr>
            <a:spLocks noGrp="1"/>
          </p:cNvSpPr>
          <p:nvPr>
            <p:ph type="sldNum" sz="quarter" idx="10"/>
          </p:nvPr>
        </p:nvSpPr>
        <p:spPr/>
        <p:txBody>
          <a:bodyPr/>
          <a:lstStyle/>
          <a:p>
            <a:pPr>
              <a:defRPr/>
            </a:pPr>
            <a:fld id="{BC290487-3E8A-A14D-919E-C75DB84E33F2}" type="slidenum">
              <a:rPr lang="it-IT" smtClean="0"/>
              <a:pPr>
                <a:defRPr/>
              </a:pPr>
              <a:t>2</a:t>
            </a:fld>
            <a:endParaRPr lang="it-IT"/>
          </a:p>
        </p:txBody>
      </p:sp>
    </p:spTree>
    <p:extLst>
      <p:ext uri="{BB962C8B-B14F-4D97-AF65-F5344CB8AC3E}">
        <p14:creationId xmlns:p14="http://schemas.microsoft.com/office/powerpoint/2010/main" val="1195205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spcBef>
                <a:spcPts val="300"/>
              </a:spcBef>
            </a:pPr>
            <a:r>
              <a:rPr lang="it-IT" dirty="0">
                <a:solidFill>
                  <a:schemeClr val="tx1">
                    <a:lumMod val="65000"/>
                    <a:lumOff val="35000"/>
                  </a:schemeClr>
                </a:solidFill>
                <a:latin typeface="Times New Roman" panose="02020603050405020304" pitchFamily="18" charset="0"/>
                <a:cs typeface="Times New Roman" panose="02020603050405020304" pitchFamily="18" charset="0"/>
              </a:rPr>
              <a:t>Per produttività del lavoro abbiamo considerato il valore aggiunto per addetto (Eurostat). Per la produttività del lavoro, i dati sono disponibili a partire dal 2008 (prima sono missing per molti Paesi). </a:t>
            </a:r>
          </a:p>
          <a:p>
            <a:pPr>
              <a:spcBef>
                <a:spcPts val="300"/>
              </a:spcBef>
            </a:pPr>
            <a:r>
              <a:rPr lang="it-IT" dirty="0">
                <a:solidFill>
                  <a:schemeClr val="tx1">
                    <a:lumMod val="65000"/>
                    <a:lumOff val="35000"/>
                  </a:schemeClr>
                </a:solidFill>
                <a:latin typeface="Times New Roman" panose="02020603050405020304" pitchFamily="18" charset="0"/>
                <a:cs typeface="Times New Roman" panose="02020603050405020304" pitchFamily="18" charset="0"/>
              </a:rPr>
              <a:t>Per il PIL, il periodo considerato è quello che più dimostra una relazione positiva tra produttività e crescita (ha anche senso considerare fino al 2016 poiché gli effetti di un aumento della produttività impiegano più tempo per manifestarsi). </a:t>
            </a:r>
            <a:endParaRPr lang="it-IT" b="1" dirty="0">
              <a:solidFill>
                <a:schemeClr val="tx1">
                  <a:lumMod val="65000"/>
                  <a:lumOff val="35000"/>
                </a:schemeClr>
              </a:solidFill>
              <a:latin typeface="Times New Roman" panose="02020603050405020304" pitchFamily="18" charset="0"/>
              <a:cs typeface="Times New Roman" panose="02020603050405020304" pitchFamily="18" charset="0"/>
            </a:endParaRPr>
          </a:p>
          <a:p>
            <a:pPr>
              <a:spcBef>
                <a:spcPts val="300"/>
              </a:spcBef>
            </a:pPr>
            <a:r>
              <a:rPr lang="it-IT" dirty="0">
                <a:solidFill>
                  <a:schemeClr val="tx1">
                    <a:lumMod val="65000"/>
                    <a:lumOff val="35000"/>
                  </a:schemeClr>
                </a:solidFill>
                <a:latin typeface="Times New Roman" panose="02020603050405020304" pitchFamily="18" charset="0"/>
                <a:cs typeface="Times New Roman" panose="02020603050405020304" pitchFamily="18" charset="0"/>
              </a:rPr>
              <a:t>Gli investimenti in innovazione aumentano la produttività del </a:t>
            </a:r>
            <a:r>
              <a:rPr lang="it-IT" b="1" dirty="0">
                <a:solidFill>
                  <a:schemeClr val="tx1">
                    <a:lumMod val="65000"/>
                    <a:lumOff val="35000"/>
                  </a:schemeClr>
                </a:solidFill>
                <a:latin typeface="Times New Roman" panose="02020603050405020304" pitchFamily="18" charset="0"/>
                <a:cs typeface="Times New Roman" panose="02020603050405020304" pitchFamily="18" charset="0"/>
              </a:rPr>
              <a:t>12%</a:t>
            </a:r>
            <a:r>
              <a:rPr lang="it-IT" dirty="0">
                <a:solidFill>
                  <a:schemeClr val="tx1">
                    <a:lumMod val="65000"/>
                    <a:lumOff val="35000"/>
                  </a:schemeClr>
                </a:solidFill>
                <a:latin typeface="Times New Roman" panose="02020603050405020304" pitchFamily="18" charset="0"/>
                <a:cs typeface="Times New Roman" panose="02020603050405020304" pitchFamily="18" charset="0"/>
              </a:rPr>
              <a:t> in Italia (stime Accenture e BCG), che a sua volta impatta sul PIL secondo la seguente relazione (</a:t>
            </a:r>
            <a:r>
              <a:rPr lang="it-IT" b="1" dirty="0" err="1">
                <a:solidFill>
                  <a:schemeClr val="tx1">
                    <a:lumMod val="65000"/>
                    <a:lumOff val="35000"/>
                  </a:schemeClr>
                </a:solidFill>
                <a:latin typeface="Times New Roman" panose="02020603050405020304" pitchFamily="18" charset="0"/>
                <a:cs typeface="Times New Roman" panose="02020603050405020304" pitchFamily="18" charset="0"/>
              </a:rPr>
              <a:t>Solow</a:t>
            </a:r>
            <a:r>
              <a:rPr lang="it-IT" b="1" dirty="0">
                <a:solidFill>
                  <a:schemeClr val="tx1">
                    <a:lumMod val="65000"/>
                    <a:lumOff val="35000"/>
                  </a:schemeClr>
                </a:solidFill>
                <a:latin typeface="Times New Roman" panose="02020603050405020304" pitchFamily="18" charset="0"/>
                <a:cs typeface="Times New Roman" panose="02020603050405020304" pitchFamily="18" charset="0"/>
              </a:rPr>
              <a:t> Growth Model</a:t>
            </a:r>
            <a:r>
              <a:rPr lang="it-IT" dirty="0">
                <a:solidFill>
                  <a:schemeClr val="tx1">
                    <a:lumMod val="65000"/>
                    <a:lumOff val="35000"/>
                  </a:schemeClr>
                </a:solidFill>
                <a:latin typeface="Times New Roman" panose="02020603050405020304" pitchFamily="18" charset="0"/>
                <a:cs typeface="Times New Roman" panose="02020603050405020304" pitchFamily="18" charset="0"/>
              </a:rPr>
              <a:t>):</a:t>
            </a:r>
          </a:p>
          <a:p>
            <a:endParaRPr lang="it-IT" dirty="0"/>
          </a:p>
        </p:txBody>
      </p:sp>
    </p:spTree>
    <p:extLst>
      <p:ext uri="{BB962C8B-B14F-4D97-AF65-F5344CB8AC3E}">
        <p14:creationId xmlns:p14="http://schemas.microsoft.com/office/powerpoint/2010/main" val="1596780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latin typeface="Times New Roman" panose="02020603050405020304" pitchFamily="18" charset="0"/>
                <a:cs typeface="Times New Roman" panose="02020603050405020304" pitchFamily="18" charset="0"/>
              </a:rPr>
              <a:t>L’Italia oggi spende €21,9 miliardi in Ricerca &amp; Sviluppo (2015).  Il dato di 38,4 è calcolato sul</a:t>
            </a:r>
            <a:r>
              <a:rPr lang="it-IT" baseline="0" dirty="0">
                <a:latin typeface="Times New Roman" panose="02020603050405020304" pitchFamily="18" charset="0"/>
                <a:cs typeface="Times New Roman" panose="02020603050405020304" pitchFamily="18" charset="0"/>
              </a:rPr>
              <a:t> PIL 2016. Se si fa sul PIL 2015 aggiornato viene 37,8 che arrotondato fa i 38 </a:t>
            </a:r>
            <a:r>
              <a:rPr lang="it-IT" baseline="0" dirty="0" err="1">
                <a:latin typeface="Times New Roman" panose="02020603050405020304" pitchFamily="18" charset="0"/>
                <a:cs typeface="Times New Roman" panose="02020603050405020304" pitchFamily="18" charset="0"/>
              </a:rPr>
              <a:t>mld</a:t>
            </a:r>
            <a:r>
              <a:rPr lang="it-IT" baseline="0" dirty="0">
                <a:latin typeface="Times New Roman" panose="02020603050405020304" pitchFamily="18" charset="0"/>
                <a:cs typeface="Times New Roman" panose="02020603050405020304" pitchFamily="18" charset="0"/>
              </a:rPr>
              <a:t> che avevi nella slide precedente.</a:t>
            </a:r>
            <a:endParaRPr lang="it-IT" dirty="0">
              <a:latin typeface="Times New Roman" panose="02020603050405020304" pitchFamily="18" charset="0"/>
              <a:cs typeface="Times New Roman" panose="02020603050405020304" pitchFamily="18" charset="0"/>
            </a:endParaRPr>
          </a:p>
          <a:p>
            <a:r>
              <a:rPr lang="it-IT" dirty="0">
                <a:latin typeface="Times New Roman" panose="02020603050405020304" pitchFamily="18" charset="0"/>
                <a:cs typeface="Times New Roman" panose="02020603050405020304" pitchFamily="18" charset="0"/>
              </a:rPr>
              <a:t>Considerando i «Big 5» dell’Unione Europea, solo la Spagna fa peggio di noi (1,2% del PIL investito in R&amp;D, per un totale di €13 miliardi di Euro nel 2015). </a:t>
            </a:r>
          </a:p>
          <a:p>
            <a:endParaRPr lang="it-IT" dirty="0"/>
          </a:p>
        </p:txBody>
      </p:sp>
    </p:spTree>
    <p:extLst>
      <p:ext uri="{BB962C8B-B14F-4D97-AF65-F5344CB8AC3E}">
        <p14:creationId xmlns:p14="http://schemas.microsoft.com/office/powerpoint/2010/main" val="198296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a:xfrm>
            <a:off x="374501" y="4714875"/>
            <a:ext cx="6192688" cy="5211763"/>
          </a:xfrm>
        </p:spPr>
        <p:txBody>
          <a:bodyPr/>
          <a:lstStyle/>
          <a:p>
            <a:pPr algn="l"/>
            <a:r>
              <a:rPr lang="it-IT" sz="1100" dirty="0">
                <a:cs typeface="Times New Roman" panose="02020603050405020304" pitchFamily="18" charset="0"/>
              </a:rPr>
              <a:t>L’Italia investe in Ricerca e Sviluppo </a:t>
            </a:r>
            <a:r>
              <a:rPr lang="it-IT" sz="1100" b="1" dirty="0">
                <a:cs typeface="Times New Roman" panose="02020603050405020304" pitchFamily="18" charset="0"/>
              </a:rPr>
              <a:t>21,6</a:t>
            </a:r>
            <a:r>
              <a:rPr lang="it-IT" sz="1100" dirty="0">
                <a:cs typeface="Times New Roman" panose="02020603050405020304" pitchFamily="18" charset="0"/>
              </a:rPr>
              <a:t> miliardi di euro, meno di quanto investe la sola regione tedesca del Baden </a:t>
            </a:r>
            <a:r>
              <a:rPr lang="it-IT" sz="1100" dirty="0" err="1">
                <a:cs typeface="Times New Roman" panose="02020603050405020304" pitchFamily="18" charset="0"/>
              </a:rPr>
              <a:t>Wuttenberg</a:t>
            </a:r>
            <a:r>
              <a:rPr lang="it-IT" sz="1100" dirty="0">
                <a:cs typeface="Times New Roman" panose="02020603050405020304" pitchFamily="18" charset="0"/>
              </a:rPr>
              <a:t> </a:t>
            </a:r>
            <a:r>
              <a:rPr lang="it-IT" sz="1100" b="0" dirty="0">
                <a:cs typeface="Times New Roman" panose="02020603050405020304" pitchFamily="18" charset="0"/>
              </a:rPr>
              <a:t>(€22,7 miliardi di euro </a:t>
            </a:r>
            <a:r>
              <a:rPr lang="it-IT" sz="1100" b="1" dirty="0">
                <a:cs typeface="Times New Roman" panose="02020603050405020304" pitchFamily="18" charset="0"/>
              </a:rPr>
              <a:t>– </a:t>
            </a:r>
            <a:r>
              <a:rPr lang="it-IT" sz="1100" b="0" dirty="0">
                <a:cs typeface="Times New Roman" panose="02020603050405020304" pitchFamily="18" charset="0"/>
              </a:rPr>
              <a:t>ultimo dato disponibile 2015) e metà di quanto investe la Cina per le Quantum technologies.</a:t>
            </a:r>
          </a:p>
          <a:p>
            <a:pPr algn="l"/>
            <a:endParaRPr lang="it-IT" sz="400" dirty="0">
              <a:cs typeface="Times New Roman" panose="02020603050405020304" pitchFamily="18" charset="0"/>
            </a:endParaRPr>
          </a:p>
          <a:p>
            <a:pPr algn="l"/>
            <a:r>
              <a:rPr lang="it-IT" sz="1100" dirty="0">
                <a:cs typeface="Times New Roman" panose="02020603050405020304" pitchFamily="18" charset="0"/>
              </a:rPr>
              <a:t>Per raggiungere l’obiettivo europeo del 3% l’Italia </a:t>
            </a:r>
            <a:r>
              <a:rPr lang="it-IT" sz="1100" b="0" u="none" dirty="0">
                <a:cs typeface="Times New Roman" panose="02020603050405020304" pitchFamily="18" charset="0"/>
              </a:rPr>
              <a:t>dovrebbe investire ulteriori 28,5 miliardi di Euro </a:t>
            </a:r>
            <a:endParaRPr lang="it-IT" sz="1100" dirty="0">
              <a:cs typeface="Times New Roman" panose="02020603050405020304" pitchFamily="18" charset="0"/>
            </a:endParaRPr>
          </a:p>
          <a:p>
            <a:pPr algn="l"/>
            <a:r>
              <a:rPr lang="it-IT" sz="1100" dirty="0">
                <a:cs typeface="Times New Roman" panose="02020603050405020304" pitchFamily="18" charset="0"/>
              </a:rPr>
              <a:t>Gli investimenti in R&amp;S dell’Italia sono (miliardi di Euro):</a:t>
            </a:r>
          </a:p>
          <a:p>
            <a:pPr marL="171450" indent="-171450" algn="l">
              <a:buFont typeface="Wingdings" panose="05000000000000000000" pitchFamily="2" charset="2"/>
              <a:buChar char="§"/>
            </a:pPr>
            <a:r>
              <a:rPr lang="en-US" sz="1100" b="0" i="0" u="none" strike="noStrike" kern="1200" dirty="0">
                <a:effectLst/>
                <a:cs typeface="Times New Roman" panose="02020603050405020304" pitchFamily="18" charset="0"/>
              </a:rPr>
              <a:t>2005: 15,59</a:t>
            </a:r>
          </a:p>
          <a:p>
            <a:pPr marL="171450" indent="-171450" algn="l">
              <a:buFont typeface="Wingdings" panose="05000000000000000000" pitchFamily="2" charset="2"/>
              <a:buChar char="§"/>
            </a:pPr>
            <a:r>
              <a:rPr lang="en-US" sz="1100" b="0" i="0" u="none" strike="noStrike" kern="1200" dirty="0">
                <a:effectLst/>
                <a:cs typeface="Times New Roman" panose="02020603050405020304" pitchFamily="18" charset="0"/>
              </a:rPr>
              <a:t>2006: </a:t>
            </a:r>
            <a:r>
              <a:rPr lang="en-US" sz="1100" dirty="0">
                <a:cs typeface="Times New Roman" panose="02020603050405020304" pitchFamily="18" charset="0"/>
              </a:rPr>
              <a:t>1</a:t>
            </a:r>
            <a:r>
              <a:rPr lang="en-US" sz="1100" b="0" i="0" u="none" strike="noStrike" kern="1200" dirty="0">
                <a:effectLst/>
                <a:cs typeface="Times New Roman" panose="02020603050405020304" pitchFamily="18" charset="0"/>
              </a:rPr>
              <a:t>6,83</a:t>
            </a:r>
          </a:p>
          <a:p>
            <a:pPr marL="171450" indent="-171450" algn="l">
              <a:buFont typeface="Wingdings" panose="05000000000000000000" pitchFamily="2" charset="2"/>
              <a:buChar char="§"/>
            </a:pPr>
            <a:r>
              <a:rPr lang="en-US" sz="1100" b="0" i="0" u="none" strike="noStrike" kern="1200" dirty="0">
                <a:effectLst/>
                <a:cs typeface="Times New Roman" panose="02020603050405020304" pitchFamily="18" charset="0"/>
              </a:rPr>
              <a:t>2007: 18,23</a:t>
            </a:r>
          </a:p>
          <a:p>
            <a:pPr marL="171450" indent="-171450" algn="l">
              <a:buFont typeface="Wingdings" panose="05000000000000000000" pitchFamily="2" charset="2"/>
              <a:buChar char="§"/>
            </a:pPr>
            <a:r>
              <a:rPr lang="en-US" sz="1100" b="0" i="0" u="none" strike="noStrike" kern="1200" dirty="0">
                <a:effectLst/>
                <a:cs typeface="Times New Roman" panose="02020603050405020304" pitchFamily="18" charset="0"/>
              </a:rPr>
              <a:t>2008 - 18,99</a:t>
            </a:r>
          </a:p>
          <a:p>
            <a:pPr marL="171450" indent="-171450" algn="l">
              <a:buFont typeface="Wingdings" panose="05000000000000000000" pitchFamily="2" charset="2"/>
              <a:buChar char="§"/>
            </a:pPr>
            <a:r>
              <a:rPr lang="en-US" sz="1100" dirty="0">
                <a:cs typeface="Times New Roman" panose="02020603050405020304" pitchFamily="18" charset="0"/>
              </a:rPr>
              <a:t>2009: </a:t>
            </a:r>
            <a:r>
              <a:rPr lang="en-US" sz="1100" b="0" i="0" u="none" strike="noStrike" kern="1200" dirty="0">
                <a:effectLst/>
                <a:cs typeface="Times New Roman" panose="02020603050405020304" pitchFamily="18" charset="0"/>
              </a:rPr>
              <a:t>19,20</a:t>
            </a:r>
          </a:p>
          <a:p>
            <a:pPr marL="171450" indent="-171450" algn="l">
              <a:buFont typeface="Wingdings" panose="05000000000000000000" pitchFamily="2" charset="2"/>
              <a:buChar char="§"/>
            </a:pPr>
            <a:r>
              <a:rPr lang="en-US" sz="1100" b="0" i="0" u="none" strike="noStrike" kern="1200" dirty="0">
                <a:effectLst/>
                <a:cs typeface="Times New Roman" panose="02020603050405020304" pitchFamily="18" charset="0"/>
              </a:rPr>
              <a:t>2010: 19,62</a:t>
            </a:r>
          </a:p>
          <a:p>
            <a:pPr marL="171450" indent="-171450" algn="l">
              <a:buFont typeface="Wingdings" panose="05000000000000000000" pitchFamily="2" charset="2"/>
              <a:buChar char="§"/>
            </a:pPr>
            <a:r>
              <a:rPr lang="en-US" sz="1100" b="0" i="0" u="none" strike="noStrike" kern="1200" dirty="0">
                <a:effectLst/>
                <a:cs typeface="Times New Roman" panose="02020603050405020304" pitchFamily="18" charset="0"/>
              </a:rPr>
              <a:t>2011: 19,81</a:t>
            </a:r>
          </a:p>
          <a:p>
            <a:pPr marL="171450" indent="-171450" algn="l">
              <a:buFont typeface="Wingdings" panose="05000000000000000000" pitchFamily="2" charset="2"/>
              <a:buChar char="§"/>
            </a:pPr>
            <a:r>
              <a:rPr lang="en-US" sz="1100" b="0" i="0" u="none" strike="noStrike" kern="1200" dirty="0">
                <a:effectLst/>
                <a:cs typeface="Times New Roman" panose="02020603050405020304" pitchFamily="18" charset="0"/>
              </a:rPr>
              <a:t>2012: 20,50</a:t>
            </a:r>
          </a:p>
          <a:p>
            <a:pPr marL="171450" indent="-171450" algn="l">
              <a:buFont typeface="Wingdings" panose="05000000000000000000" pitchFamily="2" charset="2"/>
              <a:buChar char="§"/>
            </a:pPr>
            <a:r>
              <a:rPr lang="en-US" sz="1100" b="0" i="0" u="none" strike="noStrike" kern="1200" dirty="0">
                <a:effectLst/>
                <a:cs typeface="Times New Roman" panose="02020603050405020304" pitchFamily="18" charset="0"/>
              </a:rPr>
              <a:t>2013: 20,98</a:t>
            </a:r>
          </a:p>
          <a:p>
            <a:pPr marL="171450" indent="-171450" algn="l">
              <a:buFont typeface="Wingdings" panose="05000000000000000000" pitchFamily="2" charset="2"/>
              <a:buChar char="§"/>
            </a:pPr>
            <a:r>
              <a:rPr lang="en-US" sz="1100" b="0" i="0" u="none" strike="noStrike" kern="1200" dirty="0">
                <a:effectLst/>
                <a:cs typeface="Times New Roman" panose="02020603050405020304" pitchFamily="18" charset="0"/>
              </a:rPr>
              <a:t>2014: 21,78</a:t>
            </a:r>
          </a:p>
          <a:p>
            <a:pPr marL="171450" indent="-171450" algn="l">
              <a:buFont typeface="Wingdings" panose="05000000000000000000" pitchFamily="2" charset="2"/>
              <a:buChar char="§"/>
            </a:pPr>
            <a:r>
              <a:rPr lang="en-US" sz="1100" b="1" i="0" u="none" strike="noStrike" kern="1200" dirty="0">
                <a:effectLst/>
                <a:cs typeface="Times New Roman" panose="02020603050405020304" pitchFamily="18" charset="0"/>
              </a:rPr>
              <a:t>2015: 22,15</a:t>
            </a:r>
            <a:r>
              <a:rPr lang="en-US" sz="1100" b="1" dirty="0">
                <a:cs typeface="Times New Roman" panose="02020603050405020304" pitchFamily="18" charset="0"/>
              </a:rPr>
              <a:t> </a:t>
            </a:r>
          </a:p>
          <a:p>
            <a:pPr marL="171450" indent="-171450" algn="l">
              <a:buFont typeface="Wingdings" panose="05000000000000000000" pitchFamily="2" charset="2"/>
              <a:buChar char="§"/>
            </a:pPr>
            <a:r>
              <a:rPr lang="en-US" sz="1100" b="1" i="0" u="none" strike="noStrike" kern="1200" dirty="0">
                <a:effectLst/>
                <a:cs typeface="Times New Roman" panose="02020603050405020304" pitchFamily="18" charset="0"/>
              </a:rPr>
              <a:t>2016: 21,61</a:t>
            </a:r>
            <a:r>
              <a:rPr lang="en-US" sz="1100" b="1" dirty="0">
                <a:cs typeface="Times New Roman" panose="02020603050405020304" pitchFamily="18" charset="0"/>
              </a:rPr>
              <a:t> </a:t>
            </a:r>
          </a:p>
          <a:p>
            <a:pPr algn="l"/>
            <a:r>
              <a:rPr lang="en-US" sz="1100" b="1" dirty="0">
                <a:cs typeface="Times New Roman" panose="02020603050405020304" pitchFamily="18" charset="0"/>
              </a:rPr>
              <a:t>Rispetto a : </a:t>
            </a:r>
          </a:p>
          <a:p>
            <a:pPr marL="171450" indent="-171450" algn="l">
              <a:buFont typeface="Wingdings" panose="05000000000000000000" pitchFamily="2" charset="2"/>
              <a:buChar char="§"/>
            </a:pPr>
            <a:r>
              <a:rPr lang="en-US" sz="1100" b="1" dirty="0">
                <a:cs typeface="Times New Roman" panose="02020603050405020304" pitchFamily="18" charset="0"/>
              </a:rPr>
              <a:t>GERMANIA: 92,4 (2016)</a:t>
            </a:r>
          </a:p>
          <a:p>
            <a:pPr marL="171450" indent="-171450" algn="l">
              <a:buFont typeface="Wingdings" panose="05000000000000000000" pitchFamily="2" charset="2"/>
              <a:buChar char="§"/>
            </a:pPr>
            <a:r>
              <a:rPr lang="en-US" sz="1100" b="1" dirty="0">
                <a:cs typeface="Times New Roman" panose="02020603050405020304" pitchFamily="18" charset="0"/>
              </a:rPr>
              <a:t>FRANCIA: 50 (2016)</a:t>
            </a:r>
          </a:p>
          <a:p>
            <a:pPr marL="171450" indent="-171450" algn="l">
              <a:buFont typeface="Wingdings" panose="05000000000000000000" pitchFamily="2" charset="2"/>
              <a:buChar char="§"/>
            </a:pPr>
            <a:r>
              <a:rPr lang="en-US" sz="1100" b="1" dirty="0">
                <a:cs typeface="Times New Roman" panose="02020603050405020304" pitchFamily="18" charset="0"/>
              </a:rPr>
              <a:t>UK: 40,4 (2016)</a:t>
            </a:r>
          </a:p>
          <a:p>
            <a:endParaRPr lang="it-IT" dirty="0"/>
          </a:p>
        </p:txBody>
      </p:sp>
    </p:spTree>
    <p:extLst>
      <p:ext uri="{BB962C8B-B14F-4D97-AF65-F5344CB8AC3E}">
        <p14:creationId xmlns:p14="http://schemas.microsoft.com/office/powerpoint/2010/main" val="2710331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a:xfrm>
            <a:off x="446509" y="4714875"/>
            <a:ext cx="5976664" cy="5072980"/>
          </a:xfrm>
        </p:spPr>
        <p:txBody>
          <a:bodyPr/>
          <a:lstStyle/>
          <a:p>
            <a:r>
              <a:rPr lang="it-IT" sz="1100" dirty="0"/>
              <a:t>Dobbiamo avere come punto di riferimento i migliori nel mondo: Israele è il Paese che più investe in R&amp;S nel mondo (la Community InnoTech è stata in viaggio in Israele dal 27 al 30 ottobre). </a:t>
            </a:r>
          </a:p>
          <a:p>
            <a:r>
              <a:rPr lang="it-IT" sz="1100" dirty="0"/>
              <a:t>Hanno visitato: </a:t>
            </a:r>
          </a:p>
          <a:p>
            <a:pPr marL="171450" indent="-171450">
              <a:buFont typeface="Wingdings" panose="05000000000000000000" pitchFamily="2" charset="2"/>
              <a:buChar char="§"/>
            </a:pPr>
            <a:r>
              <a:rPr lang="it-IT" sz="1100" dirty="0" err="1"/>
              <a:t>Weizmann</a:t>
            </a:r>
            <a:r>
              <a:rPr lang="it-IT" sz="1100" dirty="0"/>
              <a:t> Institute of Science e il loro dipartimento di Tech Transfer: è uno dei centri di ricerca più importanti del mondo, con più di 3.800 ricercatori. Al 2018, 6 premi Nobel sono stati associati al Weizman. </a:t>
            </a:r>
          </a:p>
          <a:p>
            <a:pPr marL="171450" indent="-171450">
              <a:buFont typeface="Wingdings" panose="05000000000000000000" pitchFamily="2" charset="2"/>
              <a:buChar char="§"/>
            </a:pPr>
            <a:r>
              <a:rPr lang="it-IT" sz="1100" dirty="0"/>
              <a:t>Invest in </a:t>
            </a:r>
            <a:r>
              <a:rPr lang="it-IT" sz="1100" dirty="0" err="1"/>
              <a:t>Israel</a:t>
            </a:r>
            <a:r>
              <a:rPr lang="it-IT" sz="1100" dirty="0"/>
              <a:t>: l'agenzia governativa per favorire gli investimenti esteri</a:t>
            </a:r>
          </a:p>
          <a:p>
            <a:pPr marL="171450" indent="-171450">
              <a:buFont typeface="Wingdings" panose="05000000000000000000" pitchFamily="2" charset="2"/>
              <a:buChar char="§"/>
            </a:pPr>
            <a:r>
              <a:rPr lang="it-IT" sz="1100" dirty="0"/>
              <a:t>The </a:t>
            </a:r>
            <a:r>
              <a:rPr lang="it-IT" sz="1100" dirty="0" err="1"/>
              <a:t>Israeli</a:t>
            </a:r>
            <a:r>
              <a:rPr lang="it-IT" sz="1100" dirty="0"/>
              <a:t> Innovation Center, Peres Center for Peace and Innovation: siamo stati la prima delegazione al mondo ad </a:t>
            </a:r>
            <a:r>
              <a:rPr lang="it-IT" sz="1100" dirty="0" err="1"/>
              <a:t>andarlo</a:t>
            </a:r>
            <a:r>
              <a:rPr lang="it-IT" sz="1100" dirty="0"/>
              <a:t> a visitare </a:t>
            </a:r>
          </a:p>
          <a:p>
            <a:endParaRPr lang="it-IT" sz="1100" dirty="0"/>
          </a:p>
          <a:p>
            <a:r>
              <a:rPr lang="it-IT" sz="1100" dirty="0"/>
              <a:t>In valore assoluto, gli investimenti nel 2016 dei Paesi nel grafico sono: </a:t>
            </a:r>
          </a:p>
          <a:p>
            <a:pPr marL="171450" indent="-171450">
              <a:buFont typeface="Wingdings" panose="05000000000000000000" pitchFamily="2" charset="2"/>
              <a:buChar char="§"/>
            </a:pPr>
            <a:r>
              <a:rPr lang="it-IT" sz="1100" dirty="0"/>
              <a:t>ISRAELE: 11,5 miliardi di dollari </a:t>
            </a:r>
          </a:p>
          <a:p>
            <a:pPr marL="171450" indent="-171450">
              <a:buFont typeface="Wingdings" panose="05000000000000000000" pitchFamily="2" charset="2"/>
              <a:buChar char="§"/>
            </a:pPr>
            <a:r>
              <a:rPr lang="it-IT" sz="1100" dirty="0"/>
              <a:t>COREA DEL SUD: 76 miliardi di dollari </a:t>
            </a:r>
          </a:p>
          <a:p>
            <a:pPr marL="171450" indent="-171450">
              <a:buFont typeface="Wingdings" panose="05000000000000000000" pitchFamily="2" charset="2"/>
              <a:buChar char="§"/>
            </a:pPr>
            <a:r>
              <a:rPr lang="it-IT" sz="1100" dirty="0"/>
              <a:t>GIAPPONE: 149,6 miliardi di dollari </a:t>
            </a:r>
          </a:p>
          <a:p>
            <a:pPr marL="171450" indent="-171450">
              <a:buFont typeface="Wingdings" panose="05000000000000000000" pitchFamily="2" charset="2"/>
              <a:buChar char="§"/>
            </a:pPr>
            <a:r>
              <a:rPr lang="it-IT" sz="1100" dirty="0"/>
              <a:t>SVEZIA:  14,5 miliardi di dollari</a:t>
            </a:r>
          </a:p>
          <a:p>
            <a:pPr marL="171450" indent="-171450">
              <a:buFont typeface="Wingdings" panose="05000000000000000000" pitchFamily="2" charset="2"/>
              <a:buChar char="§"/>
            </a:pPr>
            <a:r>
              <a:rPr lang="it-IT" sz="1100" dirty="0"/>
              <a:t>Se prendiamo i dollari come valuta, l’ITALIA investe 26,1 miliardi di dollari </a:t>
            </a:r>
          </a:p>
          <a:p>
            <a:endParaRPr lang="it-IT" dirty="0"/>
          </a:p>
        </p:txBody>
      </p:sp>
    </p:spTree>
    <p:extLst>
      <p:ext uri="{BB962C8B-B14F-4D97-AF65-F5344CB8AC3E}">
        <p14:creationId xmlns:p14="http://schemas.microsoft.com/office/powerpoint/2010/main" val="2531856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1579320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1656145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40518595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4" name="Line 6"/>
          <p:cNvSpPr>
            <a:spLocks noChangeShapeType="1"/>
          </p:cNvSpPr>
          <p:nvPr/>
        </p:nvSpPr>
        <p:spPr bwMode="auto">
          <a:xfrm flipH="1">
            <a:off x="1" y="381000"/>
            <a:ext cx="2813539" cy="0"/>
          </a:xfrm>
          <a:prstGeom prst="line">
            <a:avLst/>
          </a:prstGeom>
          <a:noFill/>
          <a:ln w="9525">
            <a:solidFill>
              <a:schemeClr val="bg1"/>
            </a:solidFill>
            <a:round/>
            <a:headEnd/>
            <a:tailEnd/>
          </a:ln>
        </p:spPr>
        <p:txBody>
          <a:bodyPr/>
          <a:lstStyle/>
          <a:p>
            <a:pPr>
              <a:defRPr/>
            </a:pPr>
            <a:endParaRPr lang="it-IT" sz="1600"/>
          </a:p>
        </p:txBody>
      </p:sp>
      <p:sp>
        <p:nvSpPr>
          <p:cNvPr id="5" name="Text Box 31"/>
          <p:cNvSpPr txBox="1">
            <a:spLocks noChangeArrowheads="1"/>
          </p:cNvSpPr>
          <p:nvPr userDrawn="1"/>
        </p:nvSpPr>
        <p:spPr bwMode="auto">
          <a:xfrm>
            <a:off x="2506004" y="6165306"/>
            <a:ext cx="9216293" cy="553998"/>
          </a:xfrm>
          <a:prstGeom prst="rect">
            <a:avLst/>
          </a:prstGeom>
          <a:noFill/>
          <a:ln>
            <a:noFill/>
          </a:ln>
          <a:extLst/>
        </p:spPr>
        <p:txBody>
          <a:bodyPr>
            <a:spAutoFit/>
          </a:bodyPr>
          <a:lstStyle>
            <a:lvl1pPr eaLnBrk="0" hangingPunct="0">
              <a:defRPr sz="1600">
                <a:solidFill>
                  <a:srgbClr val="020060"/>
                </a:solidFill>
                <a:latin typeface="Tahoma" pitchFamily="34" charset="0"/>
                <a:ea typeface="MS PGothic" pitchFamily="34" charset="-128"/>
              </a:defRPr>
            </a:lvl1pPr>
            <a:lvl2pPr marL="742950" indent="-285750" eaLnBrk="0" hangingPunct="0">
              <a:defRPr sz="1600">
                <a:solidFill>
                  <a:srgbClr val="020060"/>
                </a:solidFill>
                <a:latin typeface="Tahoma" pitchFamily="34" charset="0"/>
                <a:ea typeface="MS PGothic" pitchFamily="34" charset="-128"/>
              </a:defRPr>
            </a:lvl2pPr>
            <a:lvl3pPr marL="1143000" indent="-228600" eaLnBrk="0" hangingPunct="0">
              <a:defRPr sz="1600">
                <a:solidFill>
                  <a:srgbClr val="020060"/>
                </a:solidFill>
                <a:latin typeface="Tahoma" pitchFamily="34" charset="0"/>
                <a:ea typeface="MS PGothic" pitchFamily="34" charset="-128"/>
              </a:defRPr>
            </a:lvl3pPr>
            <a:lvl4pPr marL="1600200" indent="-228600" eaLnBrk="0" hangingPunct="0">
              <a:defRPr sz="1600">
                <a:solidFill>
                  <a:srgbClr val="020060"/>
                </a:solidFill>
                <a:latin typeface="Tahoma" pitchFamily="34" charset="0"/>
                <a:ea typeface="MS PGothic" pitchFamily="34" charset="-128"/>
              </a:defRPr>
            </a:lvl4pPr>
            <a:lvl5pPr marL="2057400" indent="-228600" eaLnBrk="0" hangingPunct="0">
              <a:defRPr sz="1600">
                <a:solidFill>
                  <a:srgbClr val="020060"/>
                </a:solidFill>
                <a:latin typeface="Tahoma" pitchFamily="34" charset="0"/>
                <a:ea typeface="MS PGothic" pitchFamily="34" charset="-128"/>
              </a:defRPr>
            </a:lvl5pPr>
            <a:lvl6pPr marL="2514600" indent="-228600" eaLnBrk="0" fontAlgn="base" hangingPunct="0">
              <a:spcBef>
                <a:spcPct val="0"/>
              </a:spcBef>
              <a:spcAft>
                <a:spcPct val="0"/>
              </a:spcAft>
              <a:defRPr sz="1600">
                <a:solidFill>
                  <a:srgbClr val="020060"/>
                </a:solidFill>
                <a:latin typeface="Tahoma" pitchFamily="34" charset="0"/>
                <a:ea typeface="MS PGothic" pitchFamily="34" charset="-128"/>
              </a:defRPr>
            </a:lvl6pPr>
            <a:lvl7pPr marL="2971800" indent="-228600" eaLnBrk="0" fontAlgn="base" hangingPunct="0">
              <a:spcBef>
                <a:spcPct val="0"/>
              </a:spcBef>
              <a:spcAft>
                <a:spcPct val="0"/>
              </a:spcAft>
              <a:defRPr sz="1600">
                <a:solidFill>
                  <a:srgbClr val="020060"/>
                </a:solidFill>
                <a:latin typeface="Tahoma" pitchFamily="34" charset="0"/>
                <a:ea typeface="MS PGothic" pitchFamily="34" charset="-128"/>
              </a:defRPr>
            </a:lvl7pPr>
            <a:lvl8pPr marL="3429000" indent="-228600" eaLnBrk="0" fontAlgn="base" hangingPunct="0">
              <a:spcBef>
                <a:spcPct val="0"/>
              </a:spcBef>
              <a:spcAft>
                <a:spcPct val="0"/>
              </a:spcAft>
              <a:defRPr sz="1600">
                <a:solidFill>
                  <a:srgbClr val="020060"/>
                </a:solidFill>
                <a:latin typeface="Tahoma" pitchFamily="34" charset="0"/>
                <a:ea typeface="MS PGothic" pitchFamily="34" charset="-128"/>
              </a:defRPr>
            </a:lvl8pPr>
            <a:lvl9pPr marL="3886200" indent="-228600" eaLnBrk="0" fontAlgn="base" hangingPunct="0">
              <a:spcBef>
                <a:spcPct val="0"/>
              </a:spcBef>
              <a:spcAft>
                <a:spcPct val="0"/>
              </a:spcAft>
              <a:defRPr sz="1600">
                <a:solidFill>
                  <a:srgbClr val="020060"/>
                </a:solidFill>
                <a:latin typeface="Tahoma" pitchFamily="34" charset="0"/>
                <a:ea typeface="MS PGothic" pitchFamily="34" charset="-128"/>
              </a:defRPr>
            </a:lvl9pPr>
          </a:lstStyle>
          <a:p>
            <a:pPr algn="just" eaLnBrk="1" hangingPunct="1">
              <a:defRPr/>
            </a:pPr>
            <a:r>
              <a:rPr lang="it-IT" sz="1000" i="1" dirty="0">
                <a:solidFill>
                  <a:srgbClr val="777777"/>
                </a:solidFill>
                <a:cs typeface="Times New Roman" pitchFamily="18" charset="0"/>
              </a:rPr>
              <a:t>© 2018 </a:t>
            </a:r>
            <a:r>
              <a:rPr lang="en-GB" sz="1000" i="1" dirty="0">
                <a:solidFill>
                  <a:srgbClr val="777777"/>
                </a:solidFill>
                <a:cs typeface="Times New Roman" pitchFamily="18" charset="0"/>
              </a:rPr>
              <a:t>The European House - </a:t>
            </a:r>
            <a:r>
              <a:rPr lang="en-GB" sz="1000" i="1" dirty="0" err="1">
                <a:solidFill>
                  <a:srgbClr val="777777"/>
                </a:solidFill>
                <a:cs typeface="Times New Roman" pitchFamily="18" charset="0"/>
              </a:rPr>
              <a:t>Ambrosetti</a:t>
            </a:r>
            <a:r>
              <a:rPr lang="en-GB" sz="1000" i="1" dirty="0">
                <a:solidFill>
                  <a:srgbClr val="777777"/>
                </a:solidFill>
                <a:cs typeface="Times New Roman" pitchFamily="18" charset="0"/>
              </a:rPr>
              <a:t> S.p.A. ALL RIGHTS RESERVED. This document is property of TEH-A. It may not be reproduced, memorized for storage in an electronic data base or transmitted in any form or by any means (electronic, mechanical, photocopying, recording or other), in whole or in part, without the express written consent of TEH-A.</a:t>
            </a:r>
          </a:p>
        </p:txBody>
      </p:sp>
      <p:pic>
        <p:nvPicPr>
          <p:cNvPr id="6" name="Immagine 12"/>
          <p:cNvPicPr>
            <a:picLocks noChangeAspect="1"/>
          </p:cNvPicPr>
          <p:nvPr userDrawn="1"/>
        </p:nvPicPr>
        <p:blipFill>
          <a:blip r:embed="rId2" cstate="print"/>
          <a:srcRect/>
          <a:stretch>
            <a:fillRect/>
          </a:stretch>
        </p:blipFill>
        <p:spPr bwMode="auto">
          <a:xfrm>
            <a:off x="9767277" y="217488"/>
            <a:ext cx="2000739" cy="323850"/>
          </a:xfrm>
          <a:prstGeom prst="rect">
            <a:avLst/>
          </a:prstGeom>
          <a:noFill/>
          <a:ln w="9525">
            <a:noFill/>
            <a:miter lim="800000"/>
            <a:headEnd/>
            <a:tailEnd/>
          </a:ln>
        </p:spPr>
      </p:pic>
      <p:pic>
        <p:nvPicPr>
          <p:cNvPr id="8" name="Picture 2"/>
          <p:cNvPicPr>
            <a:picLocks noChangeAspect="1" noChangeArrowheads="1"/>
          </p:cNvPicPr>
          <p:nvPr userDrawn="1"/>
        </p:nvPicPr>
        <p:blipFill>
          <a:blip r:embed="rId3" cstate="print"/>
          <a:srcRect/>
          <a:stretch>
            <a:fillRect/>
          </a:stretch>
        </p:blipFill>
        <p:spPr bwMode="auto">
          <a:xfrm>
            <a:off x="2530231" y="179388"/>
            <a:ext cx="9237785" cy="476250"/>
          </a:xfrm>
          <a:prstGeom prst="rect">
            <a:avLst/>
          </a:prstGeom>
          <a:noFill/>
          <a:ln w="9525">
            <a:noFill/>
            <a:miter lim="800000"/>
            <a:headEnd/>
            <a:tailEnd/>
          </a:ln>
        </p:spPr>
      </p:pic>
      <p:sp>
        <p:nvSpPr>
          <p:cNvPr id="75778" name="Rectangle 2"/>
          <p:cNvSpPr>
            <a:spLocks noGrp="1" noChangeArrowheads="1"/>
          </p:cNvSpPr>
          <p:nvPr>
            <p:ph type="ctrTitle"/>
          </p:nvPr>
        </p:nvSpPr>
        <p:spPr>
          <a:xfrm>
            <a:off x="2554077" y="2816112"/>
            <a:ext cx="9187985" cy="396875"/>
          </a:xfrm>
          <a:prstGeom prst="rect">
            <a:avLst/>
          </a:prstGeom>
        </p:spPr>
        <p:txBody>
          <a:bodyPr/>
          <a:lstStyle>
            <a:lvl1pPr algn="l" rtl="0" fontAlgn="base">
              <a:spcBef>
                <a:spcPct val="0"/>
              </a:spcBef>
              <a:spcAft>
                <a:spcPct val="0"/>
              </a:spcAft>
              <a:defRPr lang="it-IT" sz="2800" b="1" u="none" kern="1200" dirty="0">
                <a:solidFill>
                  <a:srgbClr val="003A80"/>
                </a:solidFill>
                <a:latin typeface="Tahoma" pitchFamily="34" charset="0"/>
                <a:ea typeface="+mn-ea"/>
                <a:cs typeface="+mn-cs"/>
              </a:defRPr>
            </a:lvl1pPr>
          </a:lstStyle>
          <a:p>
            <a:r>
              <a:rPr lang="it-IT" dirty="0"/>
              <a:t>FARE CLIC PER MODIFICARE LO STILE</a:t>
            </a:r>
          </a:p>
        </p:txBody>
      </p:sp>
      <p:sp>
        <p:nvSpPr>
          <p:cNvPr id="75779" name="Rectangle 3"/>
          <p:cNvSpPr>
            <a:spLocks noGrp="1" noChangeArrowheads="1"/>
          </p:cNvSpPr>
          <p:nvPr>
            <p:ph type="subTitle" idx="1"/>
          </p:nvPr>
        </p:nvSpPr>
        <p:spPr>
          <a:xfrm>
            <a:off x="2554960" y="3615411"/>
            <a:ext cx="6846277" cy="461665"/>
          </a:xfrm>
          <a:prstGeom prst="rect">
            <a:avLst/>
          </a:prstGeom>
        </p:spPr>
        <p:txBody>
          <a:bodyPr>
            <a:spAutoFit/>
          </a:bodyPr>
          <a:lstStyle>
            <a:lvl1pPr algn="l" rtl="0" fontAlgn="base">
              <a:spcBef>
                <a:spcPct val="0"/>
              </a:spcBef>
              <a:spcAft>
                <a:spcPct val="0"/>
              </a:spcAft>
              <a:defRPr lang="it-IT" sz="2400" u="none" kern="1200" dirty="0">
                <a:solidFill>
                  <a:srgbClr val="F47B20"/>
                </a:solidFill>
                <a:latin typeface="Tahoma" pitchFamily="34" charset="0"/>
                <a:ea typeface="+mn-ea"/>
                <a:cs typeface="+mn-cs"/>
              </a:defRPr>
            </a:lvl1pPr>
          </a:lstStyle>
          <a:p>
            <a:r>
              <a:rPr lang="it-IT" dirty="0"/>
              <a:t>Fare clic per inserire il titolo</a:t>
            </a:r>
          </a:p>
        </p:txBody>
      </p:sp>
      <p:pic>
        <p:nvPicPr>
          <p:cNvPr id="12" name="Immagine 12"/>
          <p:cNvPicPr>
            <a:picLocks noChangeAspect="1"/>
          </p:cNvPicPr>
          <p:nvPr userDrawn="1"/>
        </p:nvPicPr>
        <p:blipFill>
          <a:blip r:embed="rId2" cstate="print"/>
          <a:srcRect/>
          <a:stretch>
            <a:fillRect/>
          </a:stretch>
        </p:blipFill>
        <p:spPr bwMode="auto">
          <a:xfrm>
            <a:off x="9912426" y="189964"/>
            <a:ext cx="1763761" cy="351374"/>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Obiettivi">
    <p:spTree>
      <p:nvGrpSpPr>
        <p:cNvPr id="1" name=""/>
        <p:cNvGrpSpPr/>
        <p:nvPr/>
      </p:nvGrpSpPr>
      <p:grpSpPr>
        <a:xfrm>
          <a:off x="0" y="0"/>
          <a:ext cx="0" cy="0"/>
          <a:chOff x="0" y="0"/>
          <a:chExt cx="0" cy="0"/>
        </a:xfrm>
      </p:grpSpPr>
      <p:sp>
        <p:nvSpPr>
          <p:cNvPr id="8" name="Titolo 1"/>
          <p:cNvSpPr>
            <a:spLocks noGrp="1"/>
          </p:cNvSpPr>
          <p:nvPr>
            <p:ph type="title"/>
          </p:nvPr>
        </p:nvSpPr>
        <p:spPr>
          <a:xfrm>
            <a:off x="440715" y="692696"/>
            <a:ext cx="11327303" cy="720080"/>
          </a:xfrm>
          <a:prstGeom prst="rect">
            <a:avLst/>
          </a:prstGeom>
        </p:spPr>
        <p:txBody>
          <a:bodyPr/>
          <a:lstStyle>
            <a:lvl1pPr marL="0" marR="0" indent="0" algn="l" defTabSz="914424" rtl="0" eaLnBrk="0" fontAlgn="base" latinLnBrk="0" hangingPunct="0">
              <a:lnSpc>
                <a:spcPct val="100000"/>
              </a:lnSpc>
              <a:spcBef>
                <a:spcPct val="0"/>
              </a:spcBef>
              <a:spcAft>
                <a:spcPct val="0"/>
              </a:spcAft>
              <a:buClrTx/>
              <a:buSzTx/>
              <a:buFont typeface="Arial" pitchFamily="34" charset="0"/>
              <a:buNone/>
              <a:tabLst/>
              <a:defRPr lang="it-IT" sz="2400" b="0" kern="1200" dirty="0">
                <a:solidFill>
                  <a:srgbClr val="EA651D"/>
                </a:solidFill>
                <a:latin typeface="Tahoma" pitchFamily="34" charset="0"/>
                <a:ea typeface="+mn-ea"/>
                <a:cs typeface="+mn-cs"/>
              </a:defRPr>
            </a:lvl1pPr>
          </a:lstStyle>
          <a:p>
            <a:r>
              <a:rPr lang="it-IT" dirty="0"/>
              <a:t>Fare clic per modificare lo stile del titolo</a:t>
            </a:r>
          </a:p>
        </p:txBody>
      </p:sp>
      <p:sp>
        <p:nvSpPr>
          <p:cNvPr id="9" name="Segnaposto testo 10"/>
          <p:cNvSpPr>
            <a:spLocks noGrp="1"/>
          </p:cNvSpPr>
          <p:nvPr>
            <p:ph type="body" sz="quarter" idx="11"/>
          </p:nvPr>
        </p:nvSpPr>
        <p:spPr>
          <a:xfrm>
            <a:off x="1409183" y="2141538"/>
            <a:ext cx="10191903" cy="2663998"/>
          </a:xfrm>
          <a:prstGeom prst="rect">
            <a:avLst/>
          </a:prstGeom>
        </p:spPr>
        <p:txBody>
          <a:bodyPr/>
          <a:lstStyle>
            <a:lvl1pPr>
              <a:buFontTx/>
              <a:buBlip>
                <a:blip r:embed="rId2"/>
              </a:buBlip>
              <a:defRPr sz="2400" baseline="0">
                <a:solidFill>
                  <a:srgbClr val="003A80"/>
                </a:solidFill>
              </a:defRPr>
            </a:lvl1pPr>
            <a:lvl2pPr>
              <a:buFont typeface="Arial" pitchFamily="34" charset="0"/>
              <a:buNone/>
              <a:defRPr sz="2400"/>
            </a:lvl2pPr>
            <a:lvl3pPr>
              <a:defRPr sz="2400"/>
            </a:lvl3pPr>
            <a:lvl4pPr>
              <a:defRPr sz="2400"/>
            </a:lvl4pPr>
            <a:lvl5pPr>
              <a:defRPr sz="2400"/>
            </a:lvl5pPr>
          </a:lstStyle>
          <a:p>
            <a:pPr lvl="0"/>
            <a:r>
              <a:rPr lang="it-IT" dirty="0"/>
              <a:t>Fare clic per modificare stili del testo dello schema</a:t>
            </a:r>
          </a:p>
          <a:p>
            <a:pPr lvl="0"/>
            <a:endParaRPr lang="it-IT"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a Bullet Point">
    <p:spTree>
      <p:nvGrpSpPr>
        <p:cNvPr id="1" name=""/>
        <p:cNvGrpSpPr/>
        <p:nvPr/>
      </p:nvGrpSpPr>
      <p:grpSpPr>
        <a:xfrm>
          <a:off x="0" y="0"/>
          <a:ext cx="0" cy="0"/>
          <a:chOff x="0" y="0"/>
          <a:chExt cx="0" cy="0"/>
        </a:xfrm>
      </p:grpSpPr>
      <p:sp>
        <p:nvSpPr>
          <p:cNvPr id="6" name="Titolo 4"/>
          <p:cNvSpPr>
            <a:spLocks noGrp="1"/>
          </p:cNvSpPr>
          <p:nvPr>
            <p:ph type="title"/>
          </p:nvPr>
        </p:nvSpPr>
        <p:spPr>
          <a:xfrm>
            <a:off x="423991" y="692696"/>
            <a:ext cx="11344031" cy="504056"/>
          </a:xfrm>
          <a:prstGeom prst="rect">
            <a:avLst/>
          </a:prstGeom>
        </p:spPr>
        <p:txBody>
          <a:bodyPr/>
          <a:lstStyle>
            <a:lvl1pPr>
              <a:defRPr sz="2400"/>
            </a:lvl1pPr>
          </a:lstStyle>
          <a:p>
            <a:r>
              <a:rPr lang="it-IT"/>
              <a:t>Fare clic per modificare lo stile del titolo</a:t>
            </a:r>
          </a:p>
        </p:txBody>
      </p:sp>
      <p:sp>
        <p:nvSpPr>
          <p:cNvPr id="15" name="Segnaposto testo 14"/>
          <p:cNvSpPr>
            <a:spLocks noGrp="1"/>
          </p:cNvSpPr>
          <p:nvPr>
            <p:ph type="body" sz="quarter" idx="10"/>
          </p:nvPr>
        </p:nvSpPr>
        <p:spPr>
          <a:xfrm>
            <a:off x="423991" y="1268416"/>
            <a:ext cx="11344031" cy="4903787"/>
          </a:xfrm>
          <a:prstGeom prst="rect">
            <a:avLst/>
          </a:prstGeom>
        </p:spPr>
        <p:txBody>
          <a:bodyPr/>
          <a:lstStyle>
            <a:lvl1pPr marL="269883" indent="-269883">
              <a:buFont typeface="Wingdings" pitchFamily="2" charset="2"/>
              <a:buChar char="§"/>
              <a:defRPr sz="2400">
                <a:solidFill>
                  <a:srgbClr val="003A80"/>
                </a:solidFill>
              </a:defRPr>
            </a:lvl1pPr>
            <a:lvl2pPr marL="541353" indent="-271471">
              <a:buSzPct val="70000"/>
              <a:buFont typeface="Tahoma" pitchFamily="34" charset="0"/>
              <a:buChar char="□"/>
              <a:defRPr sz="2400">
                <a:solidFill>
                  <a:srgbClr val="003A80"/>
                </a:solidFill>
              </a:defRPr>
            </a:lvl2pPr>
            <a:lvl3pPr marL="804883" indent="-263532">
              <a:buClr>
                <a:srgbClr val="F47B20"/>
              </a:buClr>
              <a:buSzPct val="70000"/>
              <a:buFont typeface="Tahoma" pitchFamily="34" charset="0"/>
              <a:buChar char="−"/>
              <a:defRPr sz="2400">
                <a:solidFill>
                  <a:srgbClr val="003A80"/>
                </a:solidFill>
              </a:defRPr>
            </a:lvl3pPr>
            <a:lvl4pPr marL="1074765" indent="-355610">
              <a:buClr>
                <a:srgbClr val="F47B20"/>
              </a:buClr>
              <a:defRPr sz="2400"/>
            </a:lvl4pPr>
          </a:lstStyle>
          <a:p>
            <a:pPr lvl="0"/>
            <a:r>
              <a:rPr lang="it-IT" dirty="0"/>
              <a:t>Fare clic per modificare stili del testo dello schema</a:t>
            </a:r>
          </a:p>
          <a:p>
            <a:pPr lvl="1"/>
            <a:r>
              <a:rPr lang="it-IT" dirty="0"/>
              <a:t>Secondo livello</a:t>
            </a:r>
          </a:p>
          <a:p>
            <a:pPr lvl="2"/>
            <a:r>
              <a:rPr lang="it-IT" dirty="0"/>
              <a:t>Terzo livello</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a Numeri">
    <p:spTree>
      <p:nvGrpSpPr>
        <p:cNvPr id="1" name=""/>
        <p:cNvGrpSpPr/>
        <p:nvPr/>
      </p:nvGrpSpPr>
      <p:grpSpPr>
        <a:xfrm>
          <a:off x="0" y="0"/>
          <a:ext cx="0" cy="0"/>
          <a:chOff x="0" y="0"/>
          <a:chExt cx="0" cy="0"/>
        </a:xfrm>
      </p:grpSpPr>
      <p:sp>
        <p:nvSpPr>
          <p:cNvPr id="6" name="Titolo 4"/>
          <p:cNvSpPr>
            <a:spLocks noGrp="1"/>
          </p:cNvSpPr>
          <p:nvPr>
            <p:ph type="title"/>
          </p:nvPr>
        </p:nvSpPr>
        <p:spPr>
          <a:xfrm>
            <a:off x="423991" y="692696"/>
            <a:ext cx="11344031" cy="504056"/>
          </a:xfrm>
          <a:prstGeom prst="rect">
            <a:avLst/>
          </a:prstGeom>
        </p:spPr>
        <p:txBody>
          <a:bodyPr/>
          <a:lstStyle>
            <a:lvl1pPr>
              <a:defRPr sz="2400"/>
            </a:lvl1pPr>
          </a:lstStyle>
          <a:p>
            <a:r>
              <a:rPr lang="it-IT"/>
              <a:t>Fare clic per modificare lo stile del titolo</a:t>
            </a:r>
          </a:p>
        </p:txBody>
      </p:sp>
      <p:sp>
        <p:nvSpPr>
          <p:cNvPr id="15" name="Segnaposto testo 14"/>
          <p:cNvSpPr>
            <a:spLocks noGrp="1"/>
          </p:cNvSpPr>
          <p:nvPr>
            <p:ph type="body" sz="quarter" idx="10"/>
          </p:nvPr>
        </p:nvSpPr>
        <p:spPr>
          <a:xfrm>
            <a:off x="423991" y="1268416"/>
            <a:ext cx="11344031" cy="4903787"/>
          </a:xfrm>
          <a:prstGeom prst="rect">
            <a:avLst/>
          </a:prstGeom>
        </p:spPr>
        <p:txBody>
          <a:bodyPr/>
          <a:lstStyle>
            <a:lvl1pPr marL="446100" indent="-446100">
              <a:buFont typeface="+mj-lt"/>
              <a:buAutoNum type="arabicPeriod"/>
              <a:defRPr sz="2400">
                <a:solidFill>
                  <a:srgbClr val="003A80"/>
                </a:solidFill>
              </a:defRPr>
            </a:lvl1pPr>
            <a:lvl2pPr marL="719157" indent="-259207">
              <a:buSzPct val="70000"/>
              <a:buFont typeface="Tahoma" pitchFamily="34" charset="0"/>
              <a:buChar char="□"/>
              <a:defRPr sz="2400">
                <a:solidFill>
                  <a:srgbClr val="003A80"/>
                </a:solidFill>
              </a:defRPr>
            </a:lvl2pPr>
            <a:lvl3pPr marL="987450" indent="-269883">
              <a:buClr>
                <a:srgbClr val="F47B20"/>
              </a:buClr>
              <a:buSzPct val="70000"/>
              <a:buFont typeface="Tahoma" pitchFamily="34" charset="0"/>
              <a:buChar char="−"/>
              <a:defRPr sz="2400">
                <a:solidFill>
                  <a:srgbClr val="003A80"/>
                </a:solidFill>
              </a:defRPr>
            </a:lvl3pPr>
            <a:lvl4pPr marL="1074765" indent="-355610">
              <a:buClr>
                <a:srgbClr val="F47B20"/>
              </a:buClr>
              <a:defRPr sz="2400"/>
            </a:lvl4pPr>
          </a:lstStyle>
          <a:p>
            <a:pPr lvl="0"/>
            <a:r>
              <a:rPr lang="it-IT" dirty="0"/>
              <a:t>Fare clic per modificare stili del testo dello schema</a:t>
            </a:r>
          </a:p>
          <a:p>
            <a:pPr lvl="1"/>
            <a:r>
              <a:rPr lang="it-IT" dirty="0"/>
              <a:t>Secondo livello</a:t>
            </a:r>
          </a:p>
          <a:p>
            <a:pPr lvl="2"/>
            <a:r>
              <a:rPr lang="it-IT" dirty="0"/>
              <a:t>Terzo livello</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Diapositiva Vuota">
    <p:spTree>
      <p:nvGrpSpPr>
        <p:cNvPr id="1" name=""/>
        <p:cNvGrpSpPr/>
        <p:nvPr/>
      </p:nvGrpSpPr>
      <p:grpSpPr>
        <a:xfrm>
          <a:off x="0" y="0"/>
          <a:ext cx="0" cy="0"/>
          <a:chOff x="0" y="0"/>
          <a:chExt cx="0" cy="0"/>
        </a:xfrm>
      </p:grpSpPr>
      <p:sp>
        <p:nvSpPr>
          <p:cNvPr id="2" name="Titolo 4"/>
          <p:cNvSpPr>
            <a:spLocks noGrp="1"/>
          </p:cNvSpPr>
          <p:nvPr>
            <p:ph type="title"/>
          </p:nvPr>
        </p:nvSpPr>
        <p:spPr>
          <a:xfrm>
            <a:off x="423986" y="692696"/>
            <a:ext cx="11344031" cy="504056"/>
          </a:xfrm>
          <a:prstGeom prst="rect">
            <a:avLst/>
          </a:prstGeom>
        </p:spPr>
        <p:txBody>
          <a:bodyPr/>
          <a:lstStyle>
            <a:lvl1pPr>
              <a:defRPr sz="2400"/>
            </a:lvl1pPr>
          </a:lstStyle>
          <a:p>
            <a:r>
              <a:rPr lang="it-IT" dirty="0"/>
              <a:t>Fare clic per modificare lo stile del titolo</a:t>
            </a:r>
          </a:p>
        </p:txBody>
      </p:sp>
    </p:spTree>
    <p:extLst>
      <p:ext uri="{BB962C8B-B14F-4D97-AF65-F5344CB8AC3E}">
        <p14:creationId xmlns:p14="http://schemas.microsoft.com/office/powerpoint/2010/main" val="3896913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375138" y="441325"/>
            <a:ext cx="10363200" cy="427038"/>
          </a:xfrm>
          <a:prstGeom prst="rect">
            <a:avLst/>
          </a:prstGeom>
        </p:spPr>
        <p:txBody>
          <a:bodyPr/>
          <a:lstStyle/>
          <a:p>
            <a:r>
              <a:rPr lang="it-IT"/>
              <a:t>Fare clic per modificare lo stile del titolo</a:t>
            </a:r>
          </a:p>
        </p:txBody>
      </p:sp>
      <p:sp>
        <p:nvSpPr>
          <p:cNvPr id="3" name="Segnaposto contenuto 2"/>
          <p:cNvSpPr>
            <a:spLocks noGrp="1"/>
          </p:cNvSpPr>
          <p:nvPr>
            <p:ph sz="half" idx="1"/>
          </p:nvPr>
        </p:nvSpPr>
        <p:spPr>
          <a:xfrm>
            <a:off x="3094892" y="990600"/>
            <a:ext cx="4267200" cy="51054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7549662" y="990600"/>
            <a:ext cx="4267200" cy="51054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474002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Text Box 26"/>
          <p:cNvSpPr txBox="1">
            <a:spLocks noChangeArrowheads="1"/>
          </p:cNvSpPr>
          <p:nvPr/>
        </p:nvSpPr>
        <p:spPr bwMode="auto">
          <a:xfrm>
            <a:off x="418123" y="115893"/>
            <a:ext cx="3455946" cy="400110"/>
          </a:xfrm>
          <a:prstGeom prst="rect">
            <a:avLst/>
          </a:prstGeom>
          <a:noFill/>
          <a:ln>
            <a:noFill/>
          </a:ln>
          <a:extLst/>
        </p:spPr>
        <p:txBody>
          <a:bodyPr wrap="none">
            <a:spAutoFit/>
          </a:bodyPr>
          <a:lstStyle>
            <a:lvl1pPr eaLnBrk="0" hangingPunct="0">
              <a:defRPr sz="1600">
                <a:solidFill>
                  <a:srgbClr val="020060"/>
                </a:solidFill>
                <a:latin typeface="Tahoma" pitchFamily="34" charset="0"/>
              </a:defRPr>
            </a:lvl1pPr>
            <a:lvl2pPr marL="742950" indent="-285750" eaLnBrk="0" hangingPunct="0">
              <a:defRPr sz="1600">
                <a:solidFill>
                  <a:srgbClr val="020060"/>
                </a:solidFill>
                <a:latin typeface="Tahoma" pitchFamily="34" charset="0"/>
              </a:defRPr>
            </a:lvl2pPr>
            <a:lvl3pPr marL="1143000" indent="-228600" eaLnBrk="0" hangingPunct="0">
              <a:defRPr sz="1600">
                <a:solidFill>
                  <a:srgbClr val="020060"/>
                </a:solidFill>
                <a:latin typeface="Tahoma" pitchFamily="34" charset="0"/>
              </a:defRPr>
            </a:lvl3pPr>
            <a:lvl4pPr marL="1600200" indent="-228600" eaLnBrk="0" hangingPunct="0">
              <a:defRPr sz="1600">
                <a:solidFill>
                  <a:srgbClr val="020060"/>
                </a:solidFill>
                <a:latin typeface="Tahoma" pitchFamily="34" charset="0"/>
              </a:defRPr>
            </a:lvl4pPr>
            <a:lvl5pPr marL="2057400" indent="-228600" eaLnBrk="0" hangingPunct="0">
              <a:defRPr sz="1600">
                <a:solidFill>
                  <a:srgbClr val="020060"/>
                </a:solidFill>
                <a:latin typeface="Tahoma" pitchFamily="34" charset="0"/>
              </a:defRPr>
            </a:lvl5pPr>
            <a:lvl6pPr marL="2514600" indent="-228600" eaLnBrk="0" fontAlgn="base" hangingPunct="0">
              <a:spcBef>
                <a:spcPct val="0"/>
              </a:spcBef>
              <a:spcAft>
                <a:spcPct val="0"/>
              </a:spcAft>
              <a:defRPr sz="1600">
                <a:solidFill>
                  <a:srgbClr val="020060"/>
                </a:solidFill>
                <a:latin typeface="Tahoma" pitchFamily="34" charset="0"/>
              </a:defRPr>
            </a:lvl6pPr>
            <a:lvl7pPr marL="2971800" indent="-228600" eaLnBrk="0" fontAlgn="base" hangingPunct="0">
              <a:spcBef>
                <a:spcPct val="0"/>
              </a:spcBef>
              <a:spcAft>
                <a:spcPct val="0"/>
              </a:spcAft>
              <a:defRPr sz="1600">
                <a:solidFill>
                  <a:srgbClr val="020060"/>
                </a:solidFill>
                <a:latin typeface="Tahoma" pitchFamily="34" charset="0"/>
              </a:defRPr>
            </a:lvl7pPr>
            <a:lvl8pPr marL="3429000" indent="-228600" eaLnBrk="0" fontAlgn="base" hangingPunct="0">
              <a:spcBef>
                <a:spcPct val="0"/>
              </a:spcBef>
              <a:spcAft>
                <a:spcPct val="0"/>
              </a:spcAft>
              <a:defRPr sz="1600">
                <a:solidFill>
                  <a:srgbClr val="020060"/>
                </a:solidFill>
                <a:latin typeface="Tahoma" pitchFamily="34" charset="0"/>
              </a:defRPr>
            </a:lvl8pPr>
            <a:lvl9pPr marL="3886200" indent="-228600" eaLnBrk="0" fontAlgn="base" hangingPunct="0">
              <a:spcBef>
                <a:spcPct val="0"/>
              </a:spcBef>
              <a:spcAft>
                <a:spcPct val="0"/>
              </a:spcAft>
              <a:defRPr sz="1600">
                <a:solidFill>
                  <a:srgbClr val="020060"/>
                </a:solidFill>
                <a:latin typeface="Tahoma" pitchFamily="34" charset="0"/>
              </a:defRPr>
            </a:lvl9pPr>
          </a:lstStyle>
          <a:p>
            <a:pPr eaLnBrk="1" hangingPunct="1">
              <a:defRPr/>
            </a:pPr>
            <a:r>
              <a:rPr lang="it-IT" sz="2000" dirty="0">
                <a:solidFill>
                  <a:srgbClr val="7F7F7F"/>
                </a:solidFill>
                <a:ea typeface="+mn-ea"/>
              </a:rPr>
              <a:t>Inserire titolo del documento</a:t>
            </a:r>
          </a:p>
        </p:txBody>
      </p:sp>
      <p:sp>
        <p:nvSpPr>
          <p:cNvPr id="2051" name="Segnaposto titolo 21"/>
          <p:cNvSpPr>
            <a:spLocks noGrp="1"/>
          </p:cNvSpPr>
          <p:nvPr>
            <p:ph type="title"/>
          </p:nvPr>
        </p:nvSpPr>
        <p:spPr bwMode="auto">
          <a:xfrm>
            <a:off x="418127" y="692151"/>
            <a:ext cx="11351847" cy="5762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dirty="0"/>
              <a:t>Fare clic per modificare lo stile del titolo</a:t>
            </a:r>
          </a:p>
        </p:txBody>
      </p:sp>
      <p:sp>
        <p:nvSpPr>
          <p:cNvPr id="1030" name="CasellaDiTesto 2"/>
          <p:cNvSpPr txBox="1">
            <a:spLocks noChangeArrowheads="1"/>
          </p:cNvSpPr>
          <p:nvPr/>
        </p:nvSpPr>
        <p:spPr bwMode="auto">
          <a:xfrm>
            <a:off x="10705125" y="6424621"/>
            <a:ext cx="1047263" cy="276999"/>
          </a:xfrm>
          <a:prstGeom prst="rect">
            <a:avLst/>
          </a:prstGeom>
          <a:noFill/>
          <a:ln>
            <a:noFill/>
          </a:ln>
          <a:extLst/>
        </p:spPr>
        <p:txBody>
          <a:bodyPr>
            <a:spAutoFit/>
          </a:bodyPr>
          <a:lstStyle>
            <a:lvl1pPr eaLnBrk="0" hangingPunct="0">
              <a:defRPr sz="1600">
                <a:solidFill>
                  <a:srgbClr val="020060"/>
                </a:solidFill>
                <a:latin typeface="Tahoma" pitchFamily="34" charset="0"/>
                <a:ea typeface="MS PGothic" pitchFamily="34" charset="-128"/>
              </a:defRPr>
            </a:lvl1pPr>
            <a:lvl2pPr marL="742950" indent="-285750" eaLnBrk="0" hangingPunct="0">
              <a:defRPr sz="1600">
                <a:solidFill>
                  <a:srgbClr val="020060"/>
                </a:solidFill>
                <a:latin typeface="Tahoma" pitchFamily="34" charset="0"/>
                <a:ea typeface="MS PGothic" pitchFamily="34" charset="-128"/>
              </a:defRPr>
            </a:lvl2pPr>
            <a:lvl3pPr marL="1143000" indent="-228600" eaLnBrk="0" hangingPunct="0">
              <a:defRPr sz="1600">
                <a:solidFill>
                  <a:srgbClr val="020060"/>
                </a:solidFill>
                <a:latin typeface="Tahoma" pitchFamily="34" charset="0"/>
                <a:ea typeface="MS PGothic" pitchFamily="34" charset="-128"/>
              </a:defRPr>
            </a:lvl3pPr>
            <a:lvl4pPr marL="1600200" indent="-228600" eaLnBrk="0" hangingPunct="0">
              <a:defRPr sz="1600">
                <a:solidFill>
                  <a:srgbClr val="020060"/>
                </a:solidFill>
                <a:latin typeface="Tahoma" pitchFamily="34" charset="0"/>
                <a:ea typeface="MS PGothic" pitchFamily="34" charset="-128"/>
              </a:defRPr>
            </a:lvl4pPr>
            <a:lvl5pPr marL="2057400" indent="-228600" eaLnBrk="0" hangingPunct="0">
              <a:defRPr sz="1600">
                <a:solidFill>
                  <a:srgbClr val="020060"/>
                </a:solidFill>
                <a:latin typeface="Tahoma" pitchFamily="34" charset="0"/>
                <a:ea typeface="MS PGothic" pitchFamily="34" charset="-128"/>
              </a:defRPr>
            </a:lvl5pPr>
            <a:lvl6pPr marL="2514600" indent="-228600" eaLnBrk="0" fontAlgn="base" hangingPunct="0">
              <a:spcBef>
                <a:spcPct val="0"/>
              </a:spcBef>
              <a:spcAft>
                <a:spcPct val="0"/>
              </a:spcAft>
              <a:defRPr sz="1600">
                <a:solidFill>
                  <a:srgbClr val="020060"/>
                </a:solidFill>
                <a:latin typeface="Tahoma" pitchFamily="34" charset="0"/>
                <a:ea typeface="MS PGothic" pitchFamily="34" charset="-128"/>
              </a:defRPr>
            </a:lvl6pPr>
            <a:lvl7pPr marL="2971800" indent="-228600" eaLnBrk="0" fontAlgn="base" hangingPunct="0">
              <a:spcBef>
                <a:spcPct val="0"/>
              </a:spcBef>
              <a:spcAft>
                <a:spcPct val="0"/>
              </a:spcAft>
              <a:defRPr sz="1600">
                <a:solidFill>
                  <a:srgbClr val="020060"/>
                </a:solidFill>
                <a:latin typeface="Tahoma" pitchFamily="34" charset="0"/>
                <a:ea typeface="MS PGothic" pitchFamily="34" charset="-128"/>
              </a:defRPr>
            </a:lvl7pPr>
            <a:lvl8pPr marL="3429000" indent="-228600" eaLnBrk="0" fontAlgn="base" hangingPunct="0">
              <a:spcBef>
                <a:spcPct val="0"/>
              </a:spcBef>
              <a:spcAft>
                <a:spcPct val="0"/>
              </a:spcAft>
              <a:defRPr sz="1600">
                <a:solidFill>
                  <a:srgbClr val="020060"/>
                </a:solidFill>
                <a:latin typeface="Tahoma" pitchFamily="34" charset="0"/>
                <a:ea typeface="MS PGothic" pitchFamily="34" charset="-128"/>
              </a:defRPr>
            </a:lvl8pPr>
            <a:lvl9pPr marL="3886200" indent="-228600" eaLnBrk="0" fontAlgn="base" hangingPunct="0">
              <a:spcBef>
                <a:spcPct val="0"/>
              </a:spcBef>
              <a:spcAft>
                <a:spcPct val="0"/>
              </a:spcAft>
              <a:defRPr sz="1600">
                <a:solidFill>
                  <a:srgbClr val="020060"/>
                </a:solidFill>
                <a:latin typeface="Tahoma" pitchFamily="34" charset="0"/>
                <a:ea typeface="MS PGothic" pitchFamily="34" charset="-128"/>
              </a:defRPr>
            </a:lvl9pPr>
          </a:lstStyle>
          <a:p>
            <a:pPr algn="r" eaLnBrk="1" hangingPunct="1">
              <a:defRPr/>
            </a:pPr>
            <a:fld id="{FC8862F7-075A-47D3-8F29-69C5431D2308}" type="slidenum">
              <a:rPr lang="it-IT" sz="1200" smtClean="0">
                <a:solidFill>
                  <a:srgbClr val="7F7F7F"/>
                </a:solidFill>
              </a:rPr>
              <a:pPr algn="r" eaLnBrk="1" hangingPunct="1">
                <a:defRPr/>
              </a:pPr>
              <a:t>‹N›</a:t>
            </a:fld>
            <a:endParaRPr lang="it-IT" sz="1200">
              <a:solidFill>
                <a:srgbClr val="7F7F7F"/>
              </a:solidFill>
            </a:endParaRPr>
          </a:p>
        </p:txBody>
      </p:sp>
      <p:pic>
        <p:nvPicPr>
          <p:cNvPr id="2053" name="Immagine 1"/>
          <p:cNvPicPr>
            <a:picLocks noChangeAspect="1"/>
          </p:cNvPicPr>
          <p:nvPr/>
        </p:nvPicPr>
        <p:blipFill>
          <a:blip r:embed="rId8" cstate="print"/>
          <a:srcRect/>
          <a:stretch>
            <a:fillRect/>
          </a:stretch>
        </p:blipFill>
        <p:spPr bwMode="auto">
          <a:xfrm>
            <a:off x="9767277" y="217488"/>
            <a:ext cx="2000739" cy="323850"/>
          </a:xfrm>
          <a:prstGeom prst="rect">
            <a:avLst/>
          </a:prstGeom>
          <a:noFill/>
          <a:ln w="9525">
            <a:noFill/>
            <a:miter lim="800000"/>
            <a:headEnd/>
            <a:tailEnd/>
          </a:ln>
        </p:spPr>
      </p:pic>
      <p:pic>
        <p:nvPicPr>
          <p:cNvPr id="2056" name="Picture 8"/>
          <p:cNvPicPr>
            <a:picLocks noChangeAspect="1" noChangeArrowheads="1"/>
          </p:cNvPicPr>
          <p:nvPr/>
        </p:nvPicPr>
        <p:blipFill>
          <a:blip r:embed="rId9" cstate="print"/>
          <a:srcRect/>
          <a:stretch>
            <a:fillRect/>
          </a:stretch>
        </p:blipFill>
        <p:spPr bwMode="auto">
          <a:xfrm>
            <a:off x="422032" y="179388"/>
            <a:ext cx="11347939" cy="476250"/>
          </a:xfrm>
          <a:prstGeom prst="rect">
            <a:avLst/>
          </a:prstGeom>
          <a:noFill/>
          <a:ln w="9525">
            <a:noFill/>
            <a:miter lim="800000"/>
            <a:headEnd/>
            <a:tailEnd/>
          </a:ln>
        </p:spPr>
      </p:pic>
      <p:sp>
        <p:nvSpPr>
          <p:cNvPr id="2" name="CasellaDiTesto 1"/>
          <p:cNvSpPr txBox="1"/>
          <p:nvPr/>
        </p:nvSpPr>
        <p:spPr>
          <a:xfrm>
            <a:off x="423661" y="169476"/>
            <a:ext cx="8336635" cy="646331"/>
          </a:xfrm>
          <a:prstGeom prst="rect">
            <a:avLst/>
          </a:prstGeom>
        </p:spPr>
        <p:txBody>
          <a:bodyPr wrap="square" rtlCol="0">
            <a:spAutoFit/>
          </a:bodyPr>
          <a:lstStyle/>
          <a:p>
            <a:pPr eaLnBrk="1" hangingPunct="1">
              <a:defRPr/>
            </a:pPr>
            <a:r>
              <a:rPr lang="it-IT" sz="1800" noProof="0" dirty="0">
                <a:solidFill>
                  <a:srgbClr val="7F7F7F"/>
                </a:solidFill>
              </a:rPr>
              <a:t>Il valore della ricerca per la crescita e la competitività del Paese</a:t>
            </a:r>
            <a:br>
              <a:rPr lang="it-IT" sz="1800" noProof="0" dirty="0">
                <a:solidFill>
                  <a:srgbClr val="7F7F7F"/>
                </a:solidFill>
              </a:rPr>
            </a:br>
            <a:endParaRPr lang="it-IT" sz="1800" noProof="0" dirty="0">
              <a:solidFill>
                <a:srgbClr val="7F7F7F"/>
              </a:solidFill>
            </a:endParaRPr>
          </a:p>
        </p:txBody>
      </p:sp>
      <p:pic>
        <p:nvPicPr>
          <p:cNvPr id="12" name="Immagine 12"/>
          <p:cNvPicPr>
            <a:picLocks noChangeAspect="1"/>
          </p:cNvPicPr>
          <p:nvPr/>
        </p:nvPicPr>
        <p:blipFill>
          <a:blip r:embed="rId8" cstate="print"/>
          <a:srcRect/>
          <a:stretch>
            <a:fillRect/>
          </a:stretch>
        </p:blipFill>
        <p:spPr bwMode="auto">
          <a:xfrm>
            <a:off x="9912426" y="189964"/>
            <a:ext cx="1763761" cy="351374"/>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466" r:id="rId1"/>
    <p:sldLayoutId id="2147484460" r:id="rId2"/>
    <p:sldLayoutId id="2147484461" r:id="rId3"/>
    <p:sldLayoutId id="2147484462" r:id="rId4"/>
    <p:sldLayoutId id="2147484467" r:id="rId5"/>
    <p:sldLayoutId id="2147484468" r:id="rId6"/>
  </p:sldLayoutIdLst>
  <p:hf hdr="0" ftr="0" dt="0"/>
  <p:txStyles>
    <p:titleStyle>
      <a:lvl1pPr algn="l" rtl="0" eaLnBrk="0" fontAlgn="base" hangingPunct="0">
        <a:spcBef>
          <a:spcPct val="0"/>
        </a:spcBef>
        <a:spcAft>
          <a:spcPct val="0"/>
        </a:spcAft>
        <a:defRPr sz="2400">
          <a:solidFill>
            <a:srgbClr val="F47B20"/>
          </a:solidFill>
          <a:latin typeface="+mj-lt"/>
          <a:ea typeface="MS PGothic" pitchFamily="34" charset="-128"/>
          <a:cs typeface="+mj-cs"/>
        </a:defRPr>
      </a:lvl1pPr>
      <a:lvl2pPr algn="l" rtl="0" eaLnBrk="0" fontAlgn="base" hangingPunct="0">
        <a:spcBef>
          <a:spcPct val="0"/>
        </a:spcBef>
        <a:spcAft>
          <a:spcPct val="0"/>
        </a:spcAft>
        <a:defRPr sz="2400">
          <a:solidFill>
            <a:srgbClr val="F47B20"/>
          </a:solidFill>
          <a:latin typeface="Tahoma" pitchFamily="34" charset="0"/>
          <a:ea typeface="MS PGothic" pitchFamily="34" charset="-128"/>
        </a:defRPr>
      </a:lvl2pPr>
      <a:lvl3pPr algn="l" rtl="0" eaLnBrk="0" fontAlgn="base" hangingPunct="0">
        <a:spcBef>
          <a:spcPct val="0"/>
        </a:spcBef>
        <a:spcAft>
          <a:spcPct val="0"/>
        </a:spcAft>
        <a:defRPr sz="2400">
          <a:solidFill>
            <a:srgbClr val="F47B20"/>
          </a:solidFill>
          <a:latin typeface="Tahoma" pitchFamily="34" charset="0"/>
          <a:ea typeface="MS PGothic" pitchFamily="34" charset="-128"/>
        </a:defRPr>
      </a:lvl3pPr>
      <a:lvl4pPr algn="l" rtl="0" eaLnBrk="0" fontAlgn="base" hangingPunct="0">
        <a:spcBef>
          <a:spcPct val="0"/>
        </a:spcBef>
        <a:spcAft>
          <a:spcPct val="0"/>
        </a:spcAft>
        <a:defRPr sz="2400">
          <a:solidFill>
            <a:srgbClr val="F47B20"/>
          </a:solidFill>
          <a:latin typeface="Tahoma" pitchFamily="34" charset="0"/>
          <a:ea typeface="MS PGothic" pitchFamily="34" charset="-128"/>
        </a:defRPr>
      </a:lvl4pPr>
      <a:lvl5pPr algn="l" rtl="0" eaLnBrk="0" fontAlgn="base" hangingPunct="0">
        <a:spcBef>
          <a:spcPct val="0"/>
        </a:spcBef>
        <a:spcAft>
          <a:spcPct val="0"/>
        </a:spcAft>
        <a:defRPr sz="2400">
          <a:solidFill>
            <a:srgbClr val="F47B20"/>
          </a:solidFill>
          <a:latin typeface="Tahoma" pitchFamily="34" charset="0"/>
          <a:ea typeface="MS PGothic" pitchFamily="34" charset="-128"/>
        </a:defRPr>
      </a:lvl5pPr>
      <a:lvl6pPr marL="457213" algn="l" rtl="0" fontAlgn="base">
        <a:spcBef>
          <a:spcPct val="0"/>
        </a:spcBef>
        <a:spcAft>
          <a:spcPct val="0"/>
        </a:spcAft>
        <a:defRPr sz="2000">
          <a:solidFill>
            <a:srgbClr val="020060"/>
          </a:solidFill>
          <a:latin typeface="Tahoma" pitchFamily="34" charset="0"/>
        </a:defRPr>
      </a:lvl6pPr>
      <a:lvl7pPr marL="914424" algn="l" rtl="0" fontAlgn="base">
        <a:spcBef>
          <a:spcPct val="0"/>
        </a:spcBef>
        <a:spcAft>
          <a:spcPct val="0"/>
        </a:spcAft>
        <a:defRPr sz="2000">
          <a:solidFill>
            <a:srgbClr val="020060"/>
          </a:solidFill>
          <a:latin typeface="Tahoma" pitchFamily="34" charset="0"/>
        </a:defRPr>
      </a:lvl7pPr>
      <a:lvl8pPr marL="1371634" algn="l" rtl="0" fontAlgn="base">
        <a:spcBef>
          <a:spcPct val="0"/>
        </a:spcBef>
        <a:spcAft>
          <a:spcPct val="0"/>
        </a:spcAft>
        <a:defRPr sz="2000">
          <a:solidFill>
            <a:srgbClr val="020060"/>
          </a:solidFill>
          <a:latin typeface="Tahoma" pitchFamily="34" charset="0"/>
        </a:defRPr>
      </a:lvl8pPr>
      <a:lvl9pPr marL="1828846" algn="l" rtl="0" fontAlgn="base">
        <a:spcBef>
          <a:spcPct val="0"/>
        </a:spcBef>
        <a:spcAft>
          <a:spcPct val="0"/>
        </a:spcAft>
        <a:defRPr sz="2000">
          <a:solidFill>
            <a:srgbClr val="020060"/>
          </a:solidFill>
          <a:latin typeface="Tahoma" pitchFamily="34" charset="0"/>
        </a:defRPr>
      </a:lvl9pPr>
    </p:titleStyle>
    <p:bodyStyle>
      <a:lvl1pPr marL="342907" indent="-342907" algn="l" rtl="0" eaLnBrk="0" fontAlgn="base" hangingPunct="0">
        <a:spcBef>
          <a:spcPct val="50000"/>
        </a:spcBef>
        <a:spcAft>
          <a:spcPct val="0"/>
        </a:spcAft>
        <a:buClr>
          <a:srgbClr val="FF6600"/>
        </a:buClr>
        <a:buSzPct val="105000"/>
        <a:buFont typeface="Wingdings" pitchFamily="2" charset="2"/>
        <a:defRPr sz="1600">
          <a:solidFill>
            <a:srgbClr val="020060"/>
          </a:solidFill>
          <a:latin typeface="+mn-lt"/>
          <a:ea typeface="MS PGothic" pitchFamily="34" charset="-128"/>
          <a:cs typeface="+mn-cs"/>
        </a:defRPr>
      </a:lvl1pPr>
      <a:lvl2pPr marL="628666" indent="-349259" algn="l" rtl="0" eaLnBrk="0" fontAlgn="base" hangingPunct="0">
        <a:spcBef>
          <a:spcPct val="50000"/>
        </a:spcBef>
        <a:spcAft>
          <a:spcPct val="0"/>
        </a:spcAft>
        <a:buClr>
          <a:srgbClr val="FF6600"/>
        </a:buClr>
        <a:buSzPct val="105000"/>
        <a:defRPr sz="1600">
          <a:solidFill>
            <a:srgbClr val="020060"/>
          </a:solidFill>
          <a:latin typeface="+mn-lt"/>
          <a:ea typeface="MS PGothic" pitchFamily="34" charset="-128"/>
        </a:defRPr>
      </a:lvl2pPr>
      <a:lvl3pPr marL="1076352" indent="-319096" algn="l" rtl="0" eaLnBrk="0" fontAlgn="base" hangingPunct="0">
        <a:spcBef>
          <a:spcPct val="50000"/>
        </a:spcBef>
        <a:spcAft>
          <a:spcPct val="0"/>
        </a:spcAft>
        <a:buClr>
          <a:srgbClr val="16165D"/>
        </a:buClr>
        <a:buSzPct val="105000"/>
        <a:buFont typeface="Tahoma" pitchFamily="34" charset="0"/>
        <a:buChar char="-"/>
        <a:defRPr sz="1600">
          <a:solidFill>
            <a:srgbClr val="020060"/>
          </a:solidFill>
          <a:latin typeface="+mn-lt"/>
          <a:ea typeface="MS PGothic" pitchFamily="34" charset="-128"/>
        </a:defRPr>
      </a:lvl3pPr>
      <a:lvl4pPr marL="1524038" indent="-284170" algn="l" rtl="0" eaLnBrk="0" fontAlgn="base" hangingPunct="0">
        <a:spcBef>
          <a:spcPct val="50000"/>
        </a:spcBef>
        <a:spcAft>
          <a:spcPct val="0"/>
        </a:spcAft>
        <a:buClr>
          <a:srgbClr val="16165D"/>
        </a:buClr>
        <a:buSzPct val="105000"/>
        <a:buFont typeface="Tahoma" pitchFamily="34" charset="0"/>
        <a:buChar char="-"/>
        <a:defRPr sz="1600">
          <a:solidFill>
            <a:srgbClr val="020060"/>
          </a:solidFill>
          <a:latin typeface="+mn-lt"/>
          <a:ea typeface="MS PGothic" pitchFamily="34" charset="-128"/>
        </a:defRPr>
      </a:lvl4pPr>
      <a:lvl5pPr marL="2066976" indent="-276232" algn="l" rtl="0" eaLnBrk="0" fontAlgn="base" hangingPunct="0">
        <a:spcBef>
          <a:spcPct val="20000"/>
        </a:spcBef>
        <a:spcAft>
          <a:spcPct val="0"/>
        </a:spcAft>
        <a:buClr>
          <a:srgbClr val="16165D"/>
        </a:buClr>
        <a:buSzPct val="120000"/>
        <a:buFont typeface="Tahoma" pitchFamily="34" charset="0"/>
        <a:buChar char="-"/>
        <a:defRPr sz="2000">
          <a:solidFill>
            <a:schemeClr val="tx1"/>
          </a:solidFill>
          <a:latin typeface="Times New Roman" pitchFamily="18" charset="0"/>
          <a:ea typeface="MS PGothic" pitchFamily="34" charset="-128"/>
        </a:defRPr>
      </a:lvl5pPr>
      <a:lvl6pPr marL="2514664" indent="-228606" algn="l" rtl="0" fontAlgn="base">
        <a:spcBef>
          <a:spcPct val="20000"/>
        </a:spcBef>
        <a:spcAft>
          <a:spcPct val="0"/>
        </a:spcAft>
        <a:buChar char="»"/>
        <a:defRPr sz="2000">
          <a:solidFill>
            <a:schemeClr val="tx1"/>
          </a:solidFill>
          <a:latin typeface="Times New Roman" pitchFamily="18" charset="0"/>
        </a:defRPr>
      </a:lvl6pPr>
      <a:lvl7pPr marL="2971875" indent="-228606" algn="l" rtl="0" fontAlgn="base">
        <a:spcBef>
          <a:spcPct val="20000"/>
        </a:spcBef>
        <a:spcAft>
          <a:spcPct val="0"/>
        </a:spcAft>
        <a:buChar char="»"/>
        <a:defRPr sz="2000">
          <a:solidFill>
            <a:schemeClr val="tx1"/>
          </a:solidFill>
          <a:latin typeface="Times New Roman" pitchFamily="18" charset="0"/>
        </a:defRPr>
      </a:lvl7pPr>
      <a:lvl8pPr marL="3429086" indent="-228606" algn="l" rtl="0" fontAlgn="base">
        <a:spcBef>
          <a:spcPct val="20000"/>
        </a:spcBef>
        <a:spcAft>
          <a:spcPct val="0"/>
        </a:spcAft>
        <a:buChar char="»"/>
        <a:defRPr sz="2000">
          <a:solidFill>
            <a:schemeClr val="tx1"/>
          </a:solidFill>
          <a:latin typeface="Times New Roman" pitchFamily="18" charset="0"/>
        </a:defRPr>
      </a:lvl8pPr>
      <a:lvl9pPr marL="3886298" indent="-228606" algn="l" rtl="0" fontAlgn="base">
        <a:spcBef>
          <a:spcPct val="20000"/>
        </a:spcBef>
        <a:spcAft>
          <a:spcPct val="0"/>
        </a:spcAft>
        <a:buChar char="»"/>
        <a:defRPr sz="2000">
          <a:solidFill>
            <a:schemeClr val="tx1"/>
          </a:solidFill>
          <a:latin typeface="Times New Roman" pitchFamily="18" charset="0"/>
        </a:defRPr>
      </a:lvl9pPr>
    </p:bodyStyle>
    <p:otherStyle>
      <a:defPPr>
        <a:defRPr lang="it-IT"/>
      </a:defPPr>
      <a:lvl1pPr marL="0" algn="l" defTabSz="914424" rtl="0" eaLnBrk="1" latinLnBrk="0" hangingPunct="1">
        <a:defRPr sz="1800" kern="1200">
          <a:solidFill>
            <a:schemeClr val="tx1"/>
          </a:solidFill>
          <a:latin typeface="+mn-lt"/>
          <a:ea typeface="+mn-ea"/>
          <a:cs typeface="+mn-cs"/>
        </a:defRPr>
      </a:lvl1pPr>
      <a:lvl2pPr marL="457213" algn="l" defTabSz="914424" rtl="0" eaLnBrk="1" latinLnBrk="0" hangingPunct="1">
        <a:defRPr sz="1800" kern="1200">
          <a:solidFill>
            <a:schemeClr val="tx1"/>
          </a:solidFill>
          <a:latin typeface="+mn-lt"/>
          <a:ea typeface="+mn-ea"/>
          <a:cs typeface="+mn-cs"/>
        </a:defRPr>
      </a:lvl2pPr>
      <a:lvl3pPr marL="914424" algn="l" defTabSz="914424" rtl="0" eaLnBrk="1" latinLnBrk="0" hangingPunct="1">
        <a:defRPr sz="1800" kern="1200">
          <a:solidFill>
            <a:schemeClr val="tx1"/>
          </a:solidFill>
          <a:latin typeface="+mn-lt"/>
          <a:ea typeface="+mn-ea"/>
          <a:cs typeface="+mn-cs"/>
        </a:defRPr>
      </a:lvl3pPr>
      <a:lvl4pPr marL="1371634" algn="l" defTabSz="914424" rtl="0" eaLnBrk="1" latinLnBrk="0" hangingPunct="1">
        <a:defRPr sz="1800" kern="1200">
          <a:solidFill>
            <a:schemeClr val="tx1"/>
          </a:solidFill>
          <a:latin typeface="+mn-lt"/>
          <a:ea typeface="+mn-ea"/>
          <a:cs typeface="+mn-cs"/>
        </a:defRPr>
      </a:lvl4pPr>
      <a:lvl5pPr marL="1828846" algn="l" defTabSz="914424" rtl="0" eaLnBrk="1" latinLnBrk="0" hangingPunct="1">
        <a:defRPr sz="1800" kern="1200">
          <a:solidFill>
            <a:schemeClr val="tx1"/>
          </a:solidFill>
          <a:latin typeface="+mn-lt"/>
          <a:ea typeface="+mn-ea"/>
          <a:cs typeface="+mn-cs"/>
        </a:defRPr>
      </a:lvl5pPr>
      <a:lvl6pPr marL="2286058" algn="l" defTabSz="914424" rtl="0" eaLnBrk="1" latinLnBrk="0" hangingPunct="1">
        <a:defRPr sz="1800" kern="1200">
          <a:solidFill>
            <a:schemeClr val="tx1"/>
          </a:solidFill>
          <a:latin typeface="+mn-lt"/>
          <a:ea typeface="+mn-ea"/>
          <a:cs typeface="+mn-cs"/>
        </a:defRPr>
      </a:lvl6pPr>
      <a:lvl7pPr marL="2743269" algn="l" defTabSz="914424" rtl="0" eaLnBrk="1" latinLnBrk="0" hangingPunct="1">
        <a:defRPr sz="1800" kern="1200">
          <a:solidFill>
            <a:schemeClr val="tx1"/>
          </a:solidFill>
          <a:latin typeface="+mn-lt"/>
          <a:ea typeface="+mn-ea"/>
          <a:cs typeface="+mn-cs"/>
        </a:defRPr>
      </a:lvl7pPr>
      <a:lvl8pPr marL="3200480" algn="l" defTabSz="914424" rtl="0" eaLnBrk="1" latinLnBrk="0" hangingPunct="1">
        <a:defRPr sz="1800" kern="1200">
          <a:solidFill>
            <a:schemeClr val="tx1"/>
          </a:solidFill>
          <a:latin typeface="+mn-lt"/>
          <a:ea typeface="+mn-ea"/>
          <a:cs typeface="+mn-cs"/>
        </a:defRPr>
      </a:lvl8pPr>
      <a:lvl9pPr marL="3657691" algn="l" defTabSz="91442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chart" Target="../charts/chart9.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chart" Target="../charts/chart13.xml"/><Relationship Id="rId7"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7" Type="http://schemas.microsoft.com/office/2007/relationships/hdphoto" Target="../media/hdphoto1.wdp"/><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emf"/></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chart" Target="../charts/chart3.xml"/><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chart" Target="../charts/chart4.xml"/><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0.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21.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chart" Target="../charts/chart5.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4"/>
          <p:cNvSpPr txBox="1">
            <a:spLocks noChangeArrowheads="1"/>
          </p:cNvSpPr>
          <p:nvPr/>
        </p:nvSpPr>
        <p:spPr bwMode="auto">
          <a:xfrm>
            <a:off x="2423592" y="188640"/>
            <a:ext cx="3399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rgbClr val="020060"/>
                </a:solidFill>
                <a:latin typeface="Tahoma" panose="020B0604030504040204" pitchFamily="34" charset="0"/>
                <a:ea typeface="MS PGothic" panose="020B0600070205080204" pitchFamily="34" charset="-128"/>
              </a:defRPr>
            </a:lvl1pPr>
            <a:lvl2pPr marL="742950" indent="-285750">
              <a:defRPr sz="1600">
                <a:solidFill>
                  <a:srgbClr val="020060"/>
                </a:solidFill>
                <a:latin typeface="Tahoma" panose="020B0604030504040204" pitchFamily="34" charset="0"/>
                <a:ea typeface="MS PGothic" panose="020B0600070205080204" pitchFamily="34" charset="-128"/>
              </a:defRPr>
            </a:lvl2pPr>
            <a:lvl3pPr marL="1143000" indent="-228600">
              <a:defRPr sz="1600">
                <a:solidFill>
                  <a:srgbClr val="020060"/>
                </a:solidFill>
                <a:latin typeface="Tahoma" panose="020B0604030504040204" pitchFamily="34" charset="0"/>
                <a:ea typeface="MS PGothic" panose="020B0600070205080204" pitchFamily="34" charset="-128"/>
              </a:defRPr>
            </a:lvl3pPr>
            <a:lvl4pPr marL="1600200" indent="-228600">
              <a:defRPr sz="1600">
                <a:solidFill>
                  <a:srgbClr val="020060"/>
                </a:solidFill>
                <a:latin typeface="Tahoma" panose="020B0604030504040204" pitchFamily="34" charset="0"/>
                <a:ea typeface="MS PGothic" panose="020B0600070205080204" pitchFamily="34" charset="-128"/>
              </a:defRPr>
            </a:lvl4pPr>
            <a:lvl5pPr marL="2057400" indent="-228600">
              <a:defRPr sz="1600">
                <a:solidFill>
                  <a:srgbClr val="020060"/>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rgbClr val="020060"/>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rgbClr val="020060"/>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rgbClr val="020060"/>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rgbClr val="020060"/>
                </a:solidFill>
                <a:latin typeface="Tahoma" panose="020B0604030504040204" pitchFamily="34" charset="0"/>
                <a:ea typeface="MS PGothic" panose="020B0600070205080204" pitchFamily="34" charset="-128"/>
              </a:defRPr>
            </a:lvl9pPr>
          </a:lstStyle>
          <a:p>
            <a:pPr eaLnBrk="1" hangingPunct="1"/>
            <a:r>
              <a:rPr lang="it-IT" altLang="it-IT" sz="1800" dirty="0">
                <a:solidFill>
                  <a:schemeClr val="bg2"/>
                </a:solidFill>
              </a:rPr>
              <a:t>Alessandria, 19 novembre 2018</a:t>
            </a:r>
          </a:p>
        </p:txBody>
      </p:sp>
      <p:sp>
        <p:nvSpPr>
          <p:cNvPr id="7" name="Sottotitolo 2"/>
          <p:cNvSpPr txBox="1">
            <a:spLocks/>
          </p:cNvSpPr>
          <p:nvPr/>
        </p:nvSpPr>
        <p:spPr>
          <a:xfrm>
            <a:off x="2543364" y="3745774"/>
            <a:ext cx="9457292" cy="892552"/>
          </a:xfrm>
          <a:prstGeom prst="rect">
            <a:avLst/>
          </a:prstGeom>
        </p:spPr>
        <p:txBody>
          <a:bodyPr wrap="square">
            <a:spAutoFit/>
          </a:bodyPr>
          <a:lstStyle>
            <a:lvl1pPr marL="342900" indent="-342900" algn="l" rtl="0" eaLnBrk="0" fontAlgn="base" hangingPunct="0">
              <a:spcBef>
                <a:spcPct val="0"/>
              </a:spcBef>
              <a:spcAft>
                <a:spcPct val="0"/>
              </a:spcAft>
              <a:buClr>
                <a:srgbClr val="FF6600"/>
              </a:buClr>
              <a:buSzPct val="105000"/>
              <a:buFont typeface="Wingdings" pitchFamily="2" charset="2"/>
              <a:defRPr lang="it-IT" sz="2400" u="none" kern="1200" dirty="0">
                <a:solidFill>
                  <a:srgbClr val="F47B20"/>
                </a:solidFill>
                <a:latin typeface="Tahoma" pitchFamily="34" charset="0"/>
                <a:ea typeface="+mn-ea"/>
                <a:cs typeface="+mn-cs"/>
              </a:defRPr>
            </a:lvl1pPr>
            <a:lvl2pPr marL="628650" indent="-349250" algn="l" rtl="0" eaLnBrk="0" fontAlgn="base" hangingPunct="0">
              <a:spcBef>
                <a:spcPct val="50000"/>
              </a:spcBef>
              <a:spcAft>
                <a:spcPct val="0"/>
              </a:spcAft>
              <a:buClr>
                <a:srgbClr val="FF6600"/>
              </a:buClr>
              <a:buSzPct val="105000"/>
              <a:defRPr sz="1600">
                <a:solidFill>
                  <a:srgbClr val="020060"/>
                </a:solidFill>
                <a:latin typeface="+mn-lt"/>
                <a:ea typeface="MS PGothic" pitchFamily="34" charset="-128"/>
              </a:defRPr>
            </a:lvl2pPr>
            <a:lvl3pPr marL="1076325" indent="-319088" algn="l" rtl="0" eaLnBrk="0" fontAlgn="base" hangingPunct="0">
              <a:spcBef>
                <a:spcPct val="50000"/>
              </a:spcBef>
              <a:spcAft>
                <a:spcPct val="0"/>
              </a:spcAft>
              <a:buClr>
                <a:srgbClr val="16165D"/>
              </a:buClr>
              <a:buSzPct val="105000"/>
              <a:buFont typeface="Tahoma" pitchFamily="34" charset="0"/>
              <a:buChar char="-"/>
              <a:defRPr sz="1600">
                <a:solidFill>
                  <a:srgbClr val="020060"/>
                </a:solidFill>
                <a:latin typeface="+mn-lt"/>
                <a:ea typeface="MS PGothic" pitchFamily="34" charset="-128"/>
              </a:defRPr>
            </a:lvl3pPr>
            <a:lvl4pPr marL="1524000" indent="-284163" algn="l" rtl="0" eaLnBrk="0" fontAlgn="base" hangingPunct="0">
              <a:spcBef>
                <a:spcPct val="50000"/>
              </a:spcBef>
              <a:spcAft>
                <a:spcPct val="0"/>
              </a:spcAft>
              <a:buClr>
                <a:srgbClr val="16165D"/>
              </a:buClr>
              <a:buSzPct val="105000"/>
              <a:buFont typeface="Tahoma" pitchFamily="34" charset="0"/>
              <a:buChar char="-"/>
              <a:defRPr sz="1600">
                <a:solidFill>
                  <a:srgbClr val="020060"/>
                </a:solidFill>
                <a:latin typeface="+mn-lt"/>
                <a:ea typeface="MS PGothic" pitchFamily="34" charset="-128"/>
              </a:defRPr>
            </a:lvl4pPr>
            <a:lvl5pPr marL="2066925" indent="-276225" algn="l" rtl="0" eaLnBrk="0" fontAlgn="base" hangingPunct="0">
              <a:spcBef>
                <a:spcPct val="20000"/>
              </a:spcBef>
              <a:spcAft>
                <a:spcPct val="0"/>
              </a:spcAft>
              <a:buClr>
                <a:srgbClr val="16165D"/>
              </a:buClr>
              <a:buSzPct val="120000"/>
              <a:buFont typeface="Tahoma" pitchFamily="34" charset="0"/>
              <a:buChar char="-"/>
              <a:defRPr sz="2000">
                <a:solidFill>
                  <a:schemeClr val="tx1"/>
                </a:solidFill>
                <a:latin typeface="Times New Roman" pitchFamily="18" charset="0"/>
                <a:ea typeface="MS PGothic" pitchFamily="34" charset="-128"/>
              </a:defRPr>
            </a:lvl5pPr>
            <a:lvl6pPr marL="2514600" indent="-228600" algn="l" rtl="0" fontAlgn="base">
              <a:spcBef>
                <a:spcPct val="20000"/>
              </a:spcBef>
              <a:spcAft>
                <a:spcPct val="0"/>
              </a:spcAft>
              <a:buChar char="»"/>
              <a:defRPr sz="2000">
                <a:solidFill>
                  <a:schemeClr val="tx1"/>
                </a:solidFill>
                <a:latin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defRPr>
            </a:lvl9pPr>
          </a:lstStyle>
          <a:p>
            <a:pPr marL="0" indent="0"/>
            <a:r>
              <a:rPr lang="it-IT" altLang="it-IT" sz="3200" b="1" dirty="0">
                <a:cs typeface="Tahoma" pitchFamily="34" charset="0"/>
              </a:rPr>
              <a:t>Daniela Bianco</a:t>
            </a:r>
          </a:p>
          <a:p>
            <a:pPr marL="0" indent="0"/>
            <a:r>
              <a:rPr lang="it-IT" altLang="it-IT" sz="2000" dirty="0">
                <a:cs typeface="Tahoma" pitchFamily="34" charset="0"/>
              </a:rPr>
              <a:t>Partner e Responsabile Health Care, The European House – Ambrosetti</a:t>
            </a:r>
          </a:p>
        </p:txBody>
      </p:sp>
      <p:sp>
        <p:nvSpPr>
          <p:cNvPr id="2" name="Titolo 1"/>
          <p:cNvSpPr>
            <a:spLocks noGrp="1"/>
          </p:cNvSpPr>
          <p:nvPr>
            <p:ph type="ctrTitle"/>
          </p:nvPr>
        </p:nvSpPr>
        <p:spPr>
          <a:xfrm>
            <a:off x="2543364" y="1988840"/>
            <a:ext cx="10105364" cy="792088"/>
          </a:xfrm>
        </p:spPr>
        <p:txBody>
          <a:bodyPr/>
          <a:lstStyle/>
          <a:p>
            <a:pPr>
              <a:spcBef>
                <a:spcPts val="0"/>
              </a:spcBef>
            </a:pPr>
            <a:r>
              <a:rPr lang="it-IT" sz="3800" cap="small" dirty="0">
                <a:ea typeface="Tahoma" panose="020B0604030504040204" pitchFamily="34" charset="0"/>
                <a:cs typeface="Tahoma" panose="020B0604030504040204" pitchFamily="34" charset="0"/>
              </a:rPr>
              <a:t>IL valore della ricerca per </a:t>
            </a:r>
            <a:br>
              <a:rPr lang="it-IT" sz="3800" cap="small" dirty="0">
                <a:ea typeface="Tahoma" panose="020B0604030504040204" pitchFamily="34" charset="0"/>
                <a:cs typeface="Tahoma" panose="020B0604030504040204" pitchFamily="34" charset="0"/>
              </a:rPr>
            </a:br>
            <a:r>
              <a:rPr lang="it-IT" sz="3800" cap="small" dirty="0">
                <a:ea typeface="Tahoma" panose="020B0604030504040204" pitchFamily="34" charset="0"/>
                <a:cs typeface="Tahoma" panose="020B0604030504040204" pitchFamily="34" charset="0"/>
              </a:rPr>
              <a:t>la crescita e la competitività del Paese</a:t>
            </a:r>
            <a:br>
              <a:rPr lang="it-IT" sz="4400" cap="small" dirty="0">
                <a:ea typeface="Tahoma" panose="020B0604030504040204" pitchFamily="34" charset="0"/>
                <a:cs typeface="Tahoma" panose="020B0604030504040204" pitchFamily="34" charset="0"/>
              </a:rPr>
            </a:br>
            <a:endParaRPr lang="it-IT" altLang="it-IT" b="0" dirty="0">
              <a:solidFill>
                <a:srgbClr val="F47B20"/>
              </a:solidFill>
            </a:endParaRPr>
          </a:p>
        </p:txBody>
      </p:sp>
      <p:sp>
        <p:nvSpPr>
          <p:cNvPr id="3" name="CasellaDiTesto 2"/>
          <p:cNvSpPr txBox="1"/>
          <p:nvPr/>
        </p:nvSpPr>
        <p:spPr>
          <a:xfrm>
            <a:off x="2735506" y="2399255"/>
            <a:ext cx="9073008" cy="936104"/>
          </a:xfrm>
          <a:prstGeom prst="rect">
            <a:avLst/>
          </a:prstGeom>
        </p:spPr>
        <p:txBody>
          <a:bodyPr wrap="square" rtlCol="0">
            <a:spAutoFit/>
          </a:bodyPr>
          <a:lstStyle/>
          <a:p>
            <a:endParaRPr lang="it-IT" dirty="0"/>
          </a:p>
        </p:txBody>
      </p:sp>
      <p:sp>
        <p:nvSpPr>
          <p:cNvPr id="8" name="Rettangolo 7"/>
          <p:cNvSpPr/>
          <p:nvPr/>
        </p:nvSpPr>
        <p:spPr>
          <a:xfrm>
            <a:off x="2495600" y="5480940"/>
            <a:ext cx="9137728" cy="600164"/>
          </a:xfrm>
          <a:prstGeom prst="rect">
            <a:avLst/>
          </a:prstGeom>
        </p:spPr>
        <p:txBody>
          <a:bodyPr wrap="square">
            <a:spAutoFit/>
          </a:bodyPr>
          <a:lstStyle/>
          <a:p>
            <a:pPr algn="just" eaLnBrk="0" hangingPunct="0">
              <a:defRPr/>
            </a:pPr>
            <a:r>
              <a:rPr lang="it-IT" sz="1100" dirty="0">
                <a:solidFill>
                  <a:schemeClr val="bg1">
                    <a:lumMod val="50000"/>
                  </a:schemeClr>
                </a:solidFill>
              </a:rPr>
              <a:t>Per il quinto anno consecutivo, The </a:t>
            </a:r>
            <a:r>
              <a:rPr lang="it-IT" sz="1100" dirty="0" err="1">
                <a:solidFill>
                  <a:schemeClr val="bg1">
                    <a:lumMod val="50000"/>
                  </a:schemeClr>
                </a:solidFill>
              </a:rPr>
              <a:t>European</a:t>
            </a:r>
            <a:r>
              <a:rPr lang="it-IT" sz="1100" dirty="0">
                <a:solidFill>
                  <a:schemeClr val="bg1">
                    <a:lumMod val="50000"/>
                  </a:schemeClr>
                </a:solidFill>
              </a:rPr>
              <a:t> House - Ambrosetti è stata nominata – nella categoria "</a:t>
            </a:r>
            <a:r>
              <a:rPr lang="it-IT" sz="1100" i="1" dirty="0">
                <a:solidFill>
                  <a:schemeClr val="bg1">
                    <a:lumMod val="50000"/>
                  </a:schemeClr>
                </a:solidFill>
              </a:rPr>
              <a:t>Best Private </a:t>
            </a:r>
            <a:r>
              <a:rPr lang="it-IT" sz="1100" i="1" dirty="0" err="1">
                <a:solidFill>
                  <a:schemeClr val="bg1">
                    <a:lumMod val="50000"/>
                  </a:schemeClr>
                </a:solidFill>
              </a:rPr>
              <a:t>Think</a:t>
            </a:r>
            <a:r>
              <a:rPr lang="it-IT" sz="1100" i="1" dirty="0">
                <a:solidFill>
                  <a:schemeClr val="bg1">
                    <a:lumMod val="50000"/>
                  </a:schemeClr>
                </a:solidFill>
              </a:rPr>
              <a:t> Tanks</a:t>
            </a:r>
            <a:r>
              <a:rPr lang="it-IT" sz="1100" dirty="0">
                <a:solidFill>
                  <a:schemeClr val="bg1">
                    <a:lumMod val="50000"/>
                  </a:schemeClr>
                </a:solidFill>
              </a:rPr>
              <a:t>" –  1˚ </a:t>
            </a:r>
            <a:r>
              <a:rPr lang="it-IT" sz="1100" i="1" dirty="0" err="1">
                <a:solidFill>
                  <a:schemeClr val="bg1">
                    <a:lumMod val="50000"/>
                  </a:schemeClr>
                </a:solidFill>
              </a:rPr>
              <a:t>Think</a:t>
            </a:r>
            <a:r>
              <a:rPr lang="it-IT" sz="1100" i="1" dirty="0">
                <a:solidFill>
                  <a:schemeClr val="bg1">
                    <a:lumMod val="50000"/>
                  </a:schemeClr>
                </a:solidFill>
              </a:rPr>
              <a:t> Tank </a:t>
            </a:r>
            <a:r>
              <a:rPr lang="it-IT" sz="1100" dirty="0">
                <a:solidFill>
                  <a:schemeClr val="bg1">
                    <a:lumMod val="50000"/>
                  </a:schemeClr>
                </a:solidFill>
              </a:rPr>
              <a:t>in Italia, tra i primi 10 in Europa e nei primi 100 indipendenti su 6.846 a livello globale nell’edizione 2017 del «</a:t>
            </a:r>
            <a:r>
              <a:rPr lang="it-IT" sz="1100" i="1" dirty="0">
                <a:solidFill>
                  <a:schemeClr val="bg1">
                    <a:lumMod val="50000"/>
                  </a:schemeClr>
                </a:solidFill>
              </a:rPr>
              <a:t>Global Go To </a:t>
            </a:r>
            <a:r>
              <a:rPr lang="it-IT" sz="1100" i="1" dirty="0" err="1">
                <a:solidFill>
                  <a:schemeClr val="bg1">
                    <a:lumMod val="50000"/>
                  </a:schemeClr>
                </a:solidFill>
              </a:rPr>
              <a:t>Think</a:t>
            </a:r>
            <a:r>
              <a:rPr lang="it-IT" sz="1100" i="1" dirty="0">
                <a:solidFill>
                  <a:schemeClr val="bg1">
                    <a:lumMod val="50000"/>
                  </a:schemeClr>
                </a:solidFill>
              </a:rPr>
              <a:t> Tanks Report» </a:t>
            </a:r>
            <a:r>
              <a:rPr lang="it-IT" sz="1100" dirty="0">
                <a:solidFill>
                  <a:schemeClr val="bg1">
                    <a:lumMod val="50000"/>
                  </a:schemeClr>
                </a:solidFill>
              </a:rPr>
              <a:t>dell’Università della Pennsylvania</a:t>
            </a:r>
          </a:p>
        </p:txBody>
      </p:sp>
      <p:sp>
        <p:nvSpPr>
          <p:cNvPr id="14" name="CasellaDiTesto 4"/>
          <p:cNvSpPr txBox="1">
            <a:spLocks noChangeArrowheads="1"/>
          </p:cNvSpPr>
          <p:nvPr/>
        </p:nvSpPr>
        <p:spPr bwMode="auto">
          <a:xfrm>
            <a:off x="128591" y="271463"/>
            <a:ext cx="1728787" cy="276999"/>
          </a:xfrm>
          <a:prstGeom prst="rect">
            <a:avLst/>
          </a:prstGeom>
          <a:noFill/>
          <a:ln>
            <a:noFill/>
          </a:ln>
          <a:extLst/>
        </p:spPr>
        <p:txBody>
          <a:bodyPr>
            <a:spAutoFit/>
          </a:bodyPr>
          <a:lstStyle>
            <a:lvl1pPr eaLnBrk="0" hangingPunct="0">
              <a:defRPr sz="1600">
                <a:solidFill>
                  <a:srgbClr val="020060"/>
                </a:solidFill>
                <a:latin typeface="Tahoma" pitchFamily="34" charset="0"/>
              </a:defRPr>
            </a:lvl1pPr>
            <a:lvl2pPr marL="742950" indent="-285750" eaLnBrk="0" hangingPunct="0">
              <a:defRPr sz="1600">
                <a:solidFill>
                  <a:srgbClr val="020060"/>
                </a:solidFill>
                <a:latin typeface="Tahoma" pitchFamily="34" charset="0"/>
              </a:defRPr>
            </a:lvl2pPr>
            <a:lvl3pPr marL="1143000" indent="-228600" eaLnBrk="0" hangingPunct="0">
              <a:defRPr sz="1600">
                <a:solidFill>
                  <a:srgbClr val="020060"/>
                </a:solidFill>
                <a:latin typeface="Tahoma" pitchFamily="34" charset="0"/>
              </a:defRPr>
            </a:lvl3pPr>
            <a:lvl4pPr marL="1600200" indent="-228600" eaLnBrk="0" hangingPunct="0">
              <a:defRPr sz="1600">
                <a:solidFill>
                  <a:srgbClr val="020060"/>
                </a:solidFill>
                <a:latin typeface="Tahoma" pitchFamily="34" charset="0"/>
              </a:defRPr>
            </a:lvl4pPr>
            <a:lvl5pPr marL="2057400" indent="-228600" eaLnBrk="0" hangingPunct="0">
              <a:defRPr sz="1600">
                <a:solidFill>
                  <a:srgbClr val="020060"/>
                </a:solidFill>
                <a:latin typeface="Tahoma" pitchFamily="34" charset="0"/>
              </a:defRPr>
            </a:lvl5pPr>
            <a:lvl6pPr marL="2514600" indent="-228600" eaLnBrk="0" fontAlgn="base" hangingPunct="0">
              <a:spcBef>
                <a:spcPct val="0"/>
              </a:spcBef>
              <a:spcAft>
                <a:spcPct val="0"/>
              </a:spcAft>
              <a:defRPr sz="1600">
                <a:solidFill>
                  <a:srgbClr val="020060"/>
                </a:solidFill>
                <a:latin typeface="Tahoma" pitchFamily="34" charset="0"/>
              </a:defRPr>
            </a:lvl6pPr>
            <a:lvl7pPr marL="2971800" indent="-228600" eaLnBrk="0" fontAlgn="base" hangingPunct="0">
              <a:spcBef>
                <a:spcPct val="0"/>
              </a:spcBef>
              <a:spcAft>
                <a:spcPct val="0"/>
              </a:spcAft>
              <a:defRPr sz="1600">
                <a:solidFill>
                  <a:srgbClr val="020060"/>
                </a:solidFill>
                <a:latin typeface="Tahoma" pitchFamily="34" charset="0"/>
              </a:defRPr>
            </a:lvl7pPr>
            <a:lvl8pPr marL="3429000" indent="-228600" eaLnBrk="0" fontAlgn="base" hangingPunct="0">
              <a:spcBef>
                <a:spcPct val="0"/>
              </a:spcBef>
              <a:spcAft>
                <a:spcPct val="0"/>
              </a:spcAft>
              <a:defRPr sz="1600">
                <a:solidFill>
                  <a:srgbClr val="020060"/>
                </a:solidFill>
                <a:latin typeface="Tahoma" pitchFamily="34" charset="0"/>
              </a:defRPr>
            </a:lvl8pPr>
            <a:lvl9pPr marL="3886200" indent="-228600" eaLnBrk="0" fontAlgn="base" hangingPunct="0">
              <a:spcBef>
                <a:spcPct val="0"/>
              </a:spcBef>
              <a:spcAft>
                <a:spcPct val="0"/>
              </a:spcAft>
              <a:defRPr sz="1600">
                <a:solidFill>
                  <a:srgbClr val="020060"/>
                </a:solidFill>
                <a:latin typeface="Tahoma" pitchFamily="34" charset="0"/>
              </a:defRPr>
            </a:lvl9pPr>
          </a:lstStyle>
          <a:p>
            <a:pPr eaLnBrk="1" hangingPunct="1">
              <a:defRPr/>
            </a:pPr>
            <a:r>
              <a:rPr lang="it-IT" sz="1200" dirty="0">
                <a:solidFill>
                  <a:srgbClr val="EA651D"/>
                </a:solidFill>
                <a:ea typeface="+mn-ea"/>
              </a:rPr>
              <a:t>Strettamente riservato</a:t>
            </a:r>
          </a:p>
        </p:txBody>
      </p:sp>
    </p:spTree>
    <p:extLst>
      <p:ext uri="{BB962C8B-B14F-4D97-AF65-F5344CB8AC3E}">
        <p14:creationId xmlns:p14="http://schemas.microsoft.com/office/powerpoint/2010/main" val="1376841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96204EF-63AB-40F0-991F-CB3A80DB0753}"/>
              </a:ext>
            </a:extLst>
          </p:cNvPr>
          <p:cNvSpPr>
            <a:spLocks noGrp="1"/>
          </p:cNvSpPr>
          <p:nvPr>
            <p:ph type="title"/>
          </p:nvPr>
        </p:nvSpPr>
        <p:spPr/>
        <p:txBody>
          <a:bodyPr/>
          <a:lstStyle/>
          <a:p>
            <a:r>
              <a:rPr lang="it-IT" dirty="0"/>
              <a:t>... con punte di eccellenza in campo oncologico </a:t>
            </a:r>
          </a:p>
        </p:txBody>
      </p:sp>
      <p:sp>
        <p:nvSpPr>
          <p:cNvPr id="4" name="CasellaDiTesto 3">
            <a:extLst>
              <a:ext uri="{FF2B5EF4-FFF2-40B4-BE49-F238E27FC236}">
                <a16:creationId xmlns:a16="http://schemas.microsoft.com/office/drawing/2014/main" id="{D39BE97E-2EA4-4153-A967-B36F3E1983F8}"/>
              </a:ext>
            </a:extLst>
          </p:cNvPr>
          <p:cNvSpPr txBox="1"/>
          <p:nvPr/>
        </p:nvSpPr>
        <p:spPr>
          <a:xfrm>
            <a:off x="389233" y="6537152"/>
            <a:ext cx="8856984" cy="276999"/>
          </a:xfrm>
          <a:prstGeom prst="rect">
            <a:avLst/>
          </a:prstGeom>
        </p:spPr>
        <p:txBody>
          <a:bodyPr wrap="square" rtlCol="0">
            <a:spAutoFit/>
          </a:bodyPr>
          <a:lstStyle/>
          <a:p>
            <a:r>
              <a:rPr lang="it-IT" sz="1200" dirty="0">
                <a:solidFill>
                  <a:schemeClr val="bg1">
                    <a:lumMod val="50000"/>
                  </a:schemeClr>
                </a:solidFill>
              </a:rPr>
              <a:t>Fonte: elaborazione The </a:t>
            </a:r>
            <a:r>
              <a:rPr lang="it-IT" sz="1200" dirty="0" err="1">
                <a:solidFill>
                  <a:schemeClr val="bg1">
                    <a:lumMod val="50000"/>
                  </a:schemeClr>
                </a:solidFill>
              </a:rPr>
              <a:t>European</a:t>
            </a:r>
            <a:r>
              <a:rPr lang="it-IT" sz="1200" dirty="0">
                <a:solidFill>
                  <a:schemeClr val="bg1">
                    <a:lumMod val="50000"/>
                  </a:schemeClr>
                </a:solidFill>
              </a:rPr>
              <a:t> House – Ambrosetti su dati </a:t>
            </a:r>
            <a:r>
              <a:rPr lang="it-IT" sz="1200" dirty="0" err="1">
                <a:solidFill>
                  <a:schemeClr val="bg1">
                    <a:lumMod val="50000"/>
                  </a:schemeClr>
                </a:solidFill>
              </a:rPr>
              <a:t>Scimago</a:t>
            </a:r>
            <a:r>
              <a:rPr lang="it-IT" sz="1200" dirty="0">
                <a:solidFill>
                  <a:schemeClr val="bg1">
                    <a:lumMod val="50000"/>
                  </a:schemeClr>
                </a:solidFill>
              </a:rPr>
              <a:t>, 2018</a:t>
            </a:r>
          </a:p>
        </p:txBody>
      </p:sp>
      <p:sp>
        <p:nvSpPr>
          <p:cNvPr id="5" name="Rettangolo 33">
            <a:extLst>
              <a:ext uri="{FF2B5EF4-FFF2-40B4-BE49-F238E27FC236}">
                <a16:creationId xmlns:a16="http://schemas.microsoft.com/office/drawing/2014/main" id="{6CF2FE53-CF01-4D15-8926-98DC2F54CE63}"/>
              </a:ext>
            </a:extLst>
          </p:cNvPr>
          <p:cNvSpPr>
            <a:spLocks noChangeArrowheads="1"/>
          </p:cNvSpPr>
          <p:nvPr/>
        </p:nvSpPr>
        <p:spPr bwMode="auto">
          <a:xfrm>
            <a:off x="767408" y="1052928"/>
            <a:ext cx="6413326" cy="906335"/>
          </a:xfrm>
          <a:prstGeom prst="rect">
            <a:avLst/>
          </a:prstGeom>
          <a:noFill/>
          <a:ln>
            <a:noFill/>
          </a:ln>
          <a:extLst/>
        </p:spPr>
        <p:txBody>
          <a:bodyPr anchor="ctr"/>
          <a:lstStyle>
            <a:lvl1pPr>
              <a:defRPr sz="1600">
                <a:solidFill>
                  <a:srgbClr val="020060"/>
                </a:solidFill>
                <a:latin typeface="Tahoma" panose="020B0604030504040204" pitchFamily="34" charset="0"/>
                <a:ea typeface="MS PGothic" panose="020B0600070205080204" pitchFamily="34" charset="-128"/>
              </a:defRPr>
            </a:lvl1pPr>
            <a:lvl2pPr marL="742950" indent="-285750">
              <a:defRPr sz="1600">
                <a:solidFill>
                  <a:srgbClr val="020060"/>
                </a:solidFill>
                <a:latin typeface="Tahoma" panose="020B0604030504040204" pitchFamily="34" charset="0"/>
                <a:ea typeface="MS PGothic" panose="020B0600070205080204" pitchFamily="34" charset="-128"/>
              </a:defRPr>
            </a:lvl2pPr>
            <a:lvl3pPr marL="1143000" indent="-228600">
              <a:defRPr sz="1600">
                <a:solidFill>
                  <a:srgbClr val="020060"/>
                </a:solidFill>
                <a:latin typeface="Tahoma" panose="020B0604030504040204" pitchFamily="34" charset="0"/>
                <a:ea typeface="MS PGothic" panose="020B0600070205080204" pitchFamily="34" charset="-128"/>
              </a:defRPr>
            </a:lvl3pPr>
            <a:lvl4pPr marL="1600200" indent="-228600">
              <a:defRPr sz="1600">
                <a:solidFill>
                  <a:srgbClr val="020060"/>
                </a:solidFill>
                <a:latin typeface="Tahoma" panose="020B0604030504040204" pitchFamily="34" charset="0"/>
                <a:ea typeface="MS PGothic" panose="020B0600070205080204" pitchFamily="34" charset="-128"/>
              </a:defRPr>
            </a:lvl4pPr>
            <a:lvl5pPr marL="2057400" indent="-228600">
              <a:defRPr sz="1600">
                <a:solidFill>
                  <a:srgbClr val="020060"/>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rgbClr val="020060"/>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rgbClr val="020060"/>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rgbClr val="020060"/>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rgbClr val="020060"/>
                </a:solidFill>
                <a:latin typeface="Tahoma" panose="020B0604030504040204" pitchFamily="34" charset="0"/>
                <a:ea typeface="MS PGothic" panose="020B0600070205080204" pitchFamily="34" charset="-128"/>
              </a:defRPr>
            </a:lvl9pPr>
          </a:lstStyle>
          <a:p>
            <a:pPr algn="ctr">
              <a:spcBef>
                <a:spcPts val="0"/>
              </a:spcBef>
            </a:pPr>
            <a:r>
              <a:rPr lang="it-IT" altLang="it-IT" sz="1800" b="1" dirty="0">
                <a:solidFill>
                  <a:srgbClr val="003A80"/>
                </a:solidFill>
                <a:ea typeface="Tahoma" panose="020B0604030504040204" pitchFamily="34" charset="0"/>
                <a:cs typeface="Tahoma" panose="020B0604030504040204" pitchFamily="34" charset="0"/>
              </a:rPr>
              <a:t>Numero di citazioni: Oncologia, </a:t>
            </a:r>
            <a:br>
              <a:rPr lang="it-IT" altLang="it-IT" sz="1800" b="1" dirty="0">
                <a:solidFill>
                  <a:srgbClr val="003A80"/>
                </a:solidFill>
                <a:ea typeface="Tahoma" panose="020B0604030504040204" pitchFamily="34" charset="0"/>
                <a:cs typeface="Tahoma" panose="020B0604030504040204" pitchFamily="34" charset="0"/>
              </a:rPr>
            </a:br>
            <a:r>
              <a:rPr lang="it-IT" altLang="it-IT" sz="1800" dirty="0">
                <a:solidFill>
                  <a:srgbClr val="003A80"/>
                </a:solidFill>
                <a:ea typeface="Tahoma" panose="020B0604030504040204" pitchFamily="34" charset="0"/>
                <a:cs typeface="Tahoma" panose="020B0604030504040204" pitchFamily="34" charset="0"/>
              </a:rPr>
              <a:t>primi 10 Paesi europei (valore assoluto), 2017</a:t>
            </a:r>
          </a:p>
        </p:txBody>
      </p:sp>
      <p:graphicFrame>
        <p:nvGraphicFramePr>
          <p:cNvPr id="6" name="Grafico 5">
            <a:extLst>
              <a:ext uri="{FF2B5EF4-FFF2-40B4-BE49-F238E27FC236}">
                <a16:creationId xmlns:a16="http://schemas.microsoft.com/office/drawing/2014/main" id="{15035A79-8646-4D45-B1EB-7ED722F5AB7E}"/>
              </a:ext>
            </a:extLst>
          </p:cNvPr>
          <p:cNvGraphicFramePr>
            <a:graphicFrameLocks/>
          </p:cNvGraphicFramePr>
          <p:nvPr>
            <p:extLst>
              <p:ext uri="{D42A27DB-BD31-4B8C-83A1-F6EECF244321}">
                <p14:modId xmlns:p14="http://schemas.microsoft.com/office/powerpoint/2010/main" val="4053221833"/>
              </p:ext>
            </p:extLst>
          </p:nvPr>
        </p:nvGraphicFramePr>
        <p:xfrm>
          <a:off x="350729" y="1951000"/>
          <a:ext cx="6150279" cy="4430328"/>
        </p:xfrm>
        <a:graphic>
          <a:graphicData uri="http://schemas.openxmlformats.org/drawingml/2006/chart">
            <c:chart xmlns:c="http://schemas.openxmlformats.org/drawingml/2006/chart" xmlns:r="http://schemas.openxmlformats.org/officeDocument/2006/relationships" r:id="rId3"/>
          </a:graphicData>
        </a:graphic>
      </p:graphicFrame>
      <p:sp>
        <p:nvSpPr>
          <p:cNvPr id="7" name="Rettangolo 6">
            <a:extLst>
              <a:ext uri="{FF2B5EF4-FFF2-40B4-BE49-F238E27FC236}">
                <a16:creationId xmlns:a16="http://schemas.microsoft.com/office/drawing/2014/main" id="{4A3D7339-4EEE-4170-BD26-AFEDA1F251E4}"/>
              </a:ext>
            </a:extLst>
          </p:cNvPr>
          <p:cNvSpPr/>
          <p:nvPr/>
        </p:nvSpPr>
        <p:spPr bwMode="auto">
          <a:xfrm>
            <a:off x="263352" y="1986883"/>
            <a:ext cx="6624736" cy="965681"/>
          </a:xfrm>
          <a:prstGeom prst="rect">
            <a:avLst/>
          </a:prstGeom>
          <a:noFill/>
          <a:ln w="19050" cap="flat" cmpd="sng" algn="ctr">
            <a:solidFill>
              <a:srgbClr val="F47B2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600" b="0" i="0" u="none" strike="noStrike" cap="none" normalizeH="0" baseline="0">
              <a:ln>
                <a:noFill/>
              </a:ln>
              <a:solidFill>
                <a:srgbClr val="020060"/>
              </a:solidFill>
              <a:effectLst/>
              <a:latin typeface="Tahoma" pitchFamily="34" charset="0"/>
            </a:endParaRPr>
          </a:p>
        </p:txBody>
      </p:sp>
      <p:sp>
        <p:nvSpPr>
          <p:cNvPr id="8" name="Triangolo isoscele 7">
            <a:extLst>
              <a:ext uri="{FF2B5EF4-FFF2-40B4-BE49-F238E27FC236}">
                <a16:creationId xmlns:a16="http://schemas.microsoft.com/office/drawing/2014/main" id="{1E879D5C-7E5C-46DF-A392-6B7CC4E57D9F}"/>
              </a:ext>
            </a:extLst>
          </p:cNvPr>
          <p:cNvSpPr/>
          <p:nvPr/>
        </p:nvSpPr>
        <p:spPr bwMode="auto">
          <a:xfrm rot="5400000">
            <a:off x="6672384" y="2375425"/>
            <a:ext cx="965683" cy="209456"/>
          </a:xfrm>
          <a:prstGeom prst="triangle">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600" b="0" i="0" u="none" strike="noStrike" cap="none" normalizeH="0" baseline="0">
              <a:ln>
                <a:noFill/>
              </a:ln>
              <a:solidFill>
                <a:srgbClr val="020060"/>
              </a:solidFill>
              <a:effectLst/>
              <a:latin typeface="Tahoma" pitchFamily="34" charset="0"/>
            </a:endParaRPr>
          </a:p>
        </p:txBody>
      </p:sp>
      <p:sp>
        <p:nvSpPr>
          <p:cNvPr id="11" name="Rettangolo 10">
            <a:extLst>
              <a:ext uri="{FF2B5EF4-FFF2-40B4-BE49-F238E27FC236}">
                <a16:creationId xmlns:a16="http://schemas.microsoft.com/office/drawing/2014/main" id="{45CC37C6-C067-45DE-AA60-BC952209A225}"/>
              </a:ext>
            </a:extLst>
          </p:cNvPr>
          <p:cNvSpPr/>
          <p:nvPr/>
        </p:nvSpPr>
        <p:spPr bwMode="auto">
          <a:xfrm>
            <a:off x="7912924" y="4663013"/>
            <a:ext cx="3821679" cy="1430283"/>
          </a:xfrm>
          <a:prstGeom prst="rect">
            <a:avLst/>
          </a:prstGeom>
          <a:solidFill>
            <a:schemeClr val="bg1">
              <a:lumMod val="9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a:r>
              <a:rPr lang="it-IT" sz="2200" dirty="0">
                <a:solidFill>
                  <a:srgbClr val="003A80"/>
                </a:solidFill>
                <a:ea typeface="Tahoma" panose="020B0604030504040204" pitchFamily="34" charset="0"/>
                <a:cs typeface="Tahoma" panose="020B0604030504040204" pitchFamily="34" charset="0"/>
              </a:rPr>
              <a:t>Nel 2017 l’Italia ha raggiunto il </a:t>
            </a:r>
            <a:r>
              <a:rPr lang="it-IT" sz="2200" b="1" dirty="0">
                <a:solidFill>
                  <a:srgbClr val="F47B20"/>
                </a:solidFill>
                <a:ea typeface="Tahoma" panose="020B0604030504040204" pitchFamily="34" charset="0"/>
                <a:cs typeface="Tahoma" panose="020B0604030504040204" pitchFamily="34" charset="0"/>
              </a:rPr>
              <a:t>1° posto in Europa </a:t>
            </a:r>
            <a:br>
              <a:rPr lang="it-IT" sz="2200" b="1" dirty="0">
                <a:solidFill>
                  <a:srgbClr val="F47B20"/>
                </a:solidFill>
                <a:ea typeface="Tahoma" panose="020B0604030504040204" pitchFamily="34" charset="0"/>
                <a:cs typeface="Tahoma" panose="020B0604030504040204" pitchFamily="34" charset="0"/>
              </a:rPr>
            </a:br>
            <a:r>
              <a:rPr lang="it-IT" sz="2200" dirty="0">
                <a:solidFill>
                  <a:srgbClr val="003A80"/>
                </a:solidFill>
                <a:ea typeface="Tahoma" panose="020B0604030504040204" pitchFamily="34" charset="0"/>
                <a:cs typeface="Tahoma" panose="020B0604030504040204" pitchFamily="34" charset="0"/>
              </a:rPr>
              <a:t>per citazioni in Oncologia</a:t>
            </a:r>
          </a:p>
        </p:txBody>
      </p:sp>
      <p:pic>
        <p:nvPicPr>
          <p:cNvPr id="12" name="Immagine 11">
            <a:extLst>
              <a:ext uri="{FF2B5EF4-FFF2-40B4-BE49-F238E27FC236}">
                <a16:creationId xmlns:a16="http://schemas.microsoft.com/office/drawing/2014/main" id="{D2BA862F-8C6D-4633-A80D-8EF6C92974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42005" y="4057324"/>
            <a:ext cx="733447" cy="707160"/>
          </a:xfrm>
          <a:prstGeom prst="rect">
            <a:avLst/>
          </a:prstGeom>
        </p:spPr>
      </p:pic>
      <p:graphicFrame>
        <p:nvGraphicFramePr>
          <p:cNvPr id="14" name="Grafico 13">
            <a:extLst>
              <a:ext uri="{FF2B5EF4-FFF2-40B4-BE49-F238E27FC236}">
                <a16:creationId xmlns:a16="http://schemas.microsoft.com/office/drawing/2014/main" id="{D4A3F0C7-7A2E-459B-BC68-51E13A3DAFAC}"/>
              </a:ext>
            </a:extLst>
          </p:cNvPr>
          <p:cNvGraphicFramePr>
            <a:graphicFrameLocks/>
          </p:cNvGraphicFramePr>
          <p:nvPr>
            <p:extLst>
              <p:ext uri="{D42A27DB-BD31-4B8C-83A1-F6EECF244321}">
                <p14:modId xmlns:p14="http://schemas.microsoft.com/office/powerpoint/2010/main" val="3978173558"/>
              </p:ext>
            </p:extLst>
          </p:nvPr>
        </p:nvGraphicFramePr>
        <p:xfrm>
          <a:off x="7390190" y="1786995"/>
          <a:ext cx="4786259" cy="2362085"/>
        </p:xfrm>
        <a:graphic>
          <a:graphicData uri="http://schemas.openxmlformats.org/drawingml/2006/chart">
            <c:chart xmlns:c="http://schemas.openxmlformats.org/drawingml/2006/chart" xmlns:r="http://schemas.openxmlformats.org/officeDocument/2006/relationships" r:id="rId5"/>
          </a:graphicData>
        </a:graphic>
      </p:graphicFrame>
      <p:sp>
        <p:nvSpPr>
          <p:cNvPr id="15" name="Rettangolo 33">
            <a:extLst>
              <a:ext uri="{FF2B5EF4-FFF2-40B4-BE49-F238E27FC236}">
                <a16:creationId xmlns:a16="http://schemas.microsoft.com/office/drawing/2014/main" id="{679C137A-450A-421C-9273-2075CCCF2576}"/>
              </a:ext>
            </a:extLst>
          </p:cNvPr>
          <p:cNvSpPr>
            <a:spLocks noChangeArrowheads="1"/>
          </p:cNvSpPr>
          <p:nvPr/>
        </p:nvSpPr>
        <p:spPr bwMode="auto">
          <a:xfrm>
            <a:off x="7145567" y="1140875"/>
            <a:ext cx="5192876" cy="711975"/>
          </a:xfrm>
          <a:prstGeom prst="rect">
            <a:avLst/>
          </a:prstGeom>
          <a:noFill/>
          <a:ln>
            <a:noFill/>
          </a:ln>
          <a:extLst/>
        </p:spPr>
        <p:txBody>
          <a:bodyPr anchor="ctr"/>
          <a:lstStyle>
            <a:lvl1pPr>
              <a:defRPr sz="1600">
                <a:solidFill>
                  <a:srgbClr val="020060"/>
                </a:solidFill>
                <a:latin typeface="Tahoma" panose="020B0604030504040204" pitchFamily="34" charset="0"/>
                <a:ea typeface="MS PGothic" panose="020B0600070205080204" pitchFamily="34" charset="-128"/>
              </a:defRPr>
            </a:lvl1pPr>
            <a:lvl2pPr marL="742950" indent="-285750">
              <a:defRPr sz="1600">
                <a:solidFill>
                  <a:srgbClr val="020060"/>
                </a:solidFill>
                <a:latin typeface="Tahoma" panose="020B0604030504040204" pitchFamily="34" charset="0"/>
                <a:ea typeface="MS PGothic" panose="020B0600070205080204" pitchFamily="34" charset="-128"/>
              </a:defRPr>
            </a:lvl2pPr>
            <a:lvl3pPr marL="1143000" indent="-228600">
              <a:defRPr sz="1600">
                <a:solidFill>
                  <a:srgbClr val="020060"/>
                </a:solidFill>
                <a:latin typeface="Tahoma" panose="020B0604030504040204" pitchFamily="34" charset="0"/>
                <a:ea typeface="MS PGothic" panose="020B0600070205080204" pitchFamily="34" charset="-128"/>
              </a:defRPr>
            </a:lvl3pPr>
            <a:lvl4pPr marL="1600200" indent="-228600">
              <a:defRPr sz="1600">
                <a:solidFill>
                  <a:srgbClr val="020060"/>
                </a:solidFill>
                <a:latin typeface="Tahoma" panose="020B0604030504040204" pitchFamily="34" charset="0"/>
                <a:ea typeface="MS PGothic" panose="020B0600070205080204" pitchFamily="34" charset="-128"/>
              </a:defRPr>
            </a:lvl4pPr>
            <a:lvl5pPr marL="2057400" indent="-228600">
              <a:defRPr sz="1600">
                <a:solidFill>
                  <a:srgbClr val="020060"/>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rgbClr val="020060"/>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rgbClr val="020060"/>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rgbClr val="020060"/>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rgbClr val="020060"/>
                </a:solidFill>
                <a:latin typeface="Tahoma" panose="020B0604030504040204" pitchFamily="34" charset="0"/>
                <a:ea typeface="MS PGothic" panose="020B0600070205080204" pitchFamily="34" charset="-128"/>
              </a:defRPr>
            </a:lvl9pPr>
          </a:lstStyle>
          <a:p>
            <a:pPr algn="ctr">
              <a:spcBef>
                <a:spcPts val="0"/>
              </a:spcBef>
            </a:pPr>
            <a:r>
              <a:rPr lang="it-IT" altLang="it-IT" sz="1800" b="1" dirty="0">
                <a:solidFill>
                  <a:srgbClr val="003A80"/>
                </a:solidFill>
                <a:ea typeface="Tahoma" panose="020B0604030504040204" pitchFamily="34" charset="0"/>
                <a:cs typeface="Tahoma" panose="020B0604030504040204" pitchFamily="34" charset="0"/>
              </a:rPr>
              <a:t>Numero di citazioni: Oncologia, </a:t>
            </a:r>
            <a:br>
              <a:rPr lang="it-IT" altLang="it-IT" sz="1800" b="1" dirty="0">
                <a:solidFill>
                  <a:srgbClr val="003A80"/>
                </a:solidFill>
                <a:ea typeface="Tahoma" panose="020B0604030504040204" pitchFamily="34" charset="0"/>
                <a:cs typeface="Tahoma" panose="020B0604030504040204" pitchFamily="34" charset="0"/>
              </a:rPr>
            </a:br>
            <a:r>
              <a:rPr lang="it-IT" altLang="it-IT" sz="1800" dirty="0">
                <a:solidFill>
                  <a:srgbClr val="003A80"/>
                </a:solidFill>
                <a:ea typeface="Tahoma" panose="020B0604030504040204" pitchFamily="34" charset="0"/>
                <a:cs typeface="Tahoma" panose="020B0604030504040204" pitchFamily="34" charset="0"/>
              </a:rPr>
              <a:t>Germania e Italia (2007=100), 2007-2017</a:t>
            </a:r>
            <a:endParaRPr lang="en-US" altLang="it-IT" sz="1800" dirty="0">
              <a:solidFill>
                <a:srgbClr val="003A80"/>
              </a:solidFill>
              <a:ea typeface="Tahoma" panose="020B0604030504040204" pitchFamily="34" charset="0"/>
              <a:cs typeface="Tahoma" panose="020B0604030504040204" pitchFamily="34" charset="0"/>
            </a:endParaRPr>
          </a:p>
        </p:txBody>
      </p:sp>
      <p:sp>
        <p:nvSpPr>
          <p:cNvPr id="16" name="Triangolo isoscele 15">
            <a:extLst>
              <a:ext uri="{FF2B5EF4-FFF2-40B4-BE49-F238E27FC236}">
                <a16:creationId xmlns:a16="http://schemas.microsoft.com/office/drawing/2014/main" id="{DEA71847-66C1-493D-9CB9-E8C6C1D7D58E}"/>
              </a:ext>
            </a:extLst>
          </p:cNvPr>
          <p:cNvSpPr/>
          <p:nvPr/>
        </p:nvSpPr>
        <p:spPr bwMode="auto">
          <a:xfrm>
            <a:off x="7881389" y="2894884"/>
            <a:ext cx="415324" cy="212162"/>
          </a:xfrm>
          <a:prstGeom prst="triangl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600" b="0" i="0" u="none" strike="noStrike" cap="none" normalizeH="0" baseline="0">
              <a:ln>
                <a:noFill/>
              </a:ln>
              <a:solidFill>
                <a:srgbClr val="020060"/>
              </a:solidFill>
              <a:effectLst/>
              <a:latin typeface="Tahoma" pitchFamily="34" charset="0"/>
            </a:endParaRPr>
          </a:p>
        </p:txBody>
      </p:sp>
      <p:sp>
        <p:nvSpPr>
          <p:cNvPr id="17" name="CasellaDiTesto 16">
            <a:extLst>
              <a:ext uri="{FF2B5EF4-FFF2-40B4-BE49-F238E27FC236}">
                <a16:creationId xmlns:a16="http://schemas.microsoft.com/office/drawing/2014/main" id="{A5CAB74F-1C14-42E6-9C3E-D146216E21C1}"/>
              </a:ext>
            </a:extLst>
          </p:cNvPr>
          <p:cNvSpPr txBox="1"/>
          <p:nvPr/>
        </p:nvSpPr>
        <p:spPr>
          <a:xfrm>
            <a:off x="7797458" y="2594699"/>
            <a:ext cx="703356" cy="338554"/>
          </a:xfrm>
          <a:prstGeom prst="rect">
            <a:avLst/>
          </a:prstGeom>
        </p:spPr>
        <p:txBody>
          <a:bodyPr wrap="square" rtlCol="0">
            <a:spAutoFit/>
          </a:bodyPr>
          <a:lstStyle/>
          <a:p>
            <a:r>
              <a:rPr lang="it-IT" b="1" dirty="0">
                <a:solidFill>
                  <a:srgbClr val="C00000"/>
                </a:solidFill>
              </a:rPr>
              <a:t>100</a:t>
            </a:r>
          </a:p>
        </p:txBody>
      </p:sp>
      <p:sp>
        <p:nvSpPr>
          <p:cNvPr id="18" name="CasellaDiTesto 17">
            <a:extLst>
              <a:ext uri="{FF2B5EF4-FFF2-40B4-BE49-F238E27FC236}">
                <a16:creationId xmlns:a16="http://schemas.microsoft.com/office/drawing/2014/main" id="{250AF079-3D55-4D21-9816-6BE3EACAD142}"/>
              </a:ext>
            </a:extLst>
          </p:cNvPr>
          <p:cNvSpPr txBox="1"/>
          <p:nvPr/>
        </p:nvSpPr>
        <p:spPr>
          <a:xfrm>
            <a:off x="11635087" y="1786995"/>
            <a:ext cx="703356" cy="338554"/>
          </a:xfrm>
          <a:prstGeom prst="rect">
            <a:avLst/>
          </a:prstGeom>
        </p:spPr>
        <p:txBody>
          <a:bodyPr wrap="square" rtlCol="0">
            <a:spAutoFit/>
          </a:bodyPr>
          <a:lstStyle/>
          <a:p>
            <a:r>
              <a:rPr lang="it-IT" b="1" dirty="0">
                <a:solidFill>
                  <a:srgbClr val="F47B20"/>
                </a:solidFill>
              </a:rPr>
              <a:t>166</a:t>
            </a:r>
          </a:p>
        </p:txBody>
      </p:sp>
      <p:sp>
        <p:nvSpPr>
          <p:cNvPr id="19" name="CasellaDiTesto 18">
            <a:extLst>
              <a:ext uri="{FF2B5EF4-FFF2-40B4-BE49-F238E27FC236}">
                <a16:creationId xmlns:a16="http://schemas.microsoft.com/office/drawing/2014/main" id="{EB1D92BC-82FD-4B66-BFEB-A7A8EFD5FAF6}"/>
              </a:ext>
            </a:extLst>
          </p:cNvPr>
          <p:cNvSpPr txBox="1"/>
          <p:nvPr/>
        </p:nvSpPr>
        <p:spPr>
          <a:xfrm>
            <a:off x="11635087" y="2160416"/>
            <a:ext cx="703356" cy="338554"/>
          </a:xfrm>
          <a:prstGeom prst="rect">
            <a:avLst/>
          </a:prstGeom>
        </p:spPr>
        <p:txBody>
          <a:bodyPr wrap="square" rtlCol="0">
            <a:spAutoFit/>
          </a:bodyPr>
          <a:lstStyle/>
          <a:p>
            <a:r>
              <a:rPr lang="it-IT" b="1" dirty="0">
                <a:solidFill>
                  <a:srgbClr val="003A80"/>
                </a:solidFill>
              </a:rPr>
              <a:t>145</a:t>
            </a:r>
          </a:p>
        </p:txBody>
      </p:sp>
    </p:spTree>
    <p:extLst>
      <p:ext uri="{BB962C8B-B14F-4D97-AF65-F5344CB8AC3E}">
        <p14:creationId xmlns:p14="http://schemas.microsoft.com/office/powerpoint/2010/main" val="1122653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06370D3-C7C9-4730-BE93-80FDF05E1CBE}"/>
              </a:ext>
            </a:extLst>
          </p:cNvPr>
          <p:cNvSpPr>
            <a:spLocks noGrp="1"/>
          </p:cNvSpPr>
          <p:nvPr>
            <p:ph type="title"/>
          </p:nvPr>
        </p:nvSpPr>
        <p:spPr/>
        <p:txBody>
          <a:bodyPr/>
          <a:lstStyle/>
          <a:p>
            <a:r>
              <a:rPr lang="it-IT" dirty="0"/>
              <a:t>I ricercatori italiani sono tra i migliori al mondo </a:t>
            </a:r>
          </a:p>
        </p:txBody>
      </p:sp>
      <p:sp>
        <p:nvSpPr>
          <p:cNvPr id="4" name="Rettangolo 33">
            <a:extLst>
              <a:ext uri="{FF2B5EF4-FFF2-40B4-BE49-F238E27FC236}">
                <a16:creationId xmlns:a16="http://schemas.microsoft.com/office/drawing/2014/main" id="{50CDACE5-3580-455D-AEA0-90F95BFE7C7C}"/>
              </a:ext>
            </a:extLst>
          </p:cNvPr>
          <p:cNvSpPr>
            <a:spLocks noChangeArrowheads="1"/>
          </p:cNvSpPr>
          <p:nvPr/>
        </p:nvSpPr>
        <p:spPr bwMode="auto">
          <a:xfrm>
            <a:off x="551384" y="1052736"/>
            <a:ext cx="5983910" cy="906335"/>
          </a:xfrm>
          <a:prstGeom prst="rect">
            <a:avLst/>
          </a:prstGeom>
          <a:noFill/>
          <a:ln>
            <a:noFill/>
          </a:ln>
          <a:extLst/>
        </p:spPr>
        <p:txBody>
          <a:bodyPr anchor="ctr"/>
          <a:lstStyle>
            <a:lvl1pPr>
              <a:defRPr sz="1600">
                <a:solidFill>
                  <a:srgbClr val="020060"/>
                </a:solidFill>
                <a:latin typeface="Tahoma" panose="020B0604030504040204" pitchFamily="34" charset="0"/>
                <a:ea typeface="MS PGothic" panose="020B0600070205080204" pitchFamily="34" charset="-128"/>
              </a:defRPr>
            </a:lvl1pPr>
            <a:lvl2pPr marL="742950" indent="-285750">
              <a:defRPr sz="1600">
                <a:solidFill>
                  <a:srgbClr val="020060"/>
                </a:solidFill>
                <a:latin typeface="Tahoma" panose="020B0604030504040204" pitchFamily="34" charset="0"/>
                <a:ea typeface="MS PGothic" panose="020B0600070205080204" pitchFamily="34" charset="-128"/>
              </a:defRPr>
            </a:lvl2pPr>
            <a:lvl3pPr marL="1143000" indent="-228600">
              <a:defRPr sz="1600">
                <a:solidFill>
                  <a:srgbClr val="020060"/>
                </a:solidFill>
                <a:latin typeface="Tahoma" panose="020B0604030504040204" pitchFamily="34" charset="0"/>
                <a:ea typeface="MS PGothic" panose="020B0600070205080204" pitchFamily="34" charset="-128"/>
              </a:defRPr>
            </a:lvl3pPr>
            <a:lvl4pPr marL="1600200" indent="-228600">
              <a:defRPr sz="1600">
                <a:solidFill>
                  <a:srgbClr val="020060"/>
                </a:solidFill>
                <a:latin typeface="Tahoma" panose="020B0604030504040204" pitchFamily="34" charset="0"/>
                <a:ea typeface="MS PGothic" panose="020B0600070205080204" pitchFamily="34" charset="-128"/>
              </a:defRPr>
            </a:lvl4pPr>
            <a:lvl5pPr marL="2057400" indent="-228600">
              <a:defRPr sz="1600">
                <a:solidFill>
                  <a:srgbClr val="020060"/>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rgbClr val="020060"/>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rgbClr val="020060"/>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rgbClr val="020060"/>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rgbClr val="020060"/>
                </a:solidFill>
                <a:latin typeface="Tahoma" panose="020B0604030504040204" pitchFamily="34" charset="0"/>
                <a:ea typeface="MS PGothic" panose="020B0600070205080204" pitchFamily="34" charset="-128"/>
              </a:defRPr>
            </a:lvl9pPr>
          </a:lstStyle>
          <a:p>
            <a:pPr algn="ctr">
              <a:spcBef>
                <a:spcPts val="0"/>
              </a:spcBef>
            </a:pPr>
            <a:r>
              <a:rPr lang="it-IT" altLang="it-IT" sz="1800" b="1" dirty="0">
                <a:solidFill>
                  <a:srgbClr val="003A80"/>
                </a:solidFill>
                <a:ea typeface="Tahoma" panose="020B0604030504040204" pitchFamily="34" charset="0"/>
                <a:cs typeface="Tahoma" panose="020B0604030504040204" pitchFamily="34" charset="0"/>
              </a:rPr>
              <a:t>Numero di ricercatori vincitori al Bando ERC 2018 nei Top 5 Paesi UE </a:t>
            </a:r>
            <a:r>
              <a:rPr lang="it-IT" altLang="it-IT" sz="1800" dirty="0">
                <a:solidFill>
                  <a:srgbClr val="003A80"/>
                </a:solidFill>
                <a:ea typeface="Tahoma" panose="020B0604030504040204" pitchFamily="34" charset="0"/>
                <a:cs typeface="Tahoma" panose="020B0604030504040204" pitchFamily="34" charset="0"/>
              </a:rPr>
              <a:t>(valore assoluto), 2018</a:t>
            </a:r>
            <a:endParaRPr lang="en-US" altLang="it-IT" sz="1800" dirty="0">
              <a:solidFill>
                <a:srgbClr val="003A80"/>
              </a:solidFill>
              <a:ea typeface="Tahoma" panose="020B0604030504040204" pitchFamily="34" charset="0"/>
              <a:cs typeface="Tahoma" panose="020B0604030504040204" pitchFamily="34" charset="0"/>
            </a:endParaRPr>
          </a:p>
        </p:txBody>
      </p:sp>
      <p:graphicFrame>
        <p:nvGraphicFramePr>
          <p:cNvPr id="6" name="Grafico 5">
            <a:extLst>
              <a:ext uri="{FF2B5EF4-FFF2-40B4-BE49-F238E27FC236}">
                <a16:creationId xmlns:a16="http://schemas.microsoft.com/office/drawing/2014/main" id="{6F4EBEFC-82AA-4DDC-881D-31418B08DB74}"/>
              </a:ext>
            </a:extLst>
          </p:cNvPr>
          <p:cNvGraphicFramePr>
            <a:graphicFrameLocks/>
          </p:cNvGraphicFramePr>
          <p:nvPr>
            <p:extLst>
              <p:ext uri="{D42A27DB-BD31-4B8C-83A1-F6EECF244321}">
                <p14:modId xmlns:p14="http://schemas.microsoft.com/office/powerpoint/2010/main" val="1964563410"/>
              </p:ext>
            </p:extLst>
          </p:nvPr>
        </p:nvGraphicFramePr>
        <p:xfrm>
          <a:off x="472426" y="1844824"/>
          <a:ext cx="6141826" cy="3047482"/>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Connettore diritto 6">
            <a:extLst>
              <a:ext uri="{FF2B5EF4-FFF2-40B4-BE49-F238E27FC236}">
                <a16:creationId xmlns:a16="http://schemas.microsoft.com/office/drawing/2014/main" id="{B2A365AA-46EB-48C9-8509-840134977717}"/>
              </a:ext>
            </a:extLst>
          </p:cNvPr>
          <p:cNvCxnSpPr/>
          <p:nvPr/>
        </p:nvCxnSpPr>
        <p:spPr>
          <a:xfrm flipV="1">
            <a:off x="2303831" y="2268105"/>
            <a:ext cx="0" cy="395467"/>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8" name="Connettore 2 7">
            <a:extLst>
              <a:ext uri="{FF2B5EF4-FFF2-40B4-BE49-F238E27FC236}">
                <a16:creationId xmlns:a16="http://schemas.microsoft.com/office/drawing/2014/main" id="{7DF73128-7194-4395-8976-9EC211427AB7}"/>
              </a:ext>
            </a:extLst>
          </p:cNvPr>
          <p:cNvCxnSpPr/>
          <p:nvPr/>
        </p:nvCxnSpPr>
        <p:spPr>
          <a:xfrm>
            <a:off x="2308289" y="2276872"/>
            <a:ext cx="4305963" cy="0"/>
          </a:xfrm>
          <a:prstGeom prst="straightConnector1">
            <a:avLst/>
          </a:prstGeom>
          <a:ln>
            <a:solidFill>
              <a:schemeClr val="bg1">
                <a:lumMod val="6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10" name="Rettangolo 9">
            <a:extLst>
              <a:ext uri="{FF2B5EF4-FFF2-40B4-BE49-F238E27FC236}">
                <a16:creationId xmlns:a16="http://schemas.microsoft.com/office/drawing/2014/main" id="{F179115C-2F78-42C3-B6B0-5EB95948EBA0}"/>
              </a:ext>
            </a:extLst>
          </p:cNvPr>
          <p:cNvSpPr/>
          <p:nvPr/>
        </p:nvSpPr>
        <p:spPr bwMode="auto">
          <a:xfrm>
            <a:off x="7164030" y="2054400"/>
            <a:ext cx="4305963" cy="1996630"/>
          </a:xfrm>
          <a:prstGeom prst="rect">
            <a:avLst/>
          </a:prstGeom>
          <a:solidFill>
            <a:schemeClr val="bg1">
              <a:lumMod val="9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a:r>
              <a:rPr lang="it-IT" sz="2200" dirty="0">
                <a:solidFill>
                  <a:srgbClr val="003A80"/>
                </a:solidFill>
                <a:ea typeface="Tahoma" panose="020B0604030504040204" pitchFamily="34" charset="0"/>
                <a:cs typeface="Tahoma" panose="020B0604030504040204" pitchFamily="34" charset="0"/>
              </a:rPr>
              <a:t>Nel bando ERC Starting Grants 2018 dedicato a giovani ricercatori promettenti</a:t>
            </a:r>
            <a:br>
              <a:rPr lang="it-IT" sz="2200" dirty="0">
                <a:solidFill>
                  <a:srgbClr val="003A80"/>
                </a:solidFill>
                <a:ea typeface="Tahoma" panose="020B0604030504040204" pitchFamily="34" charset="0"/>
                <a:cs typeface="Tahoma" panose="020B0604030504040204" pitchFamily="34" charset="0"/>
              </a:rPr>
            </a:br>
            <a:r>
              <a:rPr lang="it-IT" sz="2200" dirty="0">
                <a:solidFill>
                  <a:srgbClr val="003A80"/>
                </a:solidFill>
                <a:ea typeface="Tahoma" panose="020B0604030504040204" pitchFamily="34" charset="0"/>
                <a:cs typeface="Tahoma" panose="020B0604030504040204" pitchFamily="34" charset="0"/>
              </a:rPr>
              <a:t>l’Italia è la </a:t>
            </a:r>
            <a:r>
              <a:rPr lang="it-IT" sz="2200" b="1" dirty="0">
                <a:solidFill>
                  <a:srgbClr val="F47B20"/>
                </a:solidFill>
                <a:ea typeface="Tahoma" panose="020B0604030504040204" pitchFamily="34" charset="0"/>
                <a:cs typeface="Tahoma" panose="020B0604030504040204" pitchFamily="34" charset="0"/>
              </a:rPr>
              <a:t>2° nazione </a:t>
            </a:r>
            <a:r>
              <a:rPr lang="it-IT" sz="2200" dirty="0">
                <a:solidFill>
                  <a:srgbClr val="003A80"/>
                </a:solidFill>
                <a:ea typeface="Tahoma" panose="020B0604030504040204" pitchFamily="34" charset="0"/>
                <a:cs typeface="Tahoma" panose="020B0604030504040204" pitchFamily="34" charset="0"/>
              </a:rPr>
              <a:t>più rappresentata (+11% vs 2016)</a:t>
            </a:r>
          </a:p>
        </p:txBody>
      </p:sp>
      <p:pic>
        <p:nvPicPr>
          <p:cNvPr id="11" name="Immagine 10">
            <a:extLst>
              <a:ext uri="{FF2B5EF4-FFF2-40B4-BE49-F238E27FC236}">
                <a16:creationId xmlns:a16="http://schemas.microsoft.com/office/drawing/2014/main" id="{AD72D22E-3687-4C2E-9E60-8D83477E272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77320" y="1676315"/>
            <a:ext cx="733447" cy="707160"/>
          </a:xfrm>
          <a:prstGeom prst="rect">
            <a:avLst/>
          </a:prstGeom>
        </p:spPr>
      </p:pic>
      <p:pic>
        <p:nvPicPr>
          <p:cNvPr id="5" name="Picture 2" descr="Risultati immagini per bando erc">
            <a:extLst>
              <a:ext uri="{FF2B5EF4-FFF2-40B4-BE49-F238E27FC236}">
                <a16:creationId xmlns:a16="http://schemas.microsoft.com/office/drawing/2014/main" id="{D3168F20-44CC-4A0F-A968-08D7824F003E}"/>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80149" y="581649"/>
            <a:ext cx="1919803" cy="1263175"/>
          </a:xfrm>
          <a:prstGeom prst="rect">
            <a:avLst/>
          </a:prstGeom>
          <a:noFill/>
          <a:extLst>
            <a:ext uri="{909E8E84-426E-40DD-AFC4-6F175D3DCCD1}">
              <a14:hiddenFill xmlns:a14="http://schemas.microsoft.com/office/drawing/2010/main">
                <a:solidFill>
                  <a:srgbClr val="FFFFFF"/>
                </a:solidFill>
              </a14:hiddenFill>
            </a:ext>
          </a:extLst>
        </p:spPr>
      </p:pic>
      <p:sp>
        <p:nvSpPr>
          <p:cNvPr id="12" name="Rettangolo 11">
            <a:extLst>
              <a:ext uri="{FF2B5EF4-FFF2-40B4-BE49-F238E27FC236}">
                <a16:creationId xmlns:a16="http://schemas.microsoft.com/office/drawing/2014/main" id="{0F65DAC0-4F81-423E-9E98-D133D2592DA0}"/>
              </a:ext>
            </a:extLst>
          </p:cNvPr>
          <p:cNvSpPr/>
          <p:nvPr/>
        </p:nvSpPr>
        <p:spPr>
          <a:xfrm>
            <a:off x="261983" y="5131151"/>
            <a:ext cx="11577838" cy="1075989"/>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latin typeface="Tahoma" panose="020B0604030504040204" pitchFamily="34" charset="0"/>
              <a:ea typeface="Tahoma" panose="020B0604030504040204" pitchFamily="34" charset="0"/>
              <a:cs typeface="Tahoma" panose="020B0604030504040204" pitchFamily="34" charset="0"/>
            </a:endParaRPr>
          </a:p>
        </p:txBody>
      </p:sp>
      <p:sp>
        <p:nvSpPr>
          <p:cNvPr id="13" name="Rettangolo 12">
            <a:extLst>
              <a:ext uri="{FF2B5EF4-FFF2-40B4-BE49-F238E27FC236}">
                <a16:creationId xmlns:a16="http://schemas.microsoft.com/office/drawing/2014/main" id="{F0B9C753-883B-4D87-896C-5BB3EAEDC8DE}"/>
              </a:ext>
            </a:extLst>
          </p:cNvPr>
          <p:cNvSpPr/>
          <p:nvPr/>
        </p:nvSpPr>
        <p:spPr>
          <a:xfrm>
            <a:off x="1525942" y="5245398"/>
            <a:ext cx="10770893" cy="756361"/>
          </a:xfrm>
          <a:prstGeom prst="rect">
            <a:avLst/>
          </a:prstGeom>
        </p:spPr>
        <p:txBody>
          <a:bodyPr wrap="square">
            <a:spAutoFit/>
          </a:bodyPr>
          <a:lstStyle/>
          <a:p>
            <a:pPr algn="ctr">
              <a:lnSpc>
                <a:spcPct val="120000"/>
              </a:lnSpc>
              <a:buClr>
                <a:schemeClr val="bg1">
                  <a:lumMod val="25000"/>
                </a:schemeClr>
              </a:buClr>
            </a:pPr>
            <a:r>
              <a:rPr lang="it-IT" sz="1900" dirty="0">
                <a:solidFill>
                  <a:srgbClr val="003A80"/>
                </a:solidFill>
                <a:ea typeface="Tahoma" panose="020B0604030504040204" pitchFamily="34" charset="0"/>
                <a:cs typeface="Tahoma" panose="020B0604030504040204" pitchFamily="34" charset="0"/>
              </a:rPr>
              <a:t>Nel 2018 </a:t>
            </a:r>
            <a:r>
              <a:rPr lang="it-IT" sz="1900" b="1" dirty="0">
                <a:solidFill>
                  <a:srgbClr val="F47B20"/>
                </a:solidFill>
                <a:ea typeface="Tahoma" panose="020B0604030504040204" pitchFamily="34" charset="0"/>
                <a:cs typeface="Tahoma" panose="020B0604030504040204" pitchFamily="34" charset="0"/>
              </a:rPr>
              <a:t>11 giovani oncologi italiani</a:t>
            </a:r>
            <a:r>
              <a:rPr lang="it-IT" sz="1900" b="1" dirty="0">
                <a:solidFill>
                  <a:srgbClr val="003A80"/>
                </a:solidFill>
                <a:ea typeface="Tahoma" panose="020B0604030504040204" pitchFamily="34" charset="0"/>
                <a:cs typeface="Tahoma" panose="020B0604030504040204" pitchFamily="34" charset="0"/>
              </a:rPr>
              <a:t> </a:t>
            </a:r>
            <a:r>
              <a:rPr lang="it-IT" sz="1900" dirty="0">
                <a:solidFill>
                  <a:srgbClr val="003A80"/>
                </a:solidFill>
                <a:ea typeface="Tahoma" panose="020B0604030504040204" pitchFamily="34" charset="0"/>
                <a:cs typeface="Tahoma" panose="020B0604030504040204" pitchFamily="34" charset="0"/>
              </a:rPr>
              <a:t>sono stati premiati negli USA dall’ASCO (</a:t>
            </a:r>
            <a:r>
              <a:rPr lang="en-US" sz="1900" dirty="0">
                <a:solidFill>
                  <a:srgbClr val="003A80"/>
                </a:solidFill>
                <a:ea typeface="Tahoma" panose="020B0604030504040204" pitchFamily="34" charset="0"/>
                <a:cs typeface="Tahoma" panose="020B0604030504040204" pitchFamily="34" charset="0"/>
              </a:rPr>
              <a:t>American </a:t>
            </a:r>
            <a:br>
              <a:rPr lang="en-US" sz="1900" dirty="0">
                <a:solidFill>
                  <a:srgbClr val="003A80"/>
                </a:solidFill>
                <a:ea typeface="Tahoma" panose="020B0604030504040204" pitchFamily="34" charset="0"/>
                <a:cs typeface="Tahoma" panose="020B0604030504040204" pitchFamily="34" charset="0"/>
              </a:rPr>
            </a:br>
            <a:r>
              <a:rPr lang="en-US" sz="1900" dirty="0">
                <a:solidFill>
                  <a:srgbClr val="003A80"/>
                </a:solidFill>
                <a:ea typeface="Tahoma" panose="020B0604030504040204" pitchFamily="34" charset="0"/>
                <a:cs typeface="Tahoma" panose="020B0604030504040204" pitchFamily="34" charset="0"/>
              </a:rPr>
              <a:t>Society of Clinical Oncology)</a:t>
            </a:r>
            <a:r>
              <a:rPr lang="it-IT" sz="1900" dirty="0">
                <a:solidFill>
                  <a:srgbClr val="003A80"/>
                </a:solidFill>
                <a:ea typeface="Tahoma" panose="020B0604030504040204" pitchFamily="34" charset="0"/>
                <a:cs typeface="Tahoma" panose="020B0604030504040204" pitchFamily="34" charset="0"/>
              </a:rPr>
              <a:t> per l’innovatività delle ricerche condotte: </a:t>
            </a:r>
            <a:r>
              <a:rPr lang="it-IT" sz="1900" b="1" dirty="0">
                <a:solidFill>
                  <a:srgbClr val="F47B20"/>
                </a:solidFill>
                <a:ea typeface="Tahoma" panose="020B0604030504040204" pitchFamily="34" charset="0"/>
                <a:cs typeface="Tahoma" panose="020B0604030504040204" pitchFamily="34" charset="0"/>
              </a:rPr>
              <a:t>+22% </a:t>
            </a:r>
            <a:r>
              <a:rPr lang="it-IT" sz="1900" dirty="0">
                <a:solidFill>
                  <a:srgbClr val="003A80"/>
                </a:solidFill>
                <a:ea typeface="Tahoma" panose="020B0604030504040204" pitchFamily="34" charset="0"/>
                <a:cs typeface="Tahoma" panose="020B0604030504040204" pitchFamily="34" charset="0"/>
              </a:rPr>
              <a:t>vs. 2017</a:t>
            </a:r>
          </a:p>
        </p:txBody>
      </p:sp>
      <p:pic>
        <p:nvPicPr>
          <p:cNvPr id="14" name="Picture 4" descr="Risultati immagini per asco">
            <a:extLst>
              <a:ext uri="{FF2B5EF4-FFF2-40B4-BE49-F238E27FC236}">
                <a16:creationId xmlns:a16="http://schemas.microsoft.com/office/drawing/2014/main" id="{DBD5AFE2-ECAB-4A2F-9E43-2C4CCDF7A5CC}"/>
              </a:ext>
            </a:extLst>
          </p:cNvPr>
          <p:cNvPicPr>
            <a:picLocks noChangeAspect="1" noChangeArrowheads="1"/>
          </p:cNvPicPr>
          <p:nvPr/>
        </p:nvPicPr>
        <p:blipFill>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72426" y="5300815"/>
            <a:ext cx="1284872" cy="736660"/>
          </a:xfrm>
          <a:prstGeom prst="rect">
            <a:avLst/>
          </a:prstGeom>
          <a:noFill/>
          <a:extLst>
            <a:ext uri="{909E8E84-426E-40DD-AFC4-6F175D3DCCD1}">
              <a14:hiddenFill xmlns:a14="http://schemas.microsoft.com/office/drawing/2010/main">
                <a:solidFill>
                  <a:srgbClr val="FFFFFF"/>
                </a:solidFill>
              </a14:hiddenFill>
            </a:ext>
          </a:extLst>
        </p:spPr>
      </p:pic>
      <p:sp>
        <p:nvSpPr>
          <p:cNvPr id="15" name="CasellaDiTesto 14">
            <a:extLst>
              <a:ext uri="{FF2B5EF4-FFF2-40B4-BE49-F238E27FC236}">
                <a16:creationId xmlns:a16="http://schemas.microsoft.com/office/drawing/2014/main" id="{0A905189-8835-42AC-B7D6-5AC01842A341}"/>
              </a:ext>
            </a:extLst>
          </p:cNvPr>
          <p:cNvSpPr txBox="1"/>
          <p:nvPr/>
        </p:nvSpPr>
        <p:spPr>
          <a:xfrm>
            <a:off x="389233" y="6537152"/>
            <a:ext cx="8856984" cy="276999"/>
          </a:xfrm>
          <a:prstGeom prst="rect">
            <a:avLst/>
          </a:prstGeom>
        </p:spPr>
        <p:txBody>
          <a:bodyPr wrap="square" rtlCol="0">
            <a:spAutoFit/>
          </a:bodyPr>
          <a:lstStyle/>
          <a:p>
            <a:r>
              <a:rPr lang="it-IT" sz="1200" dirty="0">
                <a:solidFill>
                  <a:schemeClr val="bg1">
                    <a:lumMod val="50000"/>
                  </a:schemeClr>
                </a:solidFill>
              </a:rPr>
              <a:t>Fonte: elaborazione The </a:t>
            </a:r>
            <a:r>
              <a:rPr lang="it-IT" sz="1200" dirty="0" err="1">
                <a:solidFill>
                  <a:schemeClr val="bg1">
                    <a:lumMod val="50000"/>
                  </a:schemeClr>
                </a:solidFill>
              </a:rPr>
              <a:t>European</a:t>
            </a:r>
            <a:r>
              <a:rPr lang="it-IT" sz="1200" dirty="0">
                <a:solidFill>
                  <a:schemeClr val="bg1">
                    <a:lumMod val="50000"/>
                  </a:schemeClr>
                </a:solidFill>
              </a:rPr>
              <a:t> House – Ambrosetti su dati ASCO e Commissione Europea, 2018</a:t>
            </a:r>
          </a:p>
        </p:txBody>
      </p:sp>
    </p:spTree>
    <p:extLst>
      <p:ext uri="{BB962C8B-B14F-4D97-AF65-F5344CB8AC3E}">
        <p14:creationId xmlns:p14="http://schemas.microsoft.com/office/powerpoint/2010/main" val="1900081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5D5495A-1053-4BC1-A11F-27F48D9B6EB8}"/>
              </a:ext>
            </a:extLst>
          </p:cNvPr>
          <p:cNvSpPr>
            <a:spLocks noGrp="1"/>
          </p:cNvSpPr>
          <p:nvPr>
            <p:ph type="title"/>
          </p:nvPr>
        </p:nvSpPr>
        <p:spPr/>
        <p:txBody>
          <a:bodyPr/>
          <a:lstStyle/>
          <a:p>
            <a:r>
              <a:rPr lang="it-IT" dirty="0"/>
              <a:t>Il numero di ricercatori in Italia è ancora troppo basso </a:t>
            </a:r>
          </a:p>
        </p:txBody>
      </p:sp>
      <p:sp>
        <p:nvSpPr>
          <p:cNvPr id="4" name="CasellaDiTesto 3">
            <a:extLst>
              <a:ext uri="{FF2B5EF4-FFF2-40B4-BE49-F238E27FC236}">
                <a16:creationId xmlns:a16="http://schemas.microsoft.com/office/drawing/2014/main" id="{A77FC8CC-FDA5-4D7D-8CDB-21503BB93530}"/>
              </a:ext>
            </a:extLst>
          </p:cNvPr>
          <p:cNvSpPr txBox="1"/>
          <p:nvPr/>
        </p:nvSpPr>
        <p:spPr>
          <a:xfrm>
            <a:off x="389233" y="6537152"/>
            <a:ext cx="8856984" cy="276999"/>
          </a:xfrm>
          <a:prstGeom prst="rect">
            <a:avLst/>
          </a:prstGeom>
        </p:spPr>
        <p:txBody>
          <a:bodyPr wrap="square" rtlCol="0">
            <a:spAutoFit/>
          </a:bodyPr>
          <a:lstStyle/>
          <a:p>
            <a:r>
              <a:rPr lang="it-IT" sz="1200" dirty="0">
                <a:solidFill>
                  <a:schemeClr val="bg1">
                    <a:lumMod val="50000"/>
                  </a:schemeClr>
                </a:solidFill>
              </a:rPr>
              <a:t>Fonte: elaborazione The </a:t>
            </a:r>
            <a:r>
              <a:rPr lang="it-IT" sz="1200" dirty="0" err="1">
                <a:solidFill>
                  <a:schemeClr val="bg1">
                    <a:lumMod val="50000"/>
                  </a:schemeClr>
                </a:solidFill>
              </a:rPr>
              <a:t>European</a:t>
            </a:r>
            <a:r>
              <a:rPr lang="it-IT" sz="1200" dirty="0">
                <a:solidFill>
                  <a:schemeClr val="bg1">
                    <a:lumMod val="50000"/>
                  </a:schemeClr>
                </a:solidFill>
              </a:rPr>
              <a:t> House – Ambrosetti su dati OCSE, 2018</a:t>
            </a:r>
          </a:p>
        </p:txBody>
      </p:sp>
      <p:sp>
        <p:nvSpPr>
          <p:cNvPr id="11" name="Rettangolo 33">
            <a:extLst>
              <a:ext uri="{FF2B5EF4-FFF2-40B4-BE49-F238E27FC236}">
                <a16:creationId xmlns:a16="http://schemas.microsoft.com/office/drawing/2014/main" id="{370BDCD4-2F37-45CA-8D0B-C7F1A9E47E56}"/>
              </a:ext>
            </a:extLst>
          </p:cNvPr>
          <p:cNvSpPr>
            <a:spLocks noChangeArrowheads="1"/>
          </p:cNvSpPr>
          <p:nvPr/>
        </p:nvSpPr>
        <p:spPr bwMode="auto">
          <a:xfrm>
            <a:off x="340893" y="1154603"/>
            <a:ext cx="7158774" cy="906335"/>
          </a:xfrm>
          <a:prstGeom prst="rect">
            <a:avLst/>
          </a:prstGeom>
          <a:noFill/>
          <a:ln>
            <a:noFill/>
          </a:ln>
          <a:extLst/>
        </p:spPr>
        <p:txBody>
          <a:bodyPr anchor="ctr"/>
          <a:lstStyle>
            <a:lvl1pPr>
              <a:defRPr sz="1600">
                <a:solidFill>
                  <a:srgbClr val="020060"/>
                </a:solidFill>
                <a:latin typeface="Tahoma" panose="020B0604030504040204" pitchFamily="34" charset="0"/>
                <a:ea typeface="MS PGothic" panose="020B0600070205080204" pitchFamily="34" charset="-128"/>
              </a:defRPr>
            </a:lvl1pPr>
            <a:lvl2pPr marL="742950" indent="-285750">
              <a:defRPr sz="1600">
                <a:solidFill>
                  <a:srgbClr val="020060"/>
                </a:solidFill>
                <a:latin typeface="Tahoma" panose="020B0604030504040204" pitchFamily="34" charset="0"/>
                <a:ea typeface="MS PGothic" panose="020B0600070205080204" pitchFamily="34" charset="-128"/>
              </a:defRPr>
            </a:lvl2pPr>
            <a:lvl3pPr marL="1143000" indent="-228600">
              <a:defRPr sz="1600">
                <a:solidFill>
                  <a:srgbClr val="020060"/>
                </a:solidFill>
                <a:latin typeface="Tahoma" panose="020B0604030504040204" pitchFamily="34" charset="0"/>
                <a:ea typeface="MS PGothic" panose="020B0600070205080204" pitchFamily="34" charset="-128"/>
              </a:defRPr>
            </a:lvl3pPr>
            <a:lvl4pPr marL="1600200" indent="-228600">
              <a:defRPr sz="1600">
                <a:solidFill>
                  <a:srgbClr val="020060"/>
                </a:solidFill>
                <a:latin typeface="Tahoma" panose="020B0604030504040204" pitchFamily="34" charset="0"/>
                <a:ea typeface="MS PGothic" panose="020B0600070205080204" pitchFamily="34" charset="-128"/>
              </a:defRPr>
            </a:lvl4pPr>
            <a:lvl5pPr marL="2057400" indent="-228600">
              <a:defRPr sz="1600">
                <a:solidFill>
                  <a:srgbClr val="020060"/>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rgbClr val="020060"/>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rgbClr val="020060"/>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rgbClr val="020060"/>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rgbClr val="020060"/>
                </a:solidFill>
                <a:latin typeface="Tahoma" panose="020B0604030504040204" pitchFamily="34" charset="0"/>
                <a:ea typeface="MS PGothic" panose="020B0600070205080204" pitchFamily="34" charset="-128"/>
              </a:defRPr>
            </a:lvl9pPr>
          </a:lstStyle>
          <a:p>
            <a:pPr algn="ctr">
              <a:spcBef>
                <a:spcPts val="0"/>
              </a:spcBef>
            </a:pPr>
            <a:r>
              <a:rPr lang="it-IT" altLang="it-IT" sz="2000" b="1" dirty="0">
                <a:solidFill>
                  <a:srgbClr val="003A80"/>
                </a:solidFill>
                <a:ea typeface="Tahoma" panose="020B0604030504040204" pitchFamily="34" charset="0"/>
                <a:cs typeface="Tahoma" panose="020B0604030504040204" pitchFamily="34" charset="0"/>
              </a:rPr>
              <a:t>Numero di ricercatori nei principali Paesi europei </a:t>
            </a:r>
          </a:p>
          <a:p>
            <a:pPr algn="ctr">
              <a:spcBef>
                <a:spcPts val="0"/>
              </a:spcBef>
            </a:pPr>
            <a:r>
              <a:rPr lang="it-IT" altLang="it-IT" sz="2000" dirty="0">
                <a:solidFill>
                  <a:srgbClr val="003A80"/>
                </a:solidFill>
                <a:ea typeface="Tahoma" panose="020B0604030504040204" pitchFamily="34" charset="0"/>
                <a:cs typeface="Tahoma" panose="020B0604030504040204" pitchFamily="34" charset="0"/>
              </a:rPr>
              <a:t>(valori in migliaia), 2016</a:t>
            </a:r>
          </a:p>
        </p:txBody>
      </p:sp>
      <p:graphicFrame>
        <p:nvGraphicFramePr>
          <p:cNvPr id="12" name="Grafico 11">
            <a:extLst>
              <a:ext uri="{FF2B5EF4-FFF2-40B4-BE49-F238E27FC236}">
                <a16:creationId xmlns:a16="http://schemas.microsoft.com/office/drawing/2014/main" id="{40745E1F-F6BA-46C9-8230-59D0A1B62992}"/>
              </a:ext>
            </a:extLst>
          </p:cNvPr>
          <p:cNvGraphicFramePr>
            <a:graphicFrameLocks/>
          </p:cNvGraphicFramePr>
          <p:nvPr>
            <p:extLst>
              <p:ext uri="{D42A27DB-BD31-4B8C-83A1-F6EECF244321}">
                <p14:modId xmlns:p14="http://schemas.microsoft.com/office/powerpoint/2010/main" val="3040006856"/>
              </p:ext>
            </p:extLst>
          </p:nvPr>
        </p:nvGraphicFramePr>
        <p:xfrm>
          <a:off x="229363" y="2094909"/>
          <a:ext cx="7381834" cy="3825240"/>
        </p:xfrm>
        <a:graphic>
          <a:graphicData uri="http://schemas.openxmlformats.org/drawingml/2006/chart">
            <c:chart xmlns:c="http://schemas.openxmlformats.org/drawingml/2006/chart" xmlns:r="http://schemas.openxmlformats.org/officeDocument/2006/relationships" r:id="rId3"/>
          </a:graphicData>
        </a:graphic>
      </p:graphicFrame>
      <p:sp>
        <p:nvSpPr>
          <p:cNvPr id="13" name="Rettangolo 12">
            <a:extLst>
              <a:ext uri="{FF2B5EF4-FFF2-40B4-BE49-F238E27FC236}">
                <a16:creationId xmlns:a16="http://schemas.microsoft.com/office/drawing/2014/main" id="{F2837FCD-EE06-4C2F-B826-52A7C61E9714}"/>
              </a:ext>
            </a:extLst>
          </p:cNvPr>
          <p:cNvSpPr/>
          <p:nvPr/>
        </p:nvSpPr>
        <p:spPr bwMode="auto">
          <a:xfrm>
            <a:off x="8256240" y="2204864"/>
            <a:ext cx="3079272" cy="2970596"/>
          </a:xfrm>
          <a:prstGeom prst="rect">
            <a:avLst/>
          </a:prstGeom>
          <a:solidFill>
            <a:schemeClr val="bg1">
              <a:lumMod val="9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a:r>
              <a:rPr lang="it-IT" sz="2200" dirty="0">
                <a:solidFill>
                  <a:srgbClr val="003A80"/>
                </a:solidFill>
                <a:ea typeface="Tahoma" panose="020B0604030504040204" pitchFamily="34" charset="0"/>
                <a:cs typeface="Tahoma" panose="020B0604030504040204" pitchFamily="34" charset="0"/>
              </a:rPr>
              <a:t>Il numero di ricercatori </a:t>
            </a:r>
            <a:br>
              <a:rPr lang="it-IT" sz="2200" dirty="0">
                <a:solidFill>
                  <a:srgbClr val="003A80"/>
                </a:solidFill>
                <a:ea typeface="Tahoma" panose="020B0604030504040204" pitchFamily="34" charset="0"/>
                <a:cs typeface="Tahoma" panose="020B0604030504040204" pitchFamily="34" charset="0"/>
              </a:rPr>
            </a:br>
            <a:r>
              <a:rPr lang="it-IT" sz="2200" dirty="0">
                <a:solidFill>
                  <a:srgbClr val="003A80"/>
                </a:solidFill>
                <a:ea typeface="Tahoma" panose="020B0604030504040204" pitchFamily="34" charset="0"/>
                <a:cs typeface="Tahoma" panose="020B0604030504040204" pitchFamily="34" charset="0"/>
              </a:rPr>
              <a:t>in Italia è il </a:t>
            </a:r>
            <a:r>
              <a:rPr lang="it-IT" sz="2200" b="1" dirty="0">
                <a:solidFill>
                  <a:srgbClr val="F47B20"/>
                </a:solidFill>
                <a:ea typeface="Tahoma" panose="020B0604030504040204" pitchFamily="34" charset="0"/>
                <a:cs typeface="Tahoma" panose="020B0604030504040204" pitchFamily="34" charset="0"/>
              </a:rPr>
              <a:t>più </a:t>
            </a:r>
            <a:br>
              <a:rPr lang="it-IT" sz="2200" b="1" dirty="0">
                <a:solidFill>
                  <a:srgbClr val="F47B20"/>
                </a:solidFill>
                <a:ea typeface="Tahoma" panose="020B0604030504040204" pitchFamily="34" charset="0"/>
                <a:cs typeface="Tahoma" panose="020B0604030504040204" pitchFamily="34" charset="0"/>
              </a:rPr>
            </a:br>
            <a:r>
              <a:rPr lang="it-IT" sz="2200" b="1" dirty="0">
                <a:solidFill>
                  <a:srgbClr val="F47B20"/>
                </a:solidFill>
                <a:ea typeface="Tahoma" panose="020B0604030504040204" pitchFamily="34" charset="0"/>
                <a:cs typeface="Tahoma" panose="020B0604030504040204" pitchFamily="34" charset="0"/>
              </a:rPr>
              <a:t>basso in Europa </a:t>
            </a:r>
            <a:br>
              <a:rPr lang="it-IT" sz="2200" b="1" dirty="0">
                <a:solidFill>
                  <a:srgbClr val="F47B20"/>
                </a:solidFill>
                <a:ea typeface="Tahoma" panose="020B0604030504040204" pitchFamily="34" charset="0"/>
                <a:cs typeface="Tahoma" panose="020B0604030504040204" pitchFamily="34" charset="0"/>
              </a:rPr>
            </a:br>
            <a:r>
              <a:rPr lang="it-IT" sz="2200" dirty="0">
                <a:solidFill>
                  <a:srgbClr val="003A80"/>
                </a:solidFill>
                <a:ea typeface="Tahoma" panose="020B0604030504040204" pitchFamily="34" charset="0"/>
                <a:cs typeface="Tahoma" panose="020B0604030504040204" pitchFamily="34" charset="0"/>
              </a:rPr>
              <a:t>al pari della Spagna, meno di un terzo della Germania e meno di metà della Francia</a:t>
            </a:r>
          </a:p>
        </p:txBody>
      </p:sp>
      <p:pic>
        <p:nvPicPr>
          <p:cNvPr id="14" name="Immagine 13">
            <a:extLst>
              <a:ext uri="{FF2B5EF4-FFF2-40B4-BE49-F238E27FC236}">
                <a16:creationId xmlns:a16="http://schemas.microsoft.com/office/drawing/2014/main" id="{CAA9E7EB-76FE-475B-8210-FD7A40957F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89516" y="1851284"/>
            <a:ext cx="733447" cy="707160"/>
          </a:xfrm>
          <a:prstGeom prst="rect">
            <a:avLst/>
          </a:prstGeom>
        </p:spPr>
      </p:pic>
    </p:spTree>
    <p:extLst>
      <p:ext uri="{BB962C8B-B14F-4D97-AF65-F5344CB8AC3E}">
        <p14:creationId xmlns:p14="http://schemas.microsoft.com/office/powerpoint/2010/main" val="1683539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B1D361D-B573-4C07-B813-A2909BC1DC8B}"/>
              </a:ext>
            </a:extLst>
          </p:cNvPr>
          <p:cNvSpPr>
            <a:spLocks noGrp="1"/>
          </p:cNvSpPr>
          <p:nvPr>
            <p:ph type="title"/>
          </p:nvPr>
        </p:nvSpPr>
        <p:spPr/>
        <p:txBody>
          <a:bodyPr/>
          <a:lstStyle/>
          <a:p>
            <a:r>
              <a:rPr lang="it-IT" dirty="0"/>
              <a:t>Criticità del sistema educativo</a:t>
            </a:r>
          </a:p>
        </p:txBody>
      </p:sp>
      <p:sp>
        <p:nvSpPr>
          <p:cNvPr id="4" name="Rettangolo 3">
            <a:extLst>
              <a:ext uri="{FF2B5EF4-FFF2-40B4-BE49-F238E27FC236}">
                <a16:creationId xmlns:a16="http://schemas.microsoft.com/office/drawing/2014/main" id="{D1B6BD4F-16EF-4E0B-808F-744B20493BAC}"/>
              </a:ext>
            </a:extLst>
          </p:cNvPr>
          <p:cNvSpPr/>
          <p:nvPr/>
        </p:nvSpPr>
        <p:spPr>
          <a:xfrm>
            <a:off x="129072" y="1506216"/>
            <a:ext cx="11769396" cy="369332"/>
          </a:xfrm>
          <a:prstGeom prst="rect">
            <a:avLst/>
          </a:prstGeom>
        </p:spPr>
        <p:txBody>
          <a:bodyPr wrap="square">
            <a:spAutoFit/>
          </a:bodyPr>
          <a:lstStyle/>
          <a:p>
            <a:pPr algn="ctr"/>
            <a:r>
              <a:rPr lang="it-IT" sz="1800" b="1" dirty="0">
                <a:solidFill>
                  <a:srgbClr val="003A80"/>
                </a:solidFill>
                <a:ea typeface="Tahoma" panose="020B0604030504040204" pitchFamily="34" charset="0"/>
                <a:cs typeface="Tahoma" panose="020B0604030504040204" pitchFamily="34" charset="0"/>
              </a:rPr>
              <a:t>Popolazione per titolo di studio </a:t>
            </a:r>
            <a:r>
              <a:rPr lang="it-IT" sz="1800" dirty="0">
                <a:solidFill>
                  <a:srgbClr val="003A80"/>
                </a:solidFill>
                <a:ea typeface="Tahoma" panose="020B0604030504040204" pitchFamily="34" charset="0"/>
                <a:cs typeface="Tahoma" panose="020B0604030504040204" pitchFamily="34" charset="0"/>
              </a:rPr>
              <a:t>(valori percentuali), 2017</a:t>
            </a:r>
          </a:p>
        </p:txBody>
      </p:sp>
      <p:sp>
        <p:nvSpPr>
          <p:cNvPr id="5" name="Titolo 1">
            <a:extLst>
              <a:ext uri="{FF2B5EF4-FFF2-40B4-BE49-F238E27FC236}">
                <a16:creationId xmlns:a16="http://schemas.microsoft.com/office/drawing/2014/main" id="{FEA8DD47-C398-48C8-AABE-BBD733A34172}"/>
              </a:ext>
            </a:extLst>
          </p:cNvPr>
          <p:cNvSpPr txBox="1">
            <a:spLocks/>
          </p:cNvSpPr>
          <p:nvPr/>
        </p:nvSpPr>
        <p:spPr bwMode="auto">
          <a:xfrm>
            <a:off x="8841014" y="1931248"/>
            <a:ext cx="3084241" cy="3358985"/>
          </a:xfrm>
          <a:prstGeom prst="rect">
            <a:avLst/>
          </a:prstGeom>
          <a:noFill/>
          <a:ln>
            <a:solidFill>
              <a:srgbClr val="FF6600"/>
            </a:solidFill>
          </a:ln>
          <a:extLs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2800" kern="1200">
                <a:solidFill>
                  <a:srgbClr val="0C1D78"/>
                </a:solidFill>
                <a:latin typeface="Georgia"/>
                <a:ea typeface="ＭＳ Ｐゴシック" charset="0"/>
                <a:cs typeface="Georgia"/>
              </a:defRPr>
            </a:lvl1pPr>
            <a:lvl2pPr algn="l" defTabSz="457200" rtl="0" eaLnBrk="1" fontAlgn="base" hangingPunct="1">
              <a:spcBef>
                <a:spcPct val="0"/>
              </a:spcBef>
              <a:spcAft>
                <a:spcPct val="0"/>
              </a:spcAft>
              <a:defRPr sz="2800">
                <a:solidFill>
                  <a:srgbClr val="0C1D78"/>
                </a:solidFill>
                <a:latin typeface="Georgia" charset="0"/>
                <a:ea typeface="ＭＳ Ｐゴシック" charset="0"/>
              </a:defRPr>
            </a:lvl2pPr>
            <a:lvl3pPr algn="l" defTabSz="457200" rtl="0" eaLnBrk="1" fontAlgn="base" hangingPunct="1">
              <a:spcBef>
                <a:spcPct val="0"/>
              </a:spcBef>
              <a:spcAft>
                <a:spcPct val="0"/>
              </a:spcAft>
              <a:defRPr sz="2800">
                <a:solidFill>
                  <a:srgbClr val="0C1D78"/>
                </a:solidFill>
                <a:latin typeface="Georgia" charset="0"/>
                <a:ea typeface="ＭＳ Ｐゴシック" charset="0"/>
              </a:defRPr>
            </a:lvl3pPr>
            <a:lvl4pPr algn="l" defTabSz="457200" rtl="0" eaLnBrk="1" fontAlgn="base" hangingPunct="1">
              <a:spcBef>
                <a:spcPct val="0"/>
              </a:spcBef>
              <a:spcAft>
                <a:spcPct val="0"/>
              </a:spcAft>
              <a:defRPr sz="2800">
                <a:solidFill>
                  <a:srgbClr val="0C1D78"/>
                </a:solidFill>
                <a:latin typeface="Georgia" charset="0"/>
                <a:ea typeface="ＭＳ Ｐゴシック" charset="0"/>
              </a:defRPr>
            </a:lvl4pPr>
            <a:lvl5pPr algn="l" defTabSz="457200" rtl="0" eaLnBrk="1" fontAlgn="base" hangingPunct="1">
              <a:spcBef>
                <a:spcPct val="0"/>
              </a:spcBef>
              <a:spcAft>
                <a:spcPct val="0"/>
              </a:spcAft>
              <a:defRPr sz="2800">
                <a:solidFill>
                  <a:srgbClr val="0C1D78"/>
                </a:solidFill>
                <a:latin typeface="Georgia" charset="0"/>
                <a:ea typeface="ＭＳ Ｐゴシック" charset="0"/>
              </a:defRPr>
            </a:lvl5pPr>
            <a:lvl6pPr marL="457200" algn="l" defTabSz="457200" rtl="0" eaLnBrk="1" fontAlgn="base" hangingPunct="1">
              <a:spcBef>
                <a:spcPct val="0"/>
              </a:spcBef>
              <a:spcAft>
                <a:spcPct val="0"/>
              </a:spcAft>
              <a:defRPr sz="2800">
                <a:solidFill>
                  <a:srgbClr val="0C1D78"/>
                </a:solidFill>
                <a:latin typeface="Georgia" charset="0"/>
                <a:ea typeface="ＭＳ Ｐゴシック" charset="0"/>
              </a:defRPr>
            </a:lvl6pPr>
            <a:lvl7pPr marL="914400" algn="l" defTabSz="457200" rtl="0" eaLnBrk="1" fontAlgn="base" hangingPunct="1">
              <a:spcBef>
                <a:spcPct val="0"/>
              </a:spcBef>
              <a:spcAft>
                <a:spcPct val="0"/>
              </a:spcAft>
              <a:defRPr sz="2800">
                <a:solidFill>
                  <a:srgbClr val="0C1D78"/>
                </a:solidFill>
                <a:latin typeface="Georgia" charset="0"/>
                <a:ea typeface="ＭＳ Ｐゴシック" charset="0"/>
              </a:defRPr>
            </a:lvl7pPr>
            <a:lvl8pPr marL="1371600" algn="l" defTabSz="457200" rtl="0" eaLnBrk="1" fontAlgn="base" hangingPunct="1">
              <a:spcBef>
                <a:spcPct val="0"/>
              </a:spcBef>
              <a:spcAft>
                <a:spcPct val="0"/>
              </a:spcAft>
              <a:defRPr sz="2800">
                <a:solidFill>
                  <a:srgbClr val="0C1D78"/>
                </a:solidFill>
                <a:latin typeface="Georgia" charset="0"/>
                <a:ea typeface="ＭＳ Ｐゴシック" charset="0"/>
              </a:defRPr>
            </a:lvl8pPr>
            <a:lvl9pPr marL="1828800" algn="l" defTabSz="457200" rtl="0" eaLnBrk="1" fontAlgn="base" hangingPunct="1">
              <a:spcBef>
                <a:spcPct val="0"/>
              </a:spcBef>
              <a:spcAft>
                <a:spcPct val="0"/>
              </a:spcAft>
              <a:defRPr sz="2800">
                <a:solidFill>
                  <a:srgbClr val="0C1D78"/>
                </a:solidFill>
                <a:latin typeface="Georgia" charset="0"/>
                <a:ea typeface="ＭＳ Ｐゴシック" charset="0"/>
              </a:defRPr>
            </a:lvl9pPr>
          </a:lstStyle>
          <a:p>
            <a:pPr marL="358775" indent="-266700">
              <a:spcBef>
                <a:spcPts val="1200"/>
              </a:spcBef>
              <a:spcAft>
                <a:spcPts val="600"/>
              </a:spcAft>
              <a:buClr>
                <a:srgbClr val="FF6600"/>
              </a:buClr>
              <a:buFont typeface="Wingdings" panose="05000000000000000000" pitchFamily="2" charset="2"/>
              <a:buChar char="§"/>
            </a:pPr>
            <a:r>
              <a:rPr lang="it-IT" sz="2000" dirty="0">
                <a:solidFill>
                  <a:schemeClr val="accent6">
                    <a:lumMod val="75000"/>
                  </a:schemeClr>
                </a:solidFill>
                <a:latin typeface="Georgia" panose="02040502050405020303" pitchFamily="18" charset="0"/>
                <a:cs typeface="Arial"/>
              </a:rPr>
              <a:t>L’Italia ha il </a:t>
            </a:r>
            <a:r>
              <a:rPr lang="it-IT" sz="2000" b="1" dirty="0">
                <a:solidFill>
                  <a:schemeClr val="accent6">
                    <a:lumMod val="75000"/>
                  </a:schemeClr>
                </a:solidFill>
                <a:latin typeface="Georgia" panose="02040502050405020303" pitchFamily="18" charset="0"/>
                <a:cs typeface="Arial"/>
              </a:rPr>
              <a:t>triplo</a:t>
            </a:r>
            <a:r>
              <a:rPr lang="it-IT" sz="2000" dirty="0">
                <a:solidFill>
                  <a:schemeClr val="accent6">
                    <a:lumMod val="75000"/>
                  </a:schemeClr>
                </a:solidFill>
                <a:latin typeface="Georgia" panose="02040502050405020303" pitchFamily="18" charset="0"/>
                <a:cs typeface="Arial"/>
              </a:rPr>
              <a:t> della </a:t>
            </a:r>
            <a:r>
              <a:rPr lang="it-IT" sz="2000" b="1" dirty="0">
                <a:solidFill>
                  <a:schemeClr val="accent6">
                    <a:lumMod val="75000"/>
                  </a:schemeClr>
                </a:solidFill>
                <a:latin typeface="Georgia" panose="02040502050405020303" pitchFamily="18" charset="0"/>
                <a:cs typeface="Arial"/>
              </a:rPr>
              <a:t>bassa scolarità </a:t>
            </a:r>
            <a:r>
              <a:rPr lang="it-IT" sz="2000" dirty="0">
                <a:solidFill>
                  <a:schemeClr val="accent6">
                    <a:lumMod val="75000"/>
                  </a:schemeClr>
                </a:solidFill>
                <a:latin typeface="Georgia" panose="02040502050405020303" pitchFamily="18" charset="0"/>
                <a:cs typeface="Arial"/>
              </a:rPr>
              <a:t>della Germania* (38,7% vs. 13,5%)</a:t>
            </a:r>
          </a:p>
          <a:p>
            <a:pPr marL="358775" indent="-266700">
              <a:spcBef>
                <a:spcPts val="1200"/>
              </a:spcBef>
              <a:spcAft>
                <a:spcPts val="600"/>
              </a:spcAft>
              <a:buClr>
                <a:srgbClr val="FF6600"/>
              </a:buClr>
              <a:buFont typeface="Wingdings" panose="05000000000000000000" pitchFamily="2" charset="2"/>
              <a:buChar char="§"/>
            </a:pPr>
            <a:r>
              <a:rPr lang="it-IT" sz="2000" dirty="0">
                <a:solidFill>
                  <a:schemeClr val="accent6">
                    <a:lumMod val="75000"/>
                  </a:schemeClr>
                </a:solidFill>
                <a:latin typeface="Georgia" panose="02040502050405020303" pitchFamily="18" charset="0"/>
                <a:cs typeface="Arial"/>
              </a:rPr>
              <a:t>L’Italia ha un numero di dottorati </a:t>
            </a:r>
            <a:r>
              <a:rPr lang="it-IT" sz="2000" b="1" dirty="0">
                <a:solidFill>
                  <a:schemeClr val="accent6">
                    <a:lumMod val="75000"/>
                  </a:schemeClr>
                </a:solidFill>
                <a:latin typeface="Georgia" panose="02040502050405020303" pitchFamily="18" charset="0"/>
                <a:cs typeface="Arial"/>
              </a:rPr>
              <a:t>3,5 volte </a:t>
            </a:r>
            <a:r>
              <a:rPr lang="it-IT" sz="2000" dirty="0">
                <a:solidFill>
                  <a:schemeClr val="accent6">
                    <a:lumMod val="75000"/>
                  </a:schemeClr>
                </a:solidFill>
                <a:latin typeface="Georgia" panose="02040502050405020303" pitchFamily="18" charset="0"/>
                <a:cs typeface="Arial"/>
              </a:rPr>
              <a:t>inferiore alla Germania e la </a:t>
            </a:r>
            <a:r>
              <a:rPr lang="it-IT" sz="2000" b="1" dirty="0">
                <a:solidFill>
                  <a:schemeClr val="accent6">
                    <a:lumMod val="75000"/>
                  </a:schemeClr>
                </a:solidFill>
                <a:latin typeface="Georgia" panose="02040502050405020303" pitchFamily="18" charset="0"/>
                <a:cs typeface="Arial"/>
              </a:rPr>
              <a:t>metà</a:t>
            </a:r>
            <a:r>
              <a:rPr lang="it-IT" sz="2000" dirty="0">
                <a:solidFill>
                  <a:schemeClr val="accent6">
                    <a:lumMod val="75000"/>
                  </a:schemeClr>
                </a:solidFill>
                <a:latin typeface="Georgia" panose="02040502050405020303" pitchFamily="18" charset="0"/>
                <a:cs typeface="Arial"/>
              </a:rPr>
              <a:t> di Francia e Spagna </a:t>
            </a:r>
          </a:p>
        </p:txBody>
      </p:sp>
      <p:graphicFrame>
        <p:nvGraphicFramePr>
          <p:cNvPr id="6" name="Grafico 5">
            <a:extLst>
              <a:ext uri="{FF2B5EF4-FFF2-40B4-BE49-F238E27FC236}">
                <a16:creationId xmlns:a16="http://schemas.microsoft.com/office/drawing/2014/main" id="{9921600E-98F6-4F34-ADA3-BB69664A2EA6}"/>
              </a:ext>
            </a:extLst>
          </p:cNvPr>
          <p:cNvGraphicFramePr>
            <a:graphicFrameLocks/>
          </p:cNvGraphicFramePr>
          <p:nvPr>
            <p:extLst/>
          </p:nvPr>
        </p:nvGraphicFramePr>
        <p:xfrm>
          <a:off x="179659" y="2148839"/>
          <a:ext cx="8501743" cy="3598818"/>
        </p:xfrm>
        <a:graphic>
          <a:graphicData uri="http://schemas.openxmlformats.org/drawingml/2006/chart">
            <c:chart xmlns:c="http://schemas.openxmlformats.org/drawingml/2006/chart" xmlns:r="http://schemas.openxmlformats.org/officeDocument/2006/relationships" r:id="rId3"/>
          </a:graphicData>
        </a:graphic>
      </p:graphicFrame>
      <p:sp>
        <p:nvSpPr>
          <p:cNvPr id="7" name="CasellaDiTesto 6">
            <a:extLst>
              <a:ext uri="{FF2B5EF4-FFF2-40B4-BE49-F238E27FC236}">
                <a16:creationId xmlns:a16="http://schemas.microsoft.com/office/drawing/2014/main" id="{580149E1-3FE1-44B0-99C9-5C07F011B1B1}"/>
              </a:ext>
            </a:extLst>
          </p:cNvPr>
          <p:cNvSpPr txBox="1"/>
          <p:nvPr/>
        </p:nvSpPr>
        <p:spPr>
          <a:xfrm>
            <a:off x="446313" y="5939070"/>
            <a:ext cx="4626429" cy="307777"/>
          </a:xfrm>
          <a:prstGeom prst="rect">
            <a:avLst/>
          </a:prstGeom>
          <a:noFill/>
        </p:spPr>
        <p:txBody>
          <a:bodyPr wrap="square" rtlCol="0">
            <a:spAutoFit/>
          </a:bodyPr>
          <a:lstStyle/>
          <a:p>
            <a:r>
              <a:rPr lang="it-IT" sz="1400" dirty="0">
                <a:solidFill>
                  <a:schemeClr val="tx1">
                    <a:lumMod val="75000"/>
                    <a:lumOff val="25000"/>
                  </a:schemeClr>
                </a:solidFill>
                <a:latin typeface="Georgia" panose="02040502050405020303" pitchFamily="18" charset="0"/>
              </a:rPr>
              <a:t>(*) Somma di licenza elementare e licenza media </a:t>
            </a:r>
          </a:p>
        </p:txBody>
      </p:sp>
      <p:sp>
        <p:nvSpPr>
          <p:cNvPr id="8" name="CasellaDiTesto 7">
            <a:extLst>
              <a:ext uri="{FF2B5EF4-FFF2-40B4-BE49-F238E27FC236}">
                <a16:creationId xmlns:a16="http://schemas.microsoft.com/office/drawing/2014/main" id="{6EAEB5F2-E324-43D9-8A5C-9C020E5E0E49}"/>
              </a:ext>
            </a:extLst>
          </p:cNvPr>
          <p:cNvSpPr txBox="1"/>
          <p:nvPr/>
        </p:nvSpPr>
        <p:spPr>
          <a:xfrm>
            <a:off x="2566988" y="6475937"/>
            <a:ext cx="7704856" cy="261610"/>
          </a:xfrm>
          <a:prstGeom prst="rect">
            <a:avLst/>
          </a:prstGeom>
        </p:spPr>
        <p:txBody>
          <a:bodyPr wrap="square" lIns="0" rtlCol="0">
            <a:spAutoFit/>
          </a:bodyPr>
          <a:lstStyle/>
          <a:p>
            <a:r>
              <a:rPr lang="it-IT" sz="1100" dirty="0">
                <a:solidFill>
                  <a:schemeClr val="bg1">
                    <a:lumMod val="50000"/>
                  </a:schemeClr>
                </a:solidFill>
                <a:latin typeface="Georgia" panose="02040502050405020303" pitchFamily="18" charset="0"/>
              </a:rPr>
              <a:t>Fonte: elaborazione The European House – Ambrosetti su dati </a:t>
            </a:r>
            <a:r>
              <a:rPr lang="it-IT" sz="1100" dirty="0" err="1">
                <a:solidFill>
                  <a:schemeClr val="bg1">
                    <a:lumMod val="50000"/>
                  </a:schemeClr>
                </a:solidFill>
                <a:latin typeface="Georgia" panose="02040502050405020303" pitchFamily="18" charset="0"/>
              </a:rPr>
              <a:t>Eurostat</a:t>
            </a:r>
            <a:r>
              <a:rPr lang="it-IT" sz="1100" dirty="0">
                <a:solidFill>
                  <a:schemeClr val="bg1">
                    <a:lumMod val="50000"/>
                  </a:schemeClr>
                </a:solidFill>
                <a:latin typeface="Georgia" panose="02040502050405020303" pitchFamily="18" charset="0"/>
              </a:rPr>
              <a:t>, 2018</a:t>
            </a:r>
          </a:p>
        </p:txBody>
      </p:sp>
    </p:spTree>
    <p:extLst>
      <p:ext uri="{BB962C8B-B14F-4D97-AF65-F5344CB8AC3E}">
        <p14:creationId xmlns:p14="http://schemas.microsoft.com/office/powerpoint/2010/main" val="2392349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5A2C0F-E368-4F62-8EC5-86983023D655}"/>
              </a:ext>
            </a:extLst>
          </p:cNvPr>
          <p:cNvSpPr>
            <a:spLocks noGrp="1"/>
          </p:cNvSpPr>
          <p:nvPr>
            <p:ph type="title"/>
          </p:nvPr>
        </p:nvSpPr>
        <p:spPr/>
        <p:txBody>
          <a:bodyPr/>
          <a:lstStyle/>
          <a:p>
            <a:r>
              <a:rPr lang="it-IT" dirty="0"/>
              <a:t>Criticità nel trasferimento dalla ricerca all’innovazione</a:t>
            </a:r>
          </a:p>
        </p:txBody>
      </p:sp>
      <p:sp>
        <p:nvSpPr>
          <p:cNvPr id="4" name="CasellaDiTesto 3">
            <a:extLst>
              <a:ext uri="{FF2B5EF4-FFF2-40B4-BE49-F238E27FC236}">
                <a16:creationId xmlns:a16="http://schemas.microsoft.com/office/drawing/2014/main" id="{40C6FF1D-1D84-4947-8AB0-FAC68113D311}"/>
              </a:ext>
            </a:extLst>
          </p:cNvPr>
          <p:cNvSpPr txBox="1"/>
          <p:nvPr/>
        </p:nvSpPr>
        <p:spPr>
          <a:xfrm>
            <a:off x="389233" y="6537152"/>
            <a:ext cx="8856984" cy="276999"/>
          </a:xfrm>
          <a:prstGeom prst="rect">
            <a:avLst/>
          </a:prstGeom>
        </p:spPr>
        <p:txBody>
          <a:bodyPr wrap="square" rtlCol="0">
            <a:spAutoFit/>
          </a:bodyPr>
          <a:lstStyle/>
          <a:p>
            <a:r>
              <a:rPr lang="it-IT" sz="1200" dirty="0">
                <a:solidFill>
                  <a:schemeClr val="bg1">
                    <a:lumMod val="50000"/>
                  </a:schemeClr>
                </a:solidFill>
              </a:rPr>
              <a:t>Fonte: elaborazioni The </a:t>
            </a:r>
            <a:r>
              <a:rPr lang="it-IT" sz="1200" dirty="0" err="1">
                <a:solidFill>
                  <a:schemeClr val="bg1">
                    <a:lumMod val="50000"/>
                  </a:schemeClr>
                </a:solidFill>
              </a:rPr>
              <a:t>European</a:t>
            </a:r>
            <a:r>
              <a:rPr lang="it-IT" sz="1200" dirty="0">
                <a:solidFill>
                  <a:schemeClr val="bg1">
                    <a:lumMod val="50000"/>
                  </a:schemeClr>
                </a:solidFill>
              </a:rPr>
              <a:t> House – Ambrosetti su dati </a:t>
            </a:r>
            <a:r>
              <a:rPr lang="it-IT" sz="1200" dirty="0" err="1">
                <a:solidFill>
                  <a:schemeClr val="bg1">
                    <a:lumMod val="50000"/>
                  </a:schemeClr>
                </a:solidFill>
              </a:rPr>
              <a:t>European</a:t>
            </a:r>
            <a:r>
              <a:rPr lang="it-IT" sz="1200" dirty="0">
                <a:solidFill>
                  <a:schemeClr val="bg1">
                    <a:lumMod val="50000"/>
                  </a:schemeClr>
                </a:solidFill>
              </a:rPr>
              <a:t> </a:t>
            </a:r>
            <a:r>
              <a:rPr lang="it-IT" sz="1200" dirty="0" err="1">
                <a:solidFill>
                  <a:schemeClr val="bg1">
                    <a:lumMod val="50000"/>
                  </a:schemeClr>
                </a:solidFill>
              </a:rPr>
              <a:t>Patent</a:t>
            </a:r>
            <a:r>
              <a:rPr lang="it-IT" sz="1200" dirty="0">
                <a:solidFill>
                  <a:schemeClr val="bg1">
                    <a:lumMod val="50000"/>
                  </a:schemeClr>
                </a:solidFill>
              </a:rPr>
              <a:t> Office, 2018</a:t>
            </a:r>
          </a:p>
        </p:txBody>
      </p:sp>
      <p:sp>
        <p:nvSpPr>
          <p:cNvPr id="5" name="Rettangolo 33">
            <a:extLst>
              <a:ext uri="{FF2B5EF4-FFF2-40B4-BE49-F238E27FC236}">
                <a16:creationId xmlns:a16="http://schemas.microsoft.com/office/drawing/2014/main" id="{A872EA3A-1909-4E53-824A-7802CB4B18B9}"/>
              </a:ext>
            </a:extLst>
          </p:cNvPr>
          <p:cNvSpPr>
            <a:spLocks noChangeArrowheads="1"/>
          </p:cNvSpPr>
          <p:nvPr/>
        </p:nvSpPr>
        <p:spPr bwMode="auto">
          <a:xfrm>
            <a:off x="1271464" y="1707881"/>
            <a:ext cx="9001000" cy="360040"/>
          </a:xfrm>
          <a:prstGeom prst="rect">
            <a:avLst/>
          </a:prstGeom>
          <a:noFill/>
          <a:ln>
            <a:noFill/>
          </a:ln>
          <a:extLst/>
        </p:spPr>
        <p:txBody>
          <a:bodyPr anchor="ctr"/>
          <a:lstStyle>
            <a:lvl1pPr>
              <a:defRPr sz="1600">
                <a:solidFill>
                  <a:srgbClr val="020060"/>
                </a:solidFill>
                <a:latin typeface="Tahoma" panose="020B0604030504040204" pitchFamily="34" charset="0"/>
                <a:ea typeface="MS PGothic" panose="020B0600070205080204" pitchFamily="34" charset="-128"/>
              </a:defRPr>
            </a:lvl1pPr>
            <a:lvl2pPr marL="742950" indent="-285750">
              <a:defRPr sz="1600">
                <a:solidFill>
                  <a:srgbClr val="020060"/>
                </a:solidFill>
                <a:latin typeface="Tahoma" panose="020B0604030504040204" pitchFamily="34" charset="0"/>
                <a:ea typeface="MS PGothic" panose="020B0600070205080204" pitchFamily="34" charset="-128"/>
              </a:defRPr>
            </a:lvl2pPr>
            <a:lvl3pPr marL="1143000" indent="-228600">
              <a:defRPr sz="1600">
                <a:solidFill>
                  <a:srgbClr val="020060"/>
                </a:solidFill>
                <a:latin typeface="Tahoma" panose="020B0604030504040204" pitchFamily="34" charset="0"/>
                <a:ea typeface="MS PGothic" panose="020B0600070205080204" pitchFamily="34" charset="-128"/>
              </a:defRPr>
            </a:lvl3pPr>
            <a:lvl4pPr marL="1600200" indent="-228600">
              <a:defRPr sz="1600">
                <a:solidFill>
                  <a:srgbClr val="020060"/>
                </a:solidFill>
                <a:latin typeface="Tahoma" panose="020B0604030504040204" pitchFamily="34" charset="0"/>
                <a:ea typeface="MS PGothic" panose="020B0600070205080204" pitchFamily="34" charset="-128"/>
              </a:defRPr>
            </a:lvl4pPr>
            <a:lvl5pPr marL="2057400" indent="-228600">
              <a:defRPr sz="1600">
                <a:solidFill>
                  <a:srgbClr val="020060"/>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rgbClr val="020060"/>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rgbClr val="020060"/>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rgbClr val="020060"/>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rgbClr val="020060"/>
                </a:solidFill>
                <a:latin typeface="Tahoma" panose="020B0604030504040204" pitchFamily="34" charset="0"/>
                <a:ea typeface="MS PGothic" panose="020B0600070205080204" pitchFamily="34" charset="-128"/>
              </a:defRPr>
            </a:lvl9pPr>
          </a:lstStyle>
          <a:p>
            <a:pPr algn="ctr">
              <a:lnSpc>
                <a:spcPct val="114000"/>
              </a:lnSpc>
            </a:pPr>
            <a:r>
              <a:rPr lang="it-IT" altLang="it-IT" sz="1800" b="1" dirty="0">
                <a:solidFill>
                  <a:srgbClr val="003A80"/>
                </a:solidFill>
                <a:ea typeface="Tahoma" panose="020B0604030504040204" pitchFamily="34" charset="0"/>
                <a:cs typeface="Tahoma" panose="020B0604030504040204" pitchFamily="34" charset="0"/>
              </a:rPr>
              <a:t>Numero di richieste di brevetto depositate all’EPO nei campi </a:t>
            </a:r>
            <a:br>
              <a:rPr lang="it-IT" altLang="it-IT" sz="1800" b="1" dirty="0">
                <a:solidFill>
                  <a:srgbClr val="003A80"/>
                </a:solidFill>
                <a:ea typeface="Tahoma" panose="020B0604030504040204" pitchFamily="34" charset="0"/>
                <a:cs typeface="Tahoma" panose="020B0604030504040204" pitchFamily="34" charset="0"/>
              </a:rPr>
            </a:br>
            <a:r>
              <a:rPr lang="it-IT" altLang="it-IT" sz="1800" b="1" dirty="0">
                <a:solidFill>
                  <a:srgbClr val="003A80"/>
                </a:solidFill>
                <a:ea typeface="Tahoma" panose="020B0604030504040204" pitchFamily="34" charset="0"/>
                <a:cs typeface="Tahoma" panose="020B0604030504040204" pitchFamily="34" charset="0"/>
              </a:rPr>
              <a:t>delle Scienze della Vita </a:t>
            </a:r>
            <a:r>
              <a:rPr lang="it-IT" altLang="it-IT" sz="1800" dirty="0">
                <a:solidFill>
                  <a:srgbClr val="003A80"/>
                </a:solidFill>
                <a:ea typeface="Tahoma" panose="020B0604030504040204" pitchFamily="34" charset="0"/>
                <a:cs typeface="Tahoma" panose="020B0604030504040204" pitchFamily="34" charset="0"/>
              </a:rPr>
              <a:t>nei</a:t>
            </a:r>
            <a:r>
              <a:rPr lang="it-IT" altLang="it-IT" sz="1800" b="1" dirty="0">
                <a:solidFill>
                  <a:srgbClr val="003A80"/>
                </a:solidFill>
                <a:ea typeface="Tahoma" panose="020B0604030504040204" pitchFamily="34" charset="0"/>
                <a:cs typeface="Tahoma" panose="020B0604030504040204" pitchFamily="34" charset="0"/>
              </a:rPr>
              <a:t> </a:t>
            </a:r>
            <a:r>
              <a:rPr lang="it-IT" altLang="it-IT" sz="1800" dirty="0">
                <a:solidFill>
                  <a:srgbClr val="003A80"/>
                </a:solidFill>
                <a:ea typeface="Tahoma" panose="020B0604030504040204" pitchFamily="34" charset="0"/>
                <a:cs typeface="Tahoma" panose="020B0604030504040204" pitchFamily="34" charset="0"/>
              </a:rPr>
              <a:t>Top 5 Paesi UE, (valori assoluti), 2017</a:t>
            </a:r>
            <a:endParaRPr lang="it-IT" altLang="it-IT" sz="1800" b="1" dirty="0">
              <a:solidFill>
                <a:srgbClr val="003A80"/>
              </a:solidFill>
              <a:ea typeface="Tahoma" panose="020B0604030504040204" pitchFamily="34" charset="0"/>
              <a:cs typeface="Tahoma" panose="020B0604030504040204" pitchFamily="34" charset="0"/>
            </a:endParaRPr>
          </a:p>
        </p:txBody>
      </p:sp>
      <p:graphicFrame>
        <p:nvGraphicFramePr>
          <p:cNvPr id="6" name="Grafico 5">
            <a:extLst>
              <a:ext uri="{FF2B5EF4-FFF2-40B4-BE49-F238E27FC236}">
                <a16:creationId xmlns:a16="http://schemas.microsoft.com/office/drawing/2014/main" id="{323EFDE5-91C0-402C-91A0-C624B5D118FE}"/>
              </a:ext>
            </a:extLst>
          </p:cNvPr>
          <p:cNvGraphicFramePr>
            <a:graphicFrameLocks/>
          </p:cNvGraphicFramePr>
          <p:nvPr>
            <p:extLst>
              <p:ext uri="{D42A27DB-BD31-4B8C-83A1-F6EECF244321}">
                <p14:modId xmlns:p14="http://schemas.microsoft.com/office/powerpoint/2010/main" val="3031610294"/>
              </p:ext>
            </p:extLst>
          </p:nvPr>
        </p:nvGraphicFramePr>
        <p:xfrm>
          <a:off x="2559369" y="2237843"/>
          <a:ext cx="6569242" cy="3547545"/>
        </p:xfrm>
        <a:graphic>
          <a:graphicData uri="http://schemas.openxmlformats.org/drawingml/2006/chart">
            <c:chart xmlns:c="http://schemas.openxmlformats.org/drawingml/2006/chart" xmlns:r="http://schemas.openxmlformats.org/officeDocument/2006/relationships" r:id="rId3"/>
          </a:graphicData>
        </a:graphic>
      </p:graphicFrame>
      <p:pic>
        <p:nvPicPr>
          <p:cNvPr id="7" name="Immagine 6" descr="Immagine che contiene grafica vettoriale&#10;&#10;Descrizione generata con affidabilità elevata">
            <a:extLst>
              <a:ext uri="{FF2B5EF4-FFF2-40B4-BE49-F238E27FC236}">
                <a16:creationId xmlns:a16="http://schemas.microsoft.com/office/drawing/2014/main" id="{EF80C92B-924E-418C-B1D1-6CF618762DB0}"/>
              </a:ext>
            </a:extLst>
          </p:cNvPr>
          <p:cNvPicPr>
            <a:picLocks noChangeAspect="1"/>
          </p:cNvPicPr>
          <p:nvPr/>
        </p:nvPicPr>
        <p:blipFill>
          <a:blip r:embed="rId4"/>
          <a:stretch>
            <a:fillRect/>
          </a:stretch>
        </p:blipFill>
        <p:spPr>
          <a:xfrm>
            <a:off x="8155543" y="5840824"/>
            <a:ext cx="396000" cy="396000"/>
          </a:xfrm>
          <a:prstGeom prst="rect">
            <a:avLst/>
          </a:prstGeom>
        </p:spPr>
      </p:pic>
      <p:pic>
        <p:nvPicPr>
          <p:cNvPr id="8" name="Immagine 7">
            <a:extLst>
              <a:ext uri="{FF2B5EF4-FFF2-40B4-BE49-F238E27FC236}">
                <a16:creationId xmlns:a16="http://schemas.microsoft.com/office/drawing/2014/main" id="{141EB79C-25AC-4349-8F2F-286A2EB09B5E}"/>
              </a:ext>
            </a:extLst>
          </p:cNvPr>
          <p:cNvPicPr>
            <a:picLocks noChangeAspect="1"/>
          </p:cNvPicPr>
          <p:nvPr/>
        </p:nvPicPr>
        <p:blipFill>
          <a:blip r:embed="rId5"/>
          <a:stretch>
            <a:fillRect/>
          </a:stretch>
        </p:blipFill>
        <p:spPr>
          <a:xfrm>
            <a:off x="6904332" y="5828700"/>
            <a:ext cx="396000" cy="396000"/>
          </a:xfrm>
          <a:prstGeom prst="rect">
            <a:avLst/>
          </a:prstGeom>
        </p:spPr>
      </p:pic>
      <p:pic>
        <p:nvPicPr>
          <p:cNvPr id="9" name="Immagine 8">
            <a:extLst>
              <a:ext uri="{FF2B5EF4-FFF2-40B4-BE49-F238E27FC236}">
                <a16:creationId xmlns:a16="http://schemas.microsoft.com/office/drawing/2014/main" id="{9AB2F1F1-A593-4F16-A350-4F3DDBFE884C}"/>
              </a:ext>
            </a:extLst>
          </p:cNvPr>
          <p:cNvPicPr>
            <a:picLocks noChangeAspect="1"/>
          </p:cNvPicPr>
          <p:nvPr/>
        </p:nvPicPr>
        <p:blipFill>
          <a:blip r:embed="rId6"/>
          <a:stretch>
            <a:fillRect/>
          </a:stretch>
        </p:blipFill>
        <p:spPr>
          <a:xfrm>
            <a:off x="3117958" y="5841312"/>
            <a:ext cx="396000" cy="396000"/>
          </a:xfrm>
          <a:prstGeom prst="rect">
            <a:avLst/>
          </a:prstGeom>
        </p:spPr>
      </p:pic>
      <p:pic>
        <p:nvPicPr>
          <p:cNvPr id="10" name="Immagine 9" descr="Immagine che contiene cielo, esterni, segnale, regina&#10;&#10;Descrizione generata con affidabilità molto elevata">
            <a:extLst>
              <a:ext uri="{FF2B5EF4-FFF2-40B4-BE49-F238E27FC236}">
                <a16:creationId xmlns:a16="http://schemas.microsoft.com/office/drawing/2014/main" id="{FED63935-CE07-40D9-9640-BFDC0E52560C}"/>
              </a:ext>
            </a:extLst>
          </p:cNvPr>
          <p:cNvPicPr>
            <a:picLocks noChangeAspect="1"/>
          </p:cNvPicPr>
          <p:nvPr/>
        </p:nvPicPr>
        <p:blipFill>
          <a:blip r:embed="rId7"/>
          <a:stretch>
            <a:fillRect/>
          </a:stretch>
        </p:blipFill>
        <p:spPr>
          <a:xfrm>
            <a:off x="5637974" y="5824252"/>
            <a:ext cx="396000" cy="396000"/>
          </a:xfrm>
          <a:prstGeom prst="rect">
            <a:avLst/>
          </a:prstGeom>
        </p:spPr>
      </p:pic>
      <p:pic>
        <p:nvPicPr>
          <p:cNvPr id="11" name="Immagine 10">
            <a:extLst>
              <a:ext uri="{FF2B5EF4-FFF2-40B4-BE49-F238E27FC236}">
                <a16:creationId xmlns:a16="http://schemas.microsoft.com/office/drawing/2014/main" id="{EF18E4EF-9825-4FD5-9033-35C32E757D27}"/>
              </a:ext>
            </a:extLst>
          </p:cNvPr>
          <p:cNvPicPr>
            <a:picLocks noChangeAspect="1"/>
          </p:cNvPicPr>
          <p:nvPr/>
        </p:nvPicPr>
        <p:blipFill>
          <a:blip r:embed="rId8"/>
          <a:stretch>
            <a:fillRect/>
          </a:stretch>
        </p:blipFill>
        <p:spPr>
          <a:xfrm>
            <a:off x="4405676" y="5841312"/>
            <a:ext cx="396000" cy="396000"/>
          </a:xfrm>
          <a:prstGeom prst="rect">
            <a:avLst/>
          </a:prstGeom>
        </p:spPr>
      </p:pic>
      <p:cxnSp>
        <p:nvCxnSpPr>
          <p:cNvPr id="12" name="Connettore diritto 11">
            <a:extLst>
              <a:ext uri="{FF2B5EF4-FFF2-40B4-BE49-F238E27FC236}">
                <a16:creationId xmlns:a16="http://schemas.microsoft.com/office/drawing/2014/main" id="{C806F3FC-A7E0-4664-844E-65A43CFA5FCA}"/>
              </a:ext>
            </a:extLst>
          </p:cNvPr>
          <p:cNvCxnSpPr/>
          <p:nvPr/>
        </p:nvCxnSpPr>
        <p:spPr>
          <a:xfrm flipV="1">
            <a:off x="7026170" y="3996567"/>
            <a:ext cx="0" cy="395467"/>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8601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A6E29CE-D3AB-4D61-82B3-A5DCCBCA92ED}"/>
              </a:ext>
            </a:extLst>
          </p:cNvPr>
          <p:cNvSpPr>
            <a:spLocks noGrp="1"/>
          </p:cNvSpPr>
          <p:nvPr>
            <p:ph type="title"/>
          </p:nvPr>
        </p:nvSpPr>
        <p:spPr/>
        <p:txBody>
          <a:bodyPr/>
          <a:lstStyle/>
          <a:p>
            <a:r>
              <a:rPr lang="it-IT" dirty="0"/>
              <a:t>Ricerca scientifica e salute </a:t>
            </a:r>
          </a:p>
        </p:txBody>
      </p:sp>
      <p:sp>
        <p:nvSpPr>
          <p:cNvPr id="4" name="Segnaposto contenuto 2">
            <a:extLst>
              <a:ext uri="{FF2B5EF4-FFF2-40B4-BE49-F238E27FC236}">
                <a16:creationId xmlns:a16="http://schemas.microsoft.com/office/drawing/2014/main" id="{8E49AAB9-F543-4D9C-89B7-4ACE9A5BBD4C}"/>
              </a:ext>
            </a:extLst>
          </p:cNvPr>
          <p:cNvSpPr>
            <a:spLocks noGrp="1"/>
          </p:cNvSpPr>
          <p:nvPr>
            <p:ph type="body" sz="quarter" idx="10"/>
          </p:nvPr>
        </p:nvSpPr>
        <p:spPr>
          <a:xfrm>
            <a:off x="423863" y="1268413"/>
            <a:ext cx="11344275" cy="4903787"/>
          </a:xfrm>
        </p:spPr>
        <p:txBody>
          <a:bodyPr/>
          <a:lstStyle/>
          <a:p>
            <a:r>
              <a:rPr lang="it-IT" sz="2000" dirty="0"/>
              <a:t>In Italia negli ultimi 50 anni le persone hanno visto crescere l’aspettativa di vita alla nascita di ben 14 anni, passando da 69 a 83 anni</a:t>
            </a:r>
          </a:p>
          <a:p>
            <a:r>
              <a:rPr lang="it-IT" sz="2000" dirty="0"/>
              <a:t>Nuove terapie hanno permesso una significativa riduzione della mortalità relativa di importanti patologie come quelle dell’apparato circolatorio, quelle tumorali, quelle relative all’apparato respiratorio e digerente</a:t>
            </a:r>
          </a:p>
          <a:p>
            <a:endParaRPr lang="it-IT" sz="2000" dirty="0"/>
          </a:p>
        </p:txBody>
      </p:sp>
      <p:sp>
        <p:nvSpPr>
          <p:cNvPr id="5" name="Rettangolo 4">
            <a:extLst>
              <a:ext uri="{FF2B5EF4-FFF2-40B4-BE49-F238E27FC236}">
                <a16:creationId xmlns:a16="http://schemas.microsoft.com/office/drawing/2014/main" id="{A0ABF4EB-32A3-4346-93FD-E4F69FF433E2}"/>
              </a:ext>
            </a:extLst>
          </p:cNvPr>
          <p:cNvSpPr/>
          <p:nvPr/>
        </p:nvSpPr>
        <p:spPr bwMode="auto">
          <a:xfrm>
            <a:off x="5631962" y="3188172"/>
            <a:ext cx="1680933" cy="2025955"/>
          </a:xfrm>
          <a:prstGeom prst="rect">
            <a:avLst/>
          </a:prstGeom>
          <a:gradFill flip="none" rotWithShape="1">
            <a:gsLst>
              <a:gs pos="0">
                <a:schemeClr val="bg1"/>
              </a:gs>
              <a:gs pos="67000">
                <a:schemeClr val="bg1">
                  <a:lumMod val="95000"/>
                </a:schemeClr>
              </a:gs>
              <a:gs pos="99000">
                <a:schemeClr val="bg1"/>
              </a:gs>
            </a:gsLst>
            <a:lin ang="2700000" scaled="1"/>
            <a:tileRect/>
          </a:gradFill>
          <a:ln>
            <a:gradFill flip="none" rotWithShape="1">
              <a:gsLst>
                <a:gs pos="0">
                  <a:schemeClr val="accent6">
                    <a:lumMod val="0"/>
                    <a:lumOff val="100000"/>
                  </a:schemeClr>
                </a:gs>
                <a:gs pos="35000">
                  <a:schemeClr val="accent6">
                    <a:lumMod val="0"/>
                    <a:lumOff val="100000"/>
                  </a:schemeClr>
                </a:gs>
                <a:gs pos="100000">
                  <a:srgbClr val="0060A8"/>
                </a:gs>
              </a:gsLst>
              <a:path path="circle">
                <a:fillToRect l="50000" t="-80000" r="50000" b="180000"/>
              </a:path>
              <a:tileRect/>
            </a:gra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lIns="108000" tIns="72000" rIns="108000" bIns="72000" anchor="ctr"/>
          <a:lstStyle/>
          <a:p>
            <a:pPr algn="ctr">
              <a:lnSpc>
                <a:spcPct val="150000"/>
              </a:lnSpc>
            </a:pPr>
            <a:r>
              <a:rPr lang="it-IT" sz="1200" b="1" i="1" dirty="0">
                <a:solidFill>
                  <a:srgbClr val="003A80"/>
                </a:solidFill>
                <a:latin typeface="Georgia" panose="02040502050405020303" pitchFamily="18" charset="0"/>
              </a:rPr>
              <a:t>In Italia negli ultimi 50 anni si sono guadagnati 3 mesi di vita in più ogni anno </a:t>
            </a:r>
          </a:p>
        </p:txBody>
      </p:sp>
      <p:sp>
        <p:nvSpPr>
          <p:cNvPr id="6" name="CasellaDiTesto 5">
            <a:extLst>
              <a:ext uri="{FF2B5EF4-FFF2-40B4-BE49-F238E27FC236}">
                <a16:creationId xmlns:a16="http://schemas.microsoft.com/office/drawing/2014/main" id="{52F5DB2E-624F-45C0-A58F-A9C87866855C}"/>
              </a:ext>
            </a:extLst>
          </p:cNvPr>
          <p:cNvSpPr txBox="1"/>
          <p:nvPr/>
        </p:nvSpPr>
        <p:spPr>
          <a:xfrm>
            <a:off x="1214667" y="3212976"/>
            <a:ext cx="3019250" cy="430887"/>
          </a:xfrm>
          <a:prstGeom prst="rect">
            <a:avLst/>
          </a:prstGeom>
          <a:noFill/>
        </p:spPr>
        <p:txBody>
          <a:bodyPr wrap="square" rtlCol="0">
            <a:spAutoFit/>
          </a:bodyPr>
          <a:lstStyle/>
          <a:p>
            <a:pPr algn="ctr"/>
            <a:r>
              <a:rPr lang="it-IT" sz="1100" b="1" dirty="0">
                <a:solidFill>
                  <a:srgbClr val="003A80"/>
                </a:solidFill>
                <a:latin typeface="Georgia" panose="02040502050405020303" pitchFamily="18" charset="0"/>
              </a:rPr>
              <a:t>Aspettativa di vita alla nascita in Italia </a:t>
            </a:r>
            <a:r>
              <a:rPr lang="it-IT" sz="1100" dirty="0">
                <a:solidFill>
                  <a:srgbClr val="003A80"/>
                </a:solidFill>
                <a:latin typeface="Georgia" panose="02040502050405020303" pitchFamily="18" charset="0"/>
              </a:rPr>
              <a:t>(anni), 1960-2015</a:t>
            </a:r>
          </a:p>
        </p:txBody>
      </p:sp>
      <p:graphicFrame>
        <p:nvGraphicFramePr>
          <p:cNvPr id="7" name="Tabella 6">
            <a:extLst>
              <a:ext uri="{FF2B5EF4-FFF2-40B4-BE49-F238E27FC236}">
                <a16:creationId xmlns:a16="http://schemas.microsoft.com/office/drawing/2014/main" id="{3939E2A2-4FEA-4D65-ABF2-ACB6DB25FB54}"/>
              </a:ext>
            </a:extLst>
          </p:cNvPr>
          <p:cNvGraphicFramePr>
            <a:graphicFrameLocks noGrp="1"/>
          </p:cNvGraphicFramePr>
          <p:nvPr>
            <p:extLst>
              <p:ext uri="{D42A27DB-BD31-4B8C-83A1-F6EECF244321}">
                <p14:modId xmlns:p14="http://schemas.microsoft.com/office/powerpoint/2010/main" val="161036715"/>
              </p:ext>
            </p:extLst>
          </p:nvPr>
        </p:nvGraphicFramePr>
        <p:xfrm>
          <a:off x="9071547" y="3024124"/>
          <a:ext cx="2696475" cy="2124240"/>
        </p:xfrm>
        <a:graphic>
          <a:graphicData uri="http://schemas.openxmlformats.org/drawingml/2006/table">
            <a:tbl>
              <a:tblPr firstRow="1" bandRow="1">
                <a:tableStyleId>{5C22544A-7EE6-4342-B048-85BDC9FD1C3A}</a:tableStyleId>
              </a:tblPr>
              <a:tblGrid>
                <a:gridCol w="1944000">
                  <a:extLst>
                    <a:ext uri="{9D8B030D-6E8A-4147-A177-3AD203B41FA5}">
                      <a16:colId xmlns:a16="http://schemas.microsoft.com/office/drawing/2014/main" val="20000"/>
                    </a:ext>
                  </a:extLst>
                </a:gridCol>
                <a:gridCol w="752475">
                  <a:extLst>
                    <a:ext uri="{9D8B030D-6E8A-4147-A177-3AD203B41FA5}">
                      <a16:colId xmlns:a16="http://schemas.microsoft.com/office/drawing/2014/main" val="20001"/>
                    </a:ext>
                  </a:extLst>
                </a:gridCol>
              </a:tblGrid>
              <a:tr h="288000">
                <a:tc>
                  <a:txBody>
                    <a:bodyPr/>
                    <a:lstStyle/>
                    <a:p>
                      <a:endParaRPr lang="it-IT" sz="1000" dirty="0">
                        <a:solidFill>
                          <a:srgbClr val="003A80"/>
                        </a:solidFill>
                        <a:latin typeface="Georgia" panose="02040502050405020303" pitchFamily="18" charset="0"/>
                      </a:endParaRPr>
                    </a:p>
                  </a:txBody>
                  <a:tcPr anchor="ctr">
                    <a:lnL w="12700" cmpd="sng">
                      <a:noFill/>
                    </a:lnL>
                    <a:lnR w="12700" cmpd="sng">
                      <a:noFill/>
                    </a:lnR>
                    <a:lnT w="12700" cmpd="sng">
                      <a:noFill/>
                    </a:lnT>
                    <a:lnB w="12700" cap="flat" cmpd="sng" algn="ctr">
                      <a:solidFill>
                        <a:srgbClr val="F0975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000" dirty="0">
                          <a:solidFill>
                            <a:srgbClr val="003A80"/>
                          </a:solidFill>
                          <a:latin typeface="Georgia" panose="02040502050405020303" pitchFamily="18" charset="0"/>
                        </a:rPr>
                        <a:t>Dal 1978 a oggi</a:t>
                      </a:r>
                    </a:p>
                  </a:txBody>
                  <a:tcPr anchor="ctr">
                    <a:lnL w="12700" cmpd="sng">
                      <a:noFill/>
                    </a:lnL>
                    <a:lnR w="12700" cmpd="sng">
                      <a:noFill/>
                    </a:lnR>
                    <a:lnT w="12700" cmpd="sng">
                      <a:noFill/>
                    </a:lnT>
                    <a:lnB w="12700" cap="flat" cmpd="sng" algn="ctr">
                      <a:solidFill>
                        <a:srgbClr val="F0975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8000">
                <a:tc>
                  <a:txBody>
                    <a:bodyPr/>
                    <a:lstStyle/>
                    <a:p>
                      <a:r>
                        <a:rPr lang="it-IT" sz="1000" dirty="0">
                          <a:solidFill>
                            <a:srgbClr val="003A80"/>
                          </a:solidFill>
                          <a:latin typeface="Georgia" panose="02040502050405020303" pitchFamily="18" charset="0"/>
                        </a:rPr>
                        <a:t>Tutte le cause</a:t>
                      </a:r>
                    </a:p>
                  </a:txBody>
                  <a:tcPr anchor="ctr">
                    <a:lnL w="12700" cmpd="sng">
                      <a:noFill/>
                    </a:lnL>
                    <a:lnR w="12700" cmpd="sng">
                      <a:noFill/>
                    </a:lnR>
                    <a:lnT w="12700" cap="flat" cmpd="sng" algn="ctr">
                      <a:solidFill>
                        <a:srgbClr val="F0975A"/>
                      </a:solidFill>
                      <a:prstDash val="solid"/>
                      <a:round/>
                      <a:headEnd type="none" w="med" len="med"/>
                      <a:tailEnd type="none" w="med" len="med"/>
                    </a:lnT>
                    <a:lnB w="12700" cap="flat" cmpd="sng" algn="ctr">
                      <a:solidFill>
                        <a:srgbClr val="F0975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000" dirty="0">
                          <a:solidFill>
                            <a:srgbClr val="003A80"/>
                          </a:solidFill>
                          <a:latin typeface="Georgia" panose="02040502050405020303" pitchFamily="18" charset="0"/>
                        </a:rPr>
                        <a:t>-43,9%</a:t>
                      </a:r>
                    </a:p>
                  </a:txBody>
                  <a:tcPr anchor="ctr">
                    <a:lnL w="12700" cmpd="sng">
                      <a:noFill/>
                    </a:lnL>
                    <a:lnR w="12700" cmpd="sng">
                      <a:noFill/>
                    </a:lnR>
                    <a:lnT w="12700" cap="flat" cmpd="sng" algn="ctr">
                      <a:solidFill>
                        <a:srgbClr val="F0975A"/>
                      </a:solidFill>
                      <a:prstDash val="solid"/>
                      <a:round/>
                      <a:headEnd type="none" w="med" len="med"/>
                      <a:tailEnd type="none" w="med" len="med"/>
                    </a:lnT>
                    <a:lnB w="12700" cap="flat" cmpd="sng" algn="ctr">
                      <a:solidFill>
                        <a:srgbClr val="F0975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8000">
                <a:tc>
                  <a:txBody>
                    <a:bodyPr/>
                    <a:lstStyle/>
                    <a:p>
                      <a:r>
                        <a:rPr lang="it-IT" sz="1000" dirty="0">
                          <a:solidFill>
                            <a:srgbClr val="003A80"/>
                          </a:solidFill>
                          <a:latin typeface="Georgia" panose="02040502050405020303" pitchFamily="18" charset="0"/>
                        </a:rPr>
                        <a:t>Malattie apparato circolatorio</a:t>
                      </a:r>
                    </a:p>
                  </a:txBody>
                  <a:tcPr anchor="ctr">
                    <a:lnL w="12700" cmpd="sng">
                      <a:noFill/>
                    </a:lnL>
                    <a:lnR w="12700" cmpd="sng">
                      <a:noFill/>
                    </a:lnR>
                    <a:lnT w="12700" cap="flat" cmpd="sng" algn="ctr">
                      <a:solidFill>
                        <a:srgbClr val="F0975A"/>
                      </a:solidFill>
                      <a:prstDash val="solid"/>
                      <a:round/>
                      <a:headEnd type="none" w="med" len="med"/>
                      <a:tailEnd type="none" w="med" len="med"/>
                    </a:lnT>
                    <a:lnB w="12700" cap="flat" cmpd="sng" algn="ctr">
                      <a:solidFill>
                        <a:srgbClr val="F0975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000" dirty="0">
                          <a:solidFill>
                            <a:srgbClr val="003A80"/>
                          </a:solidFill>
                          <a:latin typeface="Georgia" panose="02040502050405020303" pitchFamily="18" charset="0"/>
                        </a:rPr>
                        <a:t>-59,65</a:t>
                      </a:r>
                    </a:p>
                  </a:txBody>
                  <a:tcPr anchor="ctr">
                    <a:lnL w="12700" cmpd="sng">
                      <a:noFill/>
                    </a:lnL>
                    <a:lnR w="12700" cmpd="sng">
                      <a:noFill/>
                    </a:lnR>
                    <a:lnT w="12700" cap="flat" cmpd="sng" algn="ctr">
                      <a:solidFill>
                        <a:srgbClr val="F0975A"/>
                      </a:solidFill>
                      <a:prstDash val="solid"/>
                      <a:round/>
                      <a:headEnd type="none" w="med" len="med"/>
                      <a:tailEnd type="none" w="med" len="med"/>
                    </a:lnT>
                    <a:lnB w="12700" cap="flat" cmpd="sng" algn="ctr">
                      <a:solidFill>
                        <a:srgbClr val="F0975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88000">
                <a:tc>
                  <a:txBody>
                    <a:bodyPr/>
                    <a:lstStyle/>
                    <a:p>
                      <a:r>
                        <a:rPr lang="it-IT" sz="1000" dirty="0">
                          <a:solidFill>
                            <a:srgbClr val="003A80"/>
                          </a:solidFill>
                          <a:latin typeface="Georgia" panose="02040502050405020303" pitchFamily="18" charset="0"/>
                        </a:rPr>
                        <a:t>Patologie tumorali</a:t>
                      </a:r>
                    </a:p>
                  </a:txBody>
                  <a:tcPr anchor="ctr">
                    <a:lnL w="12700" cmpd="sng">
                      <a:noFill/>
                    </a:lnL>
                    <a:lnR w="12700" cmpd="sng">
                      <a:noFill/>
                    </a:lnR>
                    <a:lnT w="12700" cap="flat" cmpd="sng" algn="ctr">
                      <a:solidFill>
                        <a:srgbClr val="F0975A"/>
                      </a:solidFill>
                      <a:prstDash val="solid"/>
                      <a:round/>
                      <a:headEnd type="none" w="med" len="med"/>
                      <a:tailEnd type="none" w="med" len="med"/>
                    </a:lnT>
                    <a:lnB w="12700" cap="flat" cmpd="sng" algn="ctr">
                      <a:solidFill>
                        <a:srgbClr val="F0975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000" dirty="0">
                          <a:solidFill>
                            <a:srgbClr val="003A80"/>
                          </a:solidFill>
                          <a:latin typeface="Georgia" panose="02040502050405020303" pitchFamily="18" charset="0"/>
                        </a:rPr>
                        <a:t>-14,6%</a:t>
                      </a:r>
                    </a:p>
                  </a:txBody>
                  <a:tcPr anchor="ctr">
                    <a:lnL w="12700" cmpd="sng">
                      <a:noFill/>
                    </a:lnL>
                    <a:lnR w="12700" cmpd="sng">
                      <a:noFill/>
                    </a:lnR>
                    <a:lnT w="12700" cap="flat" cmpd="sng" algn="ctr">
                      <a:solidFill>
                        <a:srgbClr val="F0975A"/>
                      </a:solidFill>
                      <a:prstDash val="solid"/>
                      <a:round/>
                      <a:headEnd type="none" w="med" len="med"/>
                      <a:tailEnd type="none" w="med" len="med"/>
                    </a:lnT>
                    <a:lnB w="12700" cap="flat" cmpd="sng" algn="ctr">
                      <a:solidFill>
                        <a:srgbClr val="F0975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88000">
                <a:tc>
                  <a:txBody>
                    <a:bodyPr/>
                    <a:lstStyle/>
                    <a:p>
                      <a:r>
                        <a:rPr lang="it-IT" sz="1000" dirty="0">
                          <a:solidFill>
                            <a:srgbClr val="003A80"/>
                          </a:solidFill>
                          <a:latin typeface="Georgia" panose="02040502050405020303" pitchFamily="18" charset="0"/>
                        </a:rPr>
                        <a:t>Malattie</a:t>
                      </a:r>
                      <a:r>
                        <a:rPr lang="it-IT" sz="1000" baseline="0" dirty="0">
                          <a:solidFill>
                            <a:srgbClr val="003A80"/>
                          </a:solidFill>
                          <a:latin typeface="Georgia" panose="02040502050405020303" pitchFamily="18" charset="0"/>
                        </a:rPr>
                        <a:t> apparato respiratorio</a:t>
                      </a:r>
                      <a:endParaRPr lang="it-IT" sz="1000" dirty="0">
                        <a:solidFill>
                          <a:srgbClr val="003A80"/>
                        </a:solidFill>
                        <a:latin typeface="Georgia" panose="02040502050405020303" pitchFamily="18" charset="0"/>
                      </a:endParaRPr>
                    </a:p>
                  </a:txBody>
                  <a:tcPr anchor="ctr">
                    <a:lnL w="12700" cmpd="sng">
                      <a:noFill/>
                    </a:lnL>
                    <a:lnR w="12700" cmpd="sng">
                      <a:noFill/>
                    </a:lnR>
                    <a:lnT w="12700" cap="flat" cmpd="sng" algn="ctr">
                      <a:solidFill>
                        <a:srgbClr val="F0975A"/>
                      </a:solidFill>
                      <a:prstDash val="solid"/>
                      <a:round/>
                      <a:headEnd type="none" w="med" len="med"/>
                      <a:tailEnd type="none" w="med" len="med"/>
                    </a:lnT>
                    <a:lnB w="12700" cap="flat" cmpd="sng" algn="ctr">
                      <a:solidFill>
                        <a:srgbClr val="F0975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000" dirty="0">
                          <a:solidFill>
                            <a:srgbClr val="003A80"/>
                          </a:solidFill>
                          <a:latin typeface="Georgia" panose="02040502050405020303" pitchFamily="18" charset="0"/>
                        </a:rPr>
                        <a:t>-52,8%</a:t>
                      </a:r>
                    </a:p>
                  </a:txBody>
                  <a:tcPr anchor="ctr">
                    <a:lnL w="12700" cmpd="sng">
                      <a:noFill/>
                    </a:lnL>
                    <a:lnR w="12700" cmpd="sng">
                      <a:noFill/>
                    </a:lnR>
                    <a:lnT w="12700" cap="flat" cmpd="sng" algn="ctr">
                      <a:solidFill>
                        <a:srgbClr val="F0975A"/>
                      </a:solidFill>
                      <a:prstDash val="solid"/>
                      <a:round/>
                      <a:headEnd type="none" w="med" len="med"/>
                      <a:tailEnd type="none" w="med" len="med"/>
                    </a:lnT>
                    <a:lnB w="12700" cap="flat" cmpd="sng" algn="ctr">
                      <a:solidFill>
                        <a:srgbClr val="F0975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88000">
                <a:tc>
                  <a:txBody>
                    <a:bodyPr/>
                    <a:lstStyle/>
                    <a:p>
                      <a:pPr marL="0" marR="0" indent="0" algn="l" defTabSz="755934" rtl="0" eaLnBrk="1" fontAlgn="auto" latinLnBrk="0" hangingPunct="1">
                        <a:lnSpc>
                          <a:spcPct val="100000"/>
                        </a:lnSpc>
                        <a:spcBef>
                          <a:spcPts val="0"/>
                        </a:spcBef>
                        <a:spcAft>
                          <a:spcPts val="0"/>
                        </a:spcAft>
                        <a:buClrTx/>
                        <a:buSzTx/>
                        <a:buFontTx/>
                        <a:buNone/>
                        <a:tabLst/>
                        <a:defRPr/>
                      </a:pPr>
                      <a:r>
                        <a:rPr lang="it-IT" sz="1000" dirty="0">
                          <a:solidFill>
                            <a:srgbClr val="003A80"/>
                          </a:solidFill>
                          <a:latin typeface="Georgia" panose="02040502050405020303" pitchFamily="18" charset="0"/>
                        </a:rPr>
                        <a:t>Malattie</a:t>
                      </a:r>
                      <a:r>
                        <a:rPr lang="it-IT" sz="1000" baseline="0" dirty="0">
                          <a:solidFill>
                            <a:srgbClr val="003A80"/>
                          </a:solidFill>
                          <a:latin typeface="Georgia" panose="02040502050405020303" pitchFamily="18" charset="0"/>
                        </a:rPr>
                        <a:t> apparato digerente</a:t>
                      </a:r>
                      <a:endParaRPr lang="it-IT" sz="1000" dirty="0">
                        <a:solidFill>
                          <a:srgbClr val="003A80"/>
                        </a:solidFill>
                        <a:latin typeface="Georgia" panose="02040502050405020303" pitchFamily="18" charset="0"/>
                      </a:endParaRPr>
                    </a:p>
                  </a:txBody>
                  <a:tcPr anchor="ctr">
                    <a:lnL w="12700" cmpd="sng">
                      <a:noFill/>
                    </a:lnL>
                    <a:lnR w="12700" cmpd="sng">
                      <a:noFill/>
                    </a:lnR>
                    <a:lnT w="12700" cap="flat" cmpd="sng" algn="ctr">
                      <a:solidFill>
                        <a:srgbClr val="F0975A"/>
                      </a:solidFill>
                      <a:prstDash val="solid"/>
                      <a:round/>
                      <a:headEnd type="none" w="med" len="med"/>
                      <a:tailEnd type="none" w="med" len="med"/>
                    </a:lnT>
                    <a:lnB w="12700" cap="flat" cmpd="sng" algn="ctr">
                      <a:solidFill>
                        <a:srgbClr val="F0975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000" dirty="0">
                          <a:solidFill>
                            <a:srgbClr val="003A80"/>
                          </a:solidFill>
                          <a:latin typeface="Georgia" panose="02040502050405020303" pitchFamily="18" charset="0"/>
                        </a:rPr>
                        <a:t>-60,2%</a:t>
                      </a:r>
                    </a:p>
                  </a:txBody>
                  <a:tcPr anchor="ctr">
                    <a:lnL w="12700" cmpd="sng">
                      <a:noFill/>
                    </a:lnL>
                    <a:lnR w="12700" cmpd="sng">
                      <a:noFill/>
                    </a:lnR>
                    <a:lnT w="12700" cap="flat" cmpd="sng" algn="ctr">
                      <a:solidFill>
                        <a:srgbClr val="F0975A"/>
                      </a:solidFill>
                      <a:prstDash val="solid"/>
                      <a:round/>
                      <a:headEnd type="none" w="med" len="med"/>
                      <a:tailEnd type="none" w="med" len="med"/>
                    </a:lnT>
                    <a:lnB w="12700" cap="flat" cmpd="sng" algn="ctr">
                      <a:solidFill>
                        <a:srgbClr val="F0975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88000">
                <a:tc>
                  <a:txBody>
                    <a:bodyPr/>
                    <a:lstStyle/>
                    <a:p>
                      <a:r>
                        <a:rPr lang="it-IT" sz="1000" dirty="0">
                          <a:solidFill>
                            <a:srgbClr val="003A80"/>
                          </a:solidFill>
                          <a:latin typeface="Georgia" panose="02040502050405020303" pitchFamily="18" charset="0"/>
                        </a:rPr>
                        <a:t>Altre patologie</a:t>
                      </a:r>
                    </a:p>
                  </a:txBody>
                  <a:tcPr anchor="ctr">
                    <a:lnL w="12700" cmpd="sng">
                      <a:noFill/>
                    </a:lnL>
                    <a:lnR w="12700" cmpd="sng">
                      <a:noFill/>
                    </a:lnR>
                    <a:lnT w="12700" cap="flat" cmpd="sng" algn="ctr">
                      <a:solidFill>
                        <a:srgbClr val="F0975A"/>
                      </a:solidFill>
                      <a:prstDash val="solid"/>
                      <a:round/>
                      <a:headEnd type="none" w="med" len="med"/>
                      <a:tailEnd type="none" w="med" len="med"/>
                    </a:lnT>
                    <a:lnB w="12700" cap="flat" cmpd="sng" algn="ctr">
                      <a:solidFill>
                        <a:srgbClr val="F0975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000" dirty="0">
                          <a:solidFill>
                            <a:srgbClr val="003A80"/>
                          </a:solidFill>
                          <a:latin typeface="Georgia" panose="02040502050405020303" pitchFamily="18" charset="0"/>
                        </a:rPr>
                        <a:t>-39,1%</a:t>
                      </a:r>
                    </a:p>
                  </a:txBody>
                  <a:tcPr anchor="ctr">
                    <a:lnL w="12700" cmpd="sng">
                      <a:noFill/>
                    </a:lnL>
                    <a:lnR w="12700" cmpd="sng">
                      <a:noFill/>
                    </a:lnR>
                    <a:lnT w="12700" cap="flat" cmpd="sng" algn="ctr">
                      <a:solidFill>
                        <a:srgbClr val="F0975A"/>
                      </a:solidFill>
                      <a:prstDash val="solid"/>
                      <a:round/>
                      <a:headEnd type="none" w="med" len="med"/>
                      <a:tailEnd type="none" w="med" len="med"/>
                    </a:lnT>
                    <a:lnB w="12700" cap="flat" cmpd="sng" algn="ctr">
                      <a:solidFill>
                        <a:srgbClr val="F0975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8" name="CasellaDiTesto 7">
            <a:extLst>
              <a:ext uri="{FF2B5EF4-FFF2-40B4-BE49-F238E27FC236}">
                <a16:creationId xmlns:a16="http://schemas.microsoft.com/office/drawing/2014/main" id="{D23343E2-C96B-45CB-A611-DB3E1CEFB5B4}"/>
              </a:ext>
            </a:extLst>
          </p:cNvPr>
          <p:cNvSpPr txBox="1"/>
          <p:nvPr/>
        </p:nvSpPr>
        <p:spPr>
          <a:xfrm>
            <a:off x="8747253" y="2772850"/>
            <a:ext cx="3019250" cy="430887"/>
          </a:xfrm>
          <a:prstGeom prst="rect">
            <a:avLst/>
          </a:prstGeom>
          <a:noFill/>
        </p:spPr>
        <p:txBody>
          <a:bodyPr wrap="square" rtlCol="0">
            <a:spAutoFit/>
          </a:bodyPr>
          <a:lstStyle/>
          <a:p>
            <a:pPr algn="ctr"/>
            <a:r>
              <a:rPr lang="it-IT" sz="1100" b="1" dirty="0">
                <a:solidFill>
                  <a:srgbClr val="003A80"/>
                </a:solidFill>
                <a:latin typeface="Georgia" panose="02040502050405020303" pitchFamily="18" charset="0"/>
              </a:rPr>
              <a:t>Riduzione del tasso di mortalità standardizzato in Italia</a:t>
            </a:r>
            <a:endParaRPr lang="it-IT" sz="1100" dirty="0">
              <a:solidFill>
                <a:srgbClr val="003A80"/>
              </a:solidFill>
              <a:latin typeface="Georgia" panose="02040502050405020303" pitchFamily="18" charset="0"/>
            </a:endParaRPr>
          </a:p>
        </p:txBody>
      </p:sp>
      <p:grpSp>
        <p:nvGrpSpPr>
          <p:cNvPr id="9" name="Gruppo 8">
            <a:extLst>
              <a:ext uri="{FF2B5EF4-FFF2-40B4-BE49-F238E27FC236}">
                <a16:creationId xmlns:a16="http://schemas.microsoft.com/office/drawing/2014/main" id="{122C26E9-C4CD-4344-847C-86C306759AB9}"/>
              </a:ext>
            </a:extLst>
          </p:cNvPr>
          <p:cNvGrpSpPr/>
          <p:nvPr/>
        </p:nvGrpSpPr>
        <p:grpSpPr>
          <a:xfrm>
            <a:off x="767408" y="3686673"/>
            <a:ext cx="3830400" cy="2676911"/>
            <a:chOff x="441824" y="4030975"/>
            <a:chExt cx="3830400" cy="2676911"/>
          </a:xfrm>
        </p:grpSpPr>
        <p:graphicFrame>
          <p:nvGraphicFramePr>
            <p:cNvPr id="10" name="Grafico 9">
              <a:extLst>
                <a:ext uri="{FF2B5EF4-FFF2-40B4-BE49-F238E27FC236}">
                  <a16:creationId xmlns:a16="http://schemas.microsoft.com/office/drawing/2014/main" id="{4108BDE2-6C4C-423C-9965-E2C0D4997587}"/>
                </a:ext>
              </a:extLst>
            </p:cNvPr>
            <p:cNvGraphicFramePr>
              <a:graphicFrameLocks/>
            </p:cNvGraphicFramePr>
            <p:nvPr>
              <p:extLst>
                <p:ext uri="{D42A27DB-BD31-4B8C-83A1-F6EECF244321}">
                  <p14:modId xmlns:p14="http://schemas.microsoft.com/office/powerpoint/2010/main" val="4067481382"/>
                </p:ext>
              </p:extLst>
            </p:nvPr>
          </p:nvGraphicFramePr>
          <p:xfrm>
            <a:off x="441824" y="4030975"/>
            <a:ext cx="3830400" cy="2599200"/>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Gruppo 10">
              <a:extLst>
                <a:ext uri="{FF2B5EF4-FFF2-40B4-BE49-F238E27FC236}">
                  <a16:creationId xmlns:a16="http://schemas.microsoft.com/office/drawing/2014/main" id="{85A877E4-8931-45BA-91F2-C2A2A16D38A7}"/>
                </a:ext>
              </a:extLst>
            </p:cNvPr>
            <p:cNvGrpSpPr/>
            <p:nvPr/>
          </p:nvGrpSpPr>
          <p:grpSpPr>
            <a:xfrm>
              <a:off x="677301" y="6239886"/>
              <a:ext cx="3514098" cy="468000"/>
              <a:chOff x="677301" y="6239886"/>
              <a:chExt cx="3514098" cy="468000"/>
            </a:xfrm>
          </p:grpSpPr>
          <p:sp>
            <p:nvSpPr>
              <p:cNvPr id="12" name="Rettangolo 11">
                <a:extLst>
                  <a:ext uri="{FF2B5EF4-FFF2-40B4-BE49-F238E27FC236}">
                    <a16:creationId xmlns:a16="http://schemas.microsoft.com/office/drawing/2014/main" id="{46854344-A038-42F5-8E10-376BAA983B38}"/>
                  </a:ext>
                </a:extLst>
              </p:cNvPr>
              <p:cNvSpPr/>
              <p:nvPr/>
            </p:nvSpPr>
            <p:spPr>
              <a:xfrm>
                <a:off x="742950" y="6268436"/>
                <a:ext cx="3403600"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CasellaDiTesto 12">
                <a:extLst>
                  <a:ext uri="{FF2B5EF4-FFF2-40B4-BE49-F238E27FC236}">
                    <a16:creationId xmlns:a16="http://schemas.microsoft.com/office/drawing/2014/main" id="{CB825B62-055A-4C33-8606-622417003AC9}"/>
                  </a:ext>
                </a:extLst>
              </p:cNvPr>
              <p:cNvSpPr txBox="1"/>
              <p:nvPr/>
            </p:nvSpPr>
            <p:spPr>
              <a:xfrm rot="16200000">
                <a:off x="558717" y="6358470"/>
                <a:ext cx="468000" cy="230832"/>
              </a:xfrm>
              <a:prstGeom prst="rect">
                <a:avLst/>
              </a:prstGeom>
              <a:noFill/>
            </p:spPr>
            <p:txBody>
              <a:bodyPr wrap="square" rtlCol="0">
                <a:spAutoFit/>
              </a:bodyPr>
              <a:lstStyle/>
              <a:p>
                <a:pPr algn="r"/>
                <a:r>
                  <a:rPr lang="it-IT" sz="900" dirty="0">
                    <a:solidFill>
                      <a:srgbClr val="003A80"/>
                    </a:solidFill>
                    <a:latin typeface="Georgia" panose="02040502050405020303" pitchFamily="18" charset="0"/>
                  </a:rPr>
                  <a:t>1960</a:t>
                </a:r>
              </a:p>
            </p:txBody>
          </p:sp>
          <p:sp>
            <p:nvSpPr>
              <p:cNvPr id="14" name="CasellaDiTesto 13">
                <a:extLst>
                  <a:ext uri="{FF2B5EF4-FFF2-40B4-BE49-F238E27FC236}">
                    <a16:creationId xmlns:a16="http://schemas.microsoft.com/office/drawing/2014/main" id="{C0046190-8802-4B7B-ADF5-6903CCBB534C}"/>
                  </a:ext>
                </a:extLst>
              </p:cNvPr>
              <p:cNvSpPr txBox="1"/>
              <p:nvPr/>
            </p:nvSpPr>
            <p:spPr>
              <a:xfrm rot="16200000">
                <a:off x="1476200" y="6358470"/>
                <a:ext cx="468000" cy="230832"/>
              </a:xfrm>
              <a:prstGeom prst="rect">
                <a:avLst/>
              </a:prstGeom>
              <a:noFill/>
            </p:spPr>
            <p:txBody>
              <a:bodyPr wrap="square" rtlCol="0">
                <a:spAutoFit/>
              </a:bodyPr>
              <a:lstStyle/>
              <a:p>
                <a:pPr algn="r"/>
                <a:r>
                  <a:rPr lang="it-IT" sz="900" dirty="0">
                    <a:solidFill>
                      <a:srgbClr val="003A80"/>
                    </a:solidFill>
                    <a:latin typeface="Georgia" panose="02040502050405020303" pitchFamily="18" charset="0"/>
                  </a:rPr>
                  <a:t>1975</a:t>
                </a:r>
              </a:p>
            </p:txBody>
          </p:sp>
          <p:sp>
            <p:nvSpPr>
              <p:cNvPr id="15" name="CasellaDiTesto 14">
                <a:extLst>
                  <a:ext uri="{FF2B5EF4-FFF2-40B4-BE49-F238E27FC236}">
                    <a16:creationId xmlns:a16="http://schemas.microsoft.com/office/drawing/2014/main" id="{125F34F9-4C71-4DFD-AD27-F91CDDFDFDF3}"/>
                  </a:ext>
                </a:extLst>
              </p:cNvPr>
              <p:cNvSpPr txBox="1"/>
              <p:nvPr/>
            </p:nvSpPr>
            <p:spPr>
              <a:xfrm rot="16200000">
                <a:off x="2363389" y="6358470"/>
                <a:ext cx="468000" cy="230832"/>
              </a:xfrm>
              <a:prstGeom prst="rect">
                <a:avLst/>
              </a:prstGeom>
              <a:noFill/>
            </p:spPr>
            <p:txBody>
              <a:bodyPr wrap="square" rtlCol="0">
                <a:spAutoFit/>
              </a:bodyPr>
              <a:lstStyle/>
              <a:p>
                <a:pPr algn="r"/>
                <a:r>
                  <a:rPr lang="it-IT" sz="900" dirty="0">
                    <a:solidFill>
                      <a:srgbClr val="003A80"/>
                    </a:solidFill>
                    <a:latin typeface="Georgia" panose="02040502050405020303" pitchFamily="18" charset="0"/>
                  </a:rPr>
                  <a:t>1990</a:t>
                </a:r>
              </a:p>
            </p:txBody>
          </p:sp>
          <p:sp>
            <p:nvSpPr>
              <p:cNvPr id="16" name="CasellaDiTesto 15">
                <a:extLst>
                  <a:ext uri="{FF2B5EF4-FFF2-40B4-BE49-F238E27FC236}">
                    <a16:creationId xmlns:a16="http://schemas.microsoft.com/office/drawing/2014/main" id="{3E615015-FB74-4C07-BDBC-52E42F2E1F28}"/>
                  </a:ext>
                </a:extLst>
              </p:cNvPr>
              <p:cNvSpPr txBox="1"/>
              <p:nvPr/>
            </p:nvSpPr>
            <p:spPr>
              <a:xfrm rot="16200000">
                <a:off x="3841983" y="6358470"/>
                <a:ext cx="468000" cy="230832"/>
              </a:xfrm>
              <a:prstGeom prst="rect">
                <a:avLst/>
              </a:prstGeom>
              <a:noFill/>
            </p:spPr>
            <p:txBody>
              <a:bodyPr wrap="square" rtlCol="0">
                <a:spAutoFit/>
              </a:bodyPr>
              <a:lstStyle/>
              <a:p>
                <a:pPr algn="r"/>
                <a:r>
                  <a:rPr lang="it-IT" sz="900" dirty="0">
                    <a:solidFill>
                      <a:srgbClr val="003A80"/>
                    </a:solidFill>
                    <a:latin typeface="Georgia" panose="02040502050405020303" pitchFamily="18" charset="0"/>
                  </a:rPr>
                  <a:t>2015</a:t>
                </a:r>
              </a:p>
            </p:txBody>
          </p:sp>
          <p:sp>
            <p:nvSpPr>
              <p:cNvPr id="17" name="CasellaDiTesto 16">
                <a:extLst>
                  <a:ext uri="{FF2B5EF4-FFF2-40B4-BE49-F238E27FC236}">
                    <a16:creationId xmlns:a16="http://schemas.microsoft.com/office/drawing/2014/main" id="{E7459921-9A1E-4EC3-A6C4-81866C7C3F8D}"/>
                  </a:ext>
                </a:extLst>
              </p:cNvPr>
              <p:cNvSpPr txBox="1"/>
              <p:nvPr/>
            </p:nvSpPr>
            <p:spPr>
              <a:xfrm rot="16200000">
                <a:off x="3266912" y="6358470"/>
                <a:ext cx="468000" cy="230832"/>
              </a:xfrm>
              <a:prstGeom prst="rect">
                <a:avLst/>
              </a:prstGeom>
              <a:noFill/>
            </p:spPr>
            <p:txBody>
              <a:bodyPr wrap="square" rtlCol="0">
                <a:spAutoFit/>
              </a:bodyPr>
              <a:lstStyle/>
              <a:p>
                <a:pPr algn="r"/>
                <a:r>
                  <a:rPr lang="it-IT" sz="900" dirty="0">
                    <a:solidFill>
                      <a:srgbClr val="003A80"/>
                    </a:solidFill>
                    <a:latin typeface="Georgia" panose="02040502050405020303" pitchFamily="18" charset="0"/>
                  </a:rPr>
                  <a:t>2005</a:t>
                </a:r>
              </a:p>
            </p:txBody>
          </p:sp>
          <p:sp>
            <p:nvSpPr>
              <p:cNvPr id="18" name="CasellaDiTesto 17">
                <a:extLst>
                  <a:ext uri="{FF2B5EF4-FFF2-40B4-BE49-F238E27FC236}">
                    <a16:creationId xmlns:a16="http://schemas.microsoft.com/office/drawing/2014/main" id="{8CEA22E3-CDC3-40A0-8B43-757377FA257F}"/>
                  </a:ext>
                </a:extLst>
              </p:cNvPr>
              <p:cNvSpPr txBox="1"/>
              <p:nvPr/>
            </p:nvSpPr>
            <p:spPr>
              <a:xfrm rot="16200000">
                <a:off x="858283" y="6358470"/>
                <a:ext cx="468000" cy="230832"/>
              </a:xfrm>
              <a:prstGeom prst="rect">
                <a:avLst/>
              </a:prstGeom>
              <a:noFill/>
            </p:spPr>
            <p:txBody>
              <a:bodyPr wrap="square" rtlCol="0">
                <a:spAutoFit/>
              </a:bodyPr>
              <a:lstStyle/>
              <a:p>
                <a:pPr algn="r"/>
                <a:r>
                  <a:rPr lang="it-IT" sz="900" dirty="0">
                    <a:solidFill>
                      <a:srgbClr val="003A80"/>
                    </a:solidFill>
                    <a:latin typeface="Georgia" panose="02040502050405020303" pitchFamily="18" charset="0"/>
                  </a:rPr>
                  <a:t>1965</a:t>
                </a:r>
              </a:p>
            </p:txBody>
          </p:sp>
          <p:sp>
            <p:nvSpPr>
              <p:cNvPr id="19" name="CasellaDiTesto 18">
                <a:extLst>
                  <a:ext uri="{FF2B5EF4-FFF2-40B4-BE49-F238E27FC236}">
                    <a16:creationId xmlns:a16="http://schemas.microsoft.com/office/drawing/2014/main" id="{17245E28-8C11-4BA2-B732-2B56A5F2FC0B}"/>
                  </a:ext>
                </a:extLst>
              </p:cNvPr>
              <p:cNvSpPr txBox="1"/>
              <p:nvPr/>
            </p:nvSpPr>
            <p:spPr>
              <a:xfrm rot="16200000">
                <a:off x="1165538" y="6358470"/>
                <a:ext cx="468000" cy="230832"/>
              </a:xfrm>
              <a:prstGeom prst="rect">
                <a:avLst/>
              </a:prstGeom>
              <a:noFill/>
            </p:spPr>
            <p:txBody>
              <a:bodyPr wrap="square" rtlCol="0">
                <a:spAutoFit/>
              </a:bodyPr>
              <a:lstStyle/>
              <a:p>
                <a:pPr algn="r"/>
                <a:r>
                  <a:rPr lang="it-IT" sz="900" dirty="0">
                    <a:solidFill>
                      <a:srgbClr val="003A80"/>
                    </a:solidFill>
                    <a:latin typeface="Georgia" panose="02040502050405020303" pitchFamily="18" charset="0"/>
                  </a:rPr>
                  <a:t>1970</a:t>
                </a:r>
              </a:p>
            </p:txBody>
          </p:sp>
          <p:sp>
            <p:nvSpPr>
              <p:cNvPr id="20" name="CasellaDiTesto 19">
                <a:extLst>
                  <a:ext uri="{FF2B5EF4-FFF2-40B4-BE49-F238E27FC236}">
                    <a16:creationId xmlns:a16="http://schemas.microsoft.com/office/drawing/2014/main" id="{B1E16C79-D1F4-4C1D-8E8C-92AC3DAB15FF}"/>
                  </a:ext>
                </a:extLst>
              </p:cNvPr>
              <p:cNvSpPr txBox="1"/>
              <p:nvPr/>
            </p:nvSpPr>
            <p:spPr>
              <a:xfrm rot="16200000">
                <a:off x="1764462" y="6358470"/>
                <a:ext cx="468000" cy="230832"/>
              </a:xfrm>
              <a:prstGeom prst="rect">
                <a:avLst/>
              </a:prstGeom>
              <a:noFill/>
            </p:spPr>
            <p:txBody>
              <a:bodyPr wrap="square" rtlCol="0">
                <a:spAutoFit/>
              </a:bodyPr>
              <a:lstStyle/>
              <a:p>
                <a:pPr algn="r"/>
                <a:r>
                  <a:rPr lang="it-IT" sz="900" dirty="0">
                    <a:solidFill>
                      <a:srgbClr val="003A80"/>
                    </a:solidFill>
                    <a:latin typeface="Georgia" panose="02040502050405020303" pitchFamily="18" charset="0"/>
                  </a:rPr>
                  <a:t>1980</a:t>
                </a:r>
              </a:p>
            </p:txBody>
          </p:sp>
          <p:sp>
            <p:nvSpPr>
              <p:cNvPr id="21" name="CasellaDiTesto 20">
                <a:extLst>
                  <a:ext uri="{FF2B5EF4-FFF2-40B4-BE49-F238E27FC236}">
                    <a16:creationId xmlns:a16="http://schemas.microsoft.com/office/drawing/2014/main" id="{701908A0-3DAE-4187-B607-A5E62017BB2D}"/>
                  </a:ext>
                </a:extLst>
              </p:cNvPr>
              <p:cNvSpPr txBox="1"/>
              <p:nvPr/>
            </p:nvSpPr>
            <p:spPr>
              <a:xfrm rot="16200000">
                <a:off x="2074455" y="6358470"/>
                <a:ext cx="468000" cy="230832"/>
              </a:xfrm>
              <a:prstGeom prst="rect">
                <a:avLst/>
              </a:prstGeom>
              <a:noFill/>
            </p:spPr>
            <p:txBody>
              <a:bodyPr wrap="square" rtlCol="0">
                <a:spAutoFit/>
              </a:bodyPr>
              <a:lstStyle/>
              <a:p>
                <a:pPr algn="r"/>
                <a:r>
                  <a:rPr lang="it-IT" sz="900" dirty="0">
                    <a:solidFill>
                      <a:srgbClr val="003A80"/>
                    </a:solidFill>
                    <a:latin typeface="Georgia" panose="02040502050405020303" pitchFamily="18" charset="0"/>
                  </a:rPr>
                  <a:t>1985</a:t>
                </a:r>
              </a:p>
            </p:txBody>
          </p:sp>
          <p:sp>
            <p:nvSpPr>
              <p:cNvPr id="22" name="CasellaDiTesto 21">
                <a:extLst>
                  <a:ext uri="{FF2B5EF4-FFF2-40B4-BE49-F238E27FC236}">
                    <a16:creationId xmlns:a16="http://schemas.microsoft.com/office/drawing/2014/main" id="{1FDFA0EB-3E84-4F59-BDBE-2089E5E45437}"/>
                  </a:ext>
                </a:extLst>
              </p:cNvPr>
              <p:cNvSpPr txBox="1"/>
              <p:nvPr/>
            </p:nvSpPr>
            <p:spPr>
              <a:xfrm rot="16200000">
                <a:off x="2660926" y="6358470"/>
                <a:ext cx="468000" cy="230832"/>
              </a:xfrm>
              <a:prstGeom prst="rect">
                <a:avLst/>
              </a:prstGeom>
              <a:noFill/>
            </p:spPr>
            <p:txBody>
              <a:bodyPr wrap="square" rtlCol="0">
                <a:spAutoFit/>
              </a:bodyPr>
              <a:lstStyle/>
              <a:p>
                <a:pPr algn="r"/>
                <a:r>
                  <a:rPr lang="it-IT" sz="900" dirty="0">
                    <a:solidFill>
                      <a:srgbClr val="003A80"/>
                    </a:solidFill>
                    <a:latin typeface="Georgia" panose="02040502050405020303" pitchFamily="18" charset="0"/>
                  </a:rPr>
                  <a:t>1995</a:t>
                </a:r>
              </a:p>
            </p:txBody>
          </p:sp>
          <p:sp>
            <p:nvSpPr>
              <p:cNvPr id="23" name="CasellaDiTesto 22">
                <a:extLst>
                  <a:ext uri="{FF2B5EF4-FFF2-40B4-BE49-F238E27FC236}">
                    <a16:creationId xmlns:a16="http://schemas.microsoft.com/office/drawing/2014/main" id="{FCF9E8FA-E211-4854-B2C5-79EBD0AE125B}"/>
                  </a:ext>
                </a:extLst>
              </p:cNvPr>
              <p:cNvSpPr txBox="1"/>
              <p:nvPr/>
            </p:nvSpPr>
            <p:spPr>
              <a:xfrm rot="16200000">
                <a:off x="2959211" y="6358470"/>
                <a:ext cx="468000" cy="230832"/>
              </a:xfrm>
              <a:prstGeom prst="rect">
                <a:avLst/>
              </a:prstGeom>
              <a:noFill/>
            </p:spPr>
            <p:txBody>
              <a:bodyPr wrap="square" rtlCol="0">
                <a:spAutoFit/>
              </a:bodyPr>
              <a:lstStyle/>
              <a:p>
                <a:pPr algn="r"/>
                <a:r>
                  <a:rPr lang="it-IT" sz="900" dirty="0">
                    <a:solidFill>
                      <a:srgbClr val="003A80"/>
                    </a:solidFill>
                    <a:latin typeface="Georgia" panose="02040502050405020303" pitchFamily="18" charset="0"/>
                  </a:rPr>
                  <a:t>2000</a:t>
                </a:r>
              </a:p>
            </p:txBody>
          </p:sp>
          <p:sp>
            <p:nvSpPr>
              <p:cNvPr id="24" name="CasellaDiTesto 23">
                <a:extLst>
                  <a:ext uri="{FF2B5EF4-FFF2-40B4-BE49-F238E27FC236}">
                    <a16:creationId xmlns:a16="http://schemas.microsoft.com/office/drawing/2014/main" id="{81614D21-7F61-499D-8815-59203633FFDD}"/>
                  </a:ext>
                </a:extLst>
              </p:cNvPr>
              <p:cNvSpPr txBox="1"/>
              <p:nvPr/>
            </p:nvSpPr>
            <p:spPr>
              <a:xfrm rot="16200000">
                <a:off x="3566420" y="6358470"/>
                <a:ext cx="468000" cy="230832"/>
              </a:xfrm>
              <a:prstGeom prst="rect">
                <a:avLst/>
              </a:prstGeom>
              <a:noFill/>
            </p:spPr>
            <p:txBody>
              <a:bodyPr wrap="square" rtlCol="0">
                <a:spAutoFit/>
              </a:bodyPr>
              <a:lstStyle/>
              <a:p>
                <a:pPr algn="r"/>
                <a:r>
                  <a:rPr lang="it-IT" sz="900" dirty="0">
                    <a:solidFill>
                      <a:srgbClr val="003A80"/>
                    </a:solidFill>
                    <a:latin typeface="Georgia" panose="02040502050405020303" pitchFamily="18" charset="0"/>
                  </a:rPr>
                  <a:t>2010</a:t>
                </a:r>
              </a:p>
            </p:txBody>
          </p:sp>
        </p:grpSp>
      </p:grpSp>
      <p:sp>
        <p:nvSpPr>
          <p:cNvPr id="25" name="CasellaDiTesto 24">
            <a:extLst>
              <a:ext uri="{FF2B5EF4-FFF2-40B4-BE49-F238E27FC236}">
                <a16:creationId xmlns:a16="http://schemas.microsoft.com/office/drawing/2014/main" id="{EA4DA490-3787-4C00-B767-B3A4F8B6CF2C}"/>
              </a:ext>
            </a:extLst>
          </p:cNvPr>
          <p:cNvSpPr txBox="1"/>
          <p:nvPr/>
        </p:nvSpPr>
        <p:spPr>
          <a:xfrm>
            <a:off x="6857568" y="5373216"/>
            <a:ext cx="3600000" cy="261610"/>
          </a:xfrm>
          <a:prstGeom prst="rect">
            <a:avLst/>
          </a:prstGeom>
          <a:noFill/>
        </p:spPr>
        <p:txBody>
          <a:bodyPr wrap="square" rtlCol="0">
            <a:spAutoFit/>
          </a:bodyPr>
          <a:lstStyle/>
          <a:p>
            <a:pPr algn="ctr"/>
            <a:r>
              <a:rPr lang="it-IT" sz="1100" b="1" dirty="0">
                <a:solidFill>
                  <a:srgbClr val="003A80"/>
                </a:solidFill>
                <a:latin typeface="Georgia" panose="02040502050405020303" pitchFamily="18" charset="0"/>
              </a:rPr>
              <a:t>Allungamento dell’aspettativa di vita </a:t>
            </a:r>
            <a:endParaRPr lang="it-IT" sz="1100" dirty="0">
              <a:solidFill>
                <a:srgbClr val="003A80"/>
              </a:solidFill>
              <a:latin typeface="Georgia" panose="02040502050405020303" pitchFamily="18" charset="0"/>
            </a:endParaRPr>
          </a:p>
        </p:txBody>
      </p:sp>
      <p:grpSp>
        <p:nvGrpSpPr>
          <p:cNvPr id="26" name="Gruppo 25">
            <a:extLst>
              <a:ext uri="{FF2B5EF4-FFF2-40B4-BE49-F238E27FC236}">
                <a16:creationId xmlns:a16="http://schemas.microsoft.com/office/drawing/2014/main" id="{EF5D75A1-0856-47A3-9DB5-0CDD4853BDEA}"/>
              </a:ext>
            </a:extLst>
          </p:cNvPr>
          <p:cNvGrpSpPr/>
          <p:nvPr/>
        </p:nvGrpSpPr>
        <p:grpSpPr>
          <a:xfrm>
            <a:off x="6857568" y="5729029"/>
            <a:ext cx="3600000" cy="787954"/>
            <a:chOff x="1962448" y="6187633"/>
            <a:chExt cx="3600000" cy="787954"/>
          </a:xfrm>
        </p:grpSpPr>
        <p:sp>
          <p:nvSpPr>
            <p:cNvPr id="27" name="Rettangolo 26">
              <a:extLst>
                <a:ext uri="{FF2B5EF4-FFF2-40B4-BE49-F238E27FC236}">
                  <a16:creationId xmlns:a16="http://schemas.microsoft.com/office/drawing/2014/main" id="{DA6EA872-F0D2-4AEE-BE4C-20804702D20B}"/>
                </a:ext>
              </a:extLst>
            </p:cNvPr>
            <p:cNvSpPr/>
            <p:nvPr/>
          </p:nvSpPr>
          <p:spPr>
            <a:xfrm>
              <a:off x="1962448" y="6187633"/>
              <a:ext cx="2772000" cy="493295"/>
            </a:xfrm>
            <a:prstGeom prst="rect">
              <a:avLst/>
            </a:prstGeom>
            <a:solidFill>
              <a:srgbClr val="F47B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Rettangolo 27">
              <a:extLst>
                <a:ext uri="{FF2B5EF4-FFF2-40B4-BE49-F238E27FC236}">
                  <a16:creationId xmlns:a16="http://schemas.microsoft.com/office/drawing/2014/main" id="{A24C554D-9727-4613-BAC1-6B4B3861E041}"/>
                </a:ext>
              </a:extLst>
            </p:cNvPr>
            <p:cNvSpPr/>
            <p:nvPr/>
          </p:nvSpPr>
          <p:spPr>
            <a:xfrm>
              <a:off x="4734448" y="6187633"/>
              <a:ext cx="828000" cy="493295"/>
            </a:xfrm>
            <a:prstGeom prst="rect">
              <a:avLst/>
            </a:prstGeom>
            <a:pattFill prst="dkUpDiag">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CasellaDiTesto 28">
              <a:extLst>
                <a:ext uri="{FF2B5EF4-FFF2-40B4-BE49-F238E27FC236}">
                  <a16:creationId xmlns:a16="http://schemas.microsoft.com/office/drawing/2014/main" id="{35FEB22B-6077-4009-ADD5-7179FB2DC60D}"/>
                </a:ext>
              </a:extLst>
            </p:cNvPr>
            <p:cNvSpPr txBox="1"/>
            <p:nvPr/>
          </p:nvSpPr>
          <p:spPr>
            <a:xfrm>
              <a:off x="3047994" y="6298981"/>
              <a:ext cx="596900" cy="261610"/>
            </a:xfrm>
            <a:prstGeom prst="rect">
              <a:avLst/>
            </a:prstGeom>
            <a:noFill/>
          </p:spPr>
          <p:txBody>
            <a:bodyPr wrap="square" rtlCol="0">
              <a:spAutoFit/>
            </a:bodyPr>
            <a:lstStyle/>
            <a:p>
              <a:pPr algn="ctr"/>
              <a:r>
                <a:rPr lang="it-IT" sz="1100" b="1" dirty="0">
                  <a:solidFill>
                    <a:schemeClr val="bg1"/>
                  </a:solidFill>
                  <a:latin typeface="Georgia" panose="02040502050405020303" pitchFamily="18" charset="0"/>
                </a:rPr>
                <a:t>73%</a:t>
              </a:r>
            </a:p>
          </p:txBody>
        </p:sp>
        <p:sp>
          <p:nvSpPr>
            <p:cNvPr id="30" name="CasellaDiTesto 29">
              <a:extLst>
                <a:ext uri="{FF2B5EF4-FFF2-40B4-BE49-F238E27FC236}">
                  <a16:creationId xmlns:a16="http://schemas.microsoft.com/office/drawing/2014/main" id="{2EA00DA6-ECA1-4011-BBD3-2A2174CE7700}"/>
                </a:ext>
              </a:extLst>
            </p:cNvPr>
            <p:cNvSpPr txBox="1"/>
            <p:nvPr/>
          </p:nvSpPr>
          <p:spPr>
            <a:xfrm>
              <a:off x="1962448" y="6713977"/>
              <a:ext cx="2772000" cy="261610"/>
            </a:xfrm>
            <a:prstGeom prst="rect">
              <a:avLst/>
            </a:prstGeom>
            <a:noFill/>
          </p:spPr>
          <p:txBody>
            <a:bodyPr wrap="square" rtlCol="0">
              <a:spAutoFit/>
            </a:bodyPr>
            <a:lstStyle/>
            <a:p>
              <a:pPr algn="ctr"/>
              <a:r>
                <a:rPr lang="it-IT" sz="1050" b="1" dirty="0">
                  <a:solidFill>
                    <a:srgbClr val="003A80"/>
                  </a:solidFill>
                  <a:latin typeface="Georgia" panose="02040502050405020303" pitchFamily="18" charset="0"/>
                </a:rPr>
                <a:t>Contributo dei nuovi farmaci</a:t>
              </a:r>
            </a:p>
          </p:txBody>
        </p:sp>
        <p:sp>
          <p:nvSpPr>
            <p:cNvPr id="31" name="CasellaDiTesto 30">
              <a:extLst>
                <a:ext uri="{FF2B5EF4-FFF2-40B4-BE49-F238E27FC236}">
                  <a16:creationId xmlns:a16="http://schemas.microsoft.com/office/drawing/2014/main" id="{B624A3F2-44D9-4D20-AE7B-6DE8919AE746}"/>
                </a:ext>
              </a:extLst>
            </p:cNvPr>
            <p:cNvSpPr txBox="1"/>
            <p:nvPr/>
          </p:nvSpPr>
          <p:spPr>
            <a:xfrm>
              <a:off x="4734448" y="6713977"/>
              <a:ext cx="828000" cy="261610"/>
            </a:xfrm>
            <a:prstGeom prst="rect">
              <a:avLst/>
            </a:prstGeom>
            <a:noFill/>
          </p:spPr>
          <p:txBody>
            <a:bodyPr wrap="square" rtlCol="0">
              <a:spAutoFit/>
            </a:bodyPr>
            <a:lstStyle/>
            <a:p>
              <a:pPr algn="ctr"/>
              <a:r>
                <a:rPr lang="it-IT" sz="1050" b="1" dirty="0">
                  <a:solidFill>
                    <a:srgbClr val="003A80"/>
                  </a:solidFill>
                  <a:latin typeface="Georgia" panose="02040502050405020303" pitchFamily="18" charset="0"/>
                </a:rPr>
                <a:t>Altro</a:t>
              </a:r>
            </a:p>
          </p:txBody>
        </p:sp>
      </p:grpSp>
      <p:sp>
        <p:nvSpPr>
          <p:cNvPr id="32" name="CasellaDiTesto 31">
            <a:extLst>
              <a:ext uri="{FF2B5EF4-FFF2-40B4-BE49-F238E27FC236}">
                <a16:creationId xmlns:a16="http://schemas.microsoft.com/office/drawing/2014/main" id="{8201F0BA-CED5-4238-ABE4-251F82C3DC14}"/>
              </a:ext>
            </a:extLst>
          </p:cNvPr>
          <p:cNvSpPr txBox="1"/>
          <p:nvPr/>
        </p:nvSpPr>
        <p:spPr>
          <a:xfrm>
            <a:off x="5336261" y="6511003"/>
            <a:ext cx="6088331" cy="230832"/>
          </a:xfrm>
          <a:prstGeom prst="rect">
            <a:avLst/>
          </a:prstGeom>
          <a:noFill/>
        </p:spPr>
        <p:txBody>
          <a:bodyPr wrap="square" rtlCol="0">
            <a:spAutoFit/>
          </a:bodyPr>
          <a:lstStyle/>
          <a:p>
            <a:r>
              <a:rPr lang="en-GB" sz="900" dirty="0">
                <a:solidFill>
                  <a:schemeClr val="bg1">
                    <a:lumMod val="50000"/>
                  </a:schemeClr>
                </a:solidFill>
                <a:latin typeface="Georgia" panose="02040502050405020303" pitchFamily="18" charset="0"/>
              </a:rPr>
              <a:t>(*) “Pharmaceutical innovation and longevity growth in 30 developing OECD and high-income countries”</a:t>
            </a:r>
          </a:p>
        </p:txBody>
      </p:sp>
    </p:spTree>
    <p:extLst>
      <p:ext uri="{BB962C8B-B14F-4D97-AF65-F5344CB8AC3E}">
        <p14:creationId xmlns:p14="http://schemas.microsoft.com/office/powerpoint/2010/main" val="28009375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A263F7-B1E2-40E5-96A2-8A28EBE863AA}"/>
              </a:ext>
            </a:extLst>
          </p:cNvPr>
          <p:cNvSpPr>
            <a:spLocks noGrp="1"/>
          </p:cNvSpPr>
          <p:nvPr>
            <p:ph type="title"/>
          </p:nvPr>
        </p:nvSpPr>
        <p:spPr/>
        <p:txBody>
          <a:bodyPr/>
          <a:lstStyle/>
          <a:p>
            <a:r>
              <a:rPr lang="it-IT" dirty="0"/>
              <a:t>Il valore della ricerca in ambito medico </a:t>
            </a:r>
          </a:p>
        </p:txBody>
      </p:sp>
      <p:sp>
        <p:nvSpPr>
          <p:cNvPr id="4" name="Rettangolo 3">
            <a:extLst>
              <a:ext uri="{FF2B5EF4-FFF2-40B4-BE49-F238E27FC236}">
                <a16:creationId xmlns:a16="http://schemas.microsoft.com/office/drawing/2014/main" id="{026D132E-CBDD-4968-A33E-AFBC0F32B4CE}"/>
              </a:ext>
            </a:extLst>
          </p:cNvPr>
          <p:cNvSpPr/>
          <p:nvPr/>
        </p:nvSpPr>
        <p:spPr>
          <a:xfrm>
            <a:off x="7071861" y="4139691"/>
            <a:ext cx="2632045" cy="1152990"/>
          </a:xfrm>
          <a:prstGeom prst="rect">
            <a:avLst/>
          </a:prstGeom>
          <a:noFill/>
          <a:ln>
            <a:solidFill>
              <a:srgbClr val="003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spcAft>
                <a:spcPts val="600"/>
              </a:spcAft>
              <a:buFont typeface="Wingdings" panose="05000000000000000000" pitchFamily="2" charset="2"/>
              <a:buChar char="§"/>
            </a:pPr>
            <a:r>
              <a:rPr lang="it-IT" dirty="0">
                <a:solidFill>
                  <a:srgbClr val="003A80"/>
                </a:solidFill>
                <a:latin typeface="Georgia" panose="02040502050405020303" pitchFamily="18" charset="0"/>
              </a:rPr>
              <a:t>Innovazione per il sistema</a:t>
            </a:r>
          </a:p>
          <a:p>
            <a:pPr marL="171450" indent="-171450">
              <a:spcAft>
                <a:spcPts val="600"/>
              </a:spcAft>
              <a:buFont typeface="Wingdings" panose="05000000000000000000" pitchFamily="2" charset="2"/>
              <a:buChar char="§"/>
            </a:pPr>
            <a:r>
              <a:rPr lang="it-IT" dirty="0">
                <a:solidFill>
                  <a:srgbClr val="003A80"/>
                </a:solidFill>
                <a:latin typeface="Georgia" panose="02040502050405020303" pitchFamily="18" charset="0"/>
              </a:rPr>
              <a:t>Risorse aggiuntive da riutilizzare in sanità</a:t>
            </a:r>
          </a:p>
        </p:txBody>
      </p:sp>
      <p:sp>
        <p:nvSpPr>
          <p:cNvPr id="5" name="Rettangolo 4">
            <a:extLst>
              <a:ext uri="{FF2B5EF4-FFF2-40B4-BE49-F238E27FC236}">
                <a16:creationId xmlns:a16="http://schemas.microsoft.com/office/drawing/2014/main" id="{3B3F33CB-A271-4E2B-870D-3FAA035FBDB6}"/>
              </a:ext>
            </a:extLst>
          </p:cNvPr>
          <p:cNvSpPr/>
          <p:nvPr/>
        </p:nvSpPr>
        <p:spPr>
          <a:xfrm>
            <a:off x="1847528" y="4176520"/>
            <a:ext cx="2632045" cy="1152990"/>
          </a:xfrm>
          <a:prstGeom prst="rect">
            <a:avLst/>
          </a:prstGeom>
          <a:noFill/>
          <a:ln>
            <a:solidFill>
              <a:srgbClr val="003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spcAft>
                <a:spcPts val="600"/>
              </a:spcAft>
              <a:buFont typeface="Wingdings" panose="05000000000000000000" pitchFamily="2" charset="2"/>
              <a:buChar char="§"/>
            </a:pPr>
            <a:r>
              <a:rPr lang="it-IT" dirty="0">
                <a:solidFill>
                  <a:srgbClr val="003A80"/>
                </a:solidFill>
                <a:latin typeface="Georgia" panose="02040502050405020303" pitchFamily="18" charset="0"/>
              </a:rPr>
              <a:t>Allungamento e migliore qualità della vita</a:t>
            </a:r>
          </a:p>
          <a:p>
            <a:pPr marL="171450" indent="-171450">
              <a:spcAft>
                <a:spcPts val="600"/>
              </a:spcAft>
              <a:buFont typeface="Wingdings" panose="05000000000000000000" pitchFamily="2" charset="2"/>
              <a:buChar char="§"/>
            </a:pPr>
            <a:r>
              <a:rPr lang="it-IT" dirty="0">
                <a:solidFill>
                  <a:srgbClr val="003A80"/>
                </a:solidFill>
                <a:latin typeface="Georgia" panose="02040502050405020303" pitchFamily="18" charset="0"/>
              </a:rPr>
              <a:t>Accesso alle migliori terapie in tempi rapidi</a:t>
            </a:r>
          </a:p>
        </p:txBody>
      </p:sp>
      <p:sp>
        <p:nvSpPr>
          <p:cNvPr id="6" name="Rettangolo 5">
            <a:extLst>
              <a:ext uri="{FF2B5EF4-FFF2-40B4-BE49-F238E27FC236}">
                <a16:creationId xmlns:a16="http://schemas.microsoft.com/office/drawing/2014/main" id="{1D2C664E-8991-4842-8029-F9D3139346D6}"/>
              </a:ext>
            </a:extLst>
          </p:cNvPr>
          <p:cNvSpPr/>
          <p:nvPr/>
        </p:nvSpPr>
        <p:spPr>
          <a:xfrm>
            <a:off x="4439816" y="5479010"/>
            <a:ext cx="2632045" cy="1086890"/>
          </a:xfrm>
          <a:prstGeom prst="rect">
            <a:avLst/>
          </a:prstGeom>
          <a:noFill/>
          <a:ln>
            <a:solidFill>
              <a:srgbClr val="003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spcAft>
                <a:spcPts val="600"/>
              </a:spcAft>
              <a:buFont typeface="Wingdings" panose="05000000000000000000" pitchFamily="2" charset="2"/>
              <a:buChar char="§"/>
            </a:pPr>
            <a:r>
              <a:rPr lang="it-IT" dirty="0">
                <a:solidFill>
                  <a:srgbClr val="003A80"/>
                </a:solidFill>
                <a:latin typeface="Georgia" panose="02040502050405020303" pitchFamily="18" charset="0"/>
              </a:rPr>
              <a:t>Occupazione qualificata</a:t>
            </a:r>
          </a:p>
          <a:p>
            <a:pPr marL="171450" indent="-171450">
              <a:spcAft>
                <a:spcPts val="600"/>
              </a:spcAft>
              <a:buFont typeface="Wingdings" panose="05000000000000000000" pitchFamily="2" charset="2"/>
              <a:buChar char="§"/>
            </a:pPr>
            <a:r>
              <a:rPr lang="it-IT" dirty="0">
                <a:solidFill>
                  <a:srgbClr val="003A80"/>
                </a:solidFill>
                <a:latin typeface="Georgia" panose="02040502050405020303" pitchFamily="18" charset="0"/>
              </a:rPr>
              <a:t>Attrazione investimenti dall’estero</a:t>
            </a:r>
          </a:p>
          <a:p>
            <a:pPr marL="171450" indent="-171450">
              <a:spcAft>
                <a:spcPts val="600"/>
              </a:spcAft>
              <a:buFont typeface="Wingdings" panose="05000000000000000000" pitchFamily="2" charset="2"/>
              <a:buChar char="§"/>
            </a:pPr>
            <a:r>
              <a:rPr lang="it-IT" dirty="0">
                <a:solidFill>
                  <a:srgbClr val="003A80"/>
                </a:solidFill>
                <a:latin typeface="Georgia" panose="02040502050405020303" pitchFamily="18" charset="0"/>
              </a:rPr>
              <a:t>Competitività </a:t>
            </a:r>
          </a:p>
        </p:txBody>
      </p:sp>
      <p:cxnSp>
        <p:nvCxnSpPr>
          <p:cNvPr id="7" name="Connettore 4 30">
            <a:extLst>
              <a:ext uri="{FF2B5EF4-FFF2-40B4-BE49-F238E27FC236}">
                <a16:creationId xmlns:a16="http://schemas.microsoft.com/office/drawing/2014/main" id="{EBA1C930-257F-434E-A35F-F350B863B046}"/>
              </a:ext>
            </a:extLst>
          </p:cNvPr>
          <p:cNvCxnSpPr>
            <a:cxnSpLocks/>
            <a:stCxn id="16" idx="2"/>
            <a:endCxn id="5" idx="0"/>
          </p:cNvCxnSpPr>
          <p:nvPr/>
        </p:nvCxnSpPr>
        <p:spPr>
          <a:xfrm rot="5400000">
            <a:off x="2948350" y="3489203"/>
            <a:ext cx="902519" cy="472115"/>
          </a:xfrm>
          <a:prstGeom prst="bentConnector3">
            <a:avLst>
              <a:gd name="adj1" fmla="val 29480"/>
            </a:avLst>
          </a:prstGeom>
          <a:ln w="12700">
            <a:solidFill>
              <a:srgbClr val="003A80"/>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ttore 4 33">
            <a:extLst>
              <a:ext uri="{FF2B5EF4-FFF2-40B4-BE49-F238E27FC236}">
                <a16:creationId xmlns:a16="http://schemas.microsoft.com/office/drawing/2014/main" id="{3D56AB71-530C-4BB1-AAAE-640EB095D92B}"/>
              </a:ext>
            </a:extLst>
          </p:cNvPr>
          <p:cNvCxnSpPr>
            <a:cxnSpLocks/>
            <a:stCxn id="14" idx="2"/>
            <a:endCxn id="4" idx="0"/>
          </p:cNvCxnSpPr>
          <p:nvPr/>
        </p:nvCxnSpPr>
        <p:spPr>
          <a:xfrm rot="16200000" flipH="1">
            <a:off x="7588084" y="3339891"/>
            <a:ext cx="931066" cy="668534"/>
          </a:xfrm>
          <a:prstGeom prst="bentConnector3">
            <a:avLst>
              <a:gd name="adj1" fmla="val 50000"/>
            </a:avLst>
          </a:prstGeom>
          <a:ln w="12700">
            <a:solidFill>
              <a:srgbClr val="003A80"/>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nettore 2 8">
            <a:extLst>
              <a:ext uri="{FF2B5EF4-FFF2-40B4-BE49-F238E27FC236}">
                <a16:creationId xmlns:a16="http://schemas.microsoft.com/office/drawing/2014/main" id="{2BACAB18-7C48-4A04-A9B2-91FC3EC8B5E8}"/>
              </a:ext>
            </a:extLst>
          </p:cNvPr>
          <p:cNvCxnSpPr>
            <a:cxnSpLocks/>
            <a:stCxn id="15" idx="2"/>
            <a:endCxn id="6" idx="0"/>
          </p:cNvCxnSpPr>
          <p:nvPr/>
        </p:nvCxnSpPr>
        <p:spPr>
          <a:xfrm flipH="1">
            <a:off x="5755839" y="4844927"/>
            <a:ext cx="1236" cy="634083"/>
          </a:xfrm>
          <a:prstGeom prst="straightConnector1">
            <a:avLst/>
          </a:prstGeom>
          <a:ln w="12700">
            <a:solidFill>
              <a:srgbClr val="003A80"/>
            </a:solidFill>
            <a:tailEnd type="triangle"/>
          </a:ln>
        </p:spPr>
        <p:style>
          <a:lnRef idx="1">
            <a:schemeClr val="accent1"/>
          </a:lnRef>
          <a:fillRef idx="0">
            <a:schemeClr val="accent1"/>
          </a:fillRef>
          <a:effectRef idx="0">
            <a:schemeClr val="accent1"/>
          </a:effectRef>
          <a:fontRef idx="minor">
            <a:schemeClr val="tx1"/>
          </a:fontRef>
        </p:style>
      </p:cxnSp>
      <p:grpSp>
        <p:nvGrpSpPr>
          <p:cNvPr id="10" name="Gruppo 9">
            <a:extLst>
              <a:ext uri="{FF2B5EF4-FFF2-40B4-BE49-F238E27FC236}">
                <a16:creationId xmlns:a16="http://schemas.microsoft.com/office/drawing/2014/main" id="{C0FD7E18-148E-4140-8989-8D81B7433171}"/>
              </a:ext>
            </a:extLst>
          </p:cNvPr>
          <p:cNvGrpSpPr/>
          <p:nvPr/>
        </p:nvGrpSpPr>
        <p:grpSpPr>
          <a:xfrm>
            <a:off x="2319217" y="1394918"/>
            <a:ext cx="6873127" cy="3450009"/>
            <a:chOff x="352884" y="1394918"/>
            <a:chExt cx="6873127" cy="3450009"/>
          </a:xfrm>
        </p:grpSpPr>
        <p:grpSp>
          <p:nvGrpSpPr>
            <p:cNvPr id="11" name="Gruppo 10">
              <a:extLst>
                <a:ext uri="{FF2B5EF4-FFF2-40B4-BE49-F238E27FC236}">
                  <a16:creationId xmlns:a16="http://schemas.microsoft.com/office/drawing/2014/main" id="{6C0306B9-02FC-4D0F-802F-EAD029F5431B}"/>
                </a:ext>
              </a:extLst>
            </p:cNvPr>
            <p:cNvGrpSpPr/>
            <p:nvPr/>
          </p:nvGrpSpPr>
          <p:grpSpPr>
            <a:xfrm>
              <a:off x="352884" y="1394918"/>
              <a:ext cx="6873127" cy="3450009"/>
              <a:chOff x="353601" y="2184991"/>
              <a:chExt cx="6873127" cy="3450009"/>
            </a:xfrm>
          </p:grpSpPr>
          <p:sp>
            <p:nvSpPr>
              <p:cNvPr id="13" name="Arco 12">
                <a:extLst>
                  <a:ext uri="{FF2B5EF4-FFF2-40B4-BE49-F238E27FC236}">
                    <a16:creationId xmlns:a16="http://schemas.microsoft.com/office/drawing/2014/main" id="{AC47B5F8-C668-4D2C-88F3-5287505DA28F}"/>
                  </a:ext>
                </a:extLst>
              </p:cNvPr>
              <p:cNvSpPr/>
              <p:nvPr/>
            </p:nvSpPr>
            <p:spPr bwMode="auto">
              <a:xfrm>
                <a:off x="353601" y="2184991"/>
                <a:ext cx="2269757" cy="2400300"/>
              </a:xfrm>
              <a:prstGeom prst="arc">
                <a:avLst>
                  <a:gd name="adj1" fmla="val 16200000"/>
                  <a:gd name="adj2" fmla="val 5302781"/>
                </a:avLst>
              </a:prstGeom>
              <a:noFill/>
              <a:ln w="25400" cap="flat" cmpd="sng" algn="ctr">
                <a:solidFill>
                  <a:srgbClr val="003A80"/>
                </a:solidFill>
                <a:prstDash val="solid"/>
                <a:round/>
                <a:headEnd type="none" w="med" len="med"/>
                <a:tailEnd type="none" w="med" len="med"/>
              </a:ln>
              <a:effectLst/>
            </p:spPr>
            <p:txBody>
              <a:bodyPr/>
              <a:lstStyle/>
              <a:p>
                <a:pPr eaLnBrk="1" hangingPunct="1">
                  <a:defRPr/>
                </a:pPr>
                <a:endParaRPr lang="it-IT"/>
              </a:p>
            </p:txBody>
          </p:sp>
          <p:sp>
            <p:nvSpPr>
              <p:cNvPr id="14" name="Rettangolo 13">
                <a:extLst>
                  <a:ext uri="{FF2B5EF4-FFF2-40B4-BE49-F238E27FC236}">
                    <a16:creationId xmlns:a16="http://schemas.microsoft.com/office/drawing/2014/main" id="{C4113EC8-DB98-4441-AA79-B958463E0632}"/>
                  </a:ext>
                </a:extLst>
              </p:cNvPr>
              <p:cNvSpPr/>
              <p:nvPr/>
            </p:nvSpPr>
            <p:spPr bwMode="auto">
              <a:xfrm>
                <a:off x="5273522" y="3798222"/>
                <a:ext cx="960424" cy="2004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80160" eaLnBrk="1" fontAlgn="auto" hangingPunct="1">
                  <a:spcBef>
                    <a:spcPts val="0"/>
                  </a:spcBef>
                  <a:spcAft>
                    <a:spcPts val="0"/>
                  </a:spcAft>
                  <a:defRPr/>
                </a:pPr>
                <a:r>
                  <a:rPr lang="it-IT" sz="1200" b="1" dirty="0">
                    <a:solidFill>
                      <a:srgbClr val="003A80"/>
                    </a:solidFill>
                    <a:latin typeface="Georgia" panose="02040502050405020303" pitchFamily="18" charset="0"/>
                    <a:ea typeface="Tahoma" panose="020B0604030504040204" pitchFamily="34" charset="0"/>
                    <a:cs typeface="Tahoma" panose="020B0604030504040204" pitchFamily="34" charset="0"/>
                  </a:rPr>
                  <a:t>SSN</a:t>
                </a:r>
              </a:p>
            </p:txBody>
          </p:sp>
          <p:sp>
            <p:nvSpPr>
              <p:cNvPr id="15" name="Rettangolo 14">
                <a:extLst>
                  <a:ext uri="{FF2B5EF4-FFF2-40B4-BE49-F238E27FC236}">
                    <a16:creationId xmlns:a16="http://schemas.microsoft.com/office/drawing/2014/main" id="{DCCA9862-0E4F-4954-9A5D-233C463F3F49}"/>
                  </a:ext>
                </a:extLst>
              </p:cNvPr>
              <p:cNvSpPr/>
              <p:nvPr/>
            </p:nvSpPr>
            <p:spPr bwMode="auto">
              <a:xfrm>
                <a:off x="3354355" y="5237752"/>
                <a:ext cx="874208" cy="397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80160" eaLnBrk="1" fontAlgn="auto" hangingPunct="1">
                  <a:spcBef>
                    <a:spcPts val="0"/>
                  </a:spcBef>
                  <a:spcAft>
                    <a:spcPts val="0"/>
                  </a:spcAft>
                  <a:defRPr/>
                </a:pPr>
                <a:r>
                  <a:rPr lang="it-IT" sz="1200" b="1" dirty="0">
                    <a:solidFill>
                      <a:srgbClr val="003A80"/>
                    </a:solidFill>
                    <a:latin typeface="Georgia" panose="02040502050405020303" pitchFamily="18" charset="0"/>
                    <a:ea typeface="Tahoma" panose="020B0604030504040204" pitchFamily="34" charset="0"/>
                    <a:cs typeface="Tahoma" panose="020B0604030504040204" pitchFamily="34" charset="0"/>
                  </a:rPr>
                  <a:t>PAESE</a:t>
                </a:r>
              </a:p>
            </p:txBody>
          </p:sp>
          <p:sp>
            <p:nvSpPr>
              <p:cNvPr id="16" name="Rettangolo 15">
                <a:extLst>
                  <a:ext uri="{FF2B5EF4-FFF2-40B4-BE49-F238E27FC236}">
                    <a16:creationId xmlns:a16="http://schemas.microsoft.com/office/drawing/2014/main" id="{A164CCB5-63C1-452B-9B78-E0F50B3FFFE0}"/>
                  </a:ext>
                </a:extLst>
              </p:cNvPr>
              <p:cNvSpPr/>
              <p:nvPr/>
            </p:nvSpPr>
            <p:spPr bwMode="auto">
              <a:xfrm>
                <a:off x="1020092" y="3732847"/>
                <a:ext cx="1299916" cy="3312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80160" eaLnBrk="1" fontAlgn="auto" hangingPunct="1">
                  <a:spcBef>
                    <a:spcPts val="0"/>
                  </a:spcBef>
                  <a:spcAft>
                    <a:spcPts val="0"/>
                  </a:spcAft>
                  <a:defRPr/>
                </a:pPr>
                <a:r>
                  <a:rPr lang="it-IT" sz="1200" b="1" dirty="0">
                    <a:solidFill>
                      <a:srgbClr val="003A80"/>
                    </a:solidFill>
                    <a:latin typeface="Georgia" panose="02040502050405020303" pitchFamily="18" charset="0"/>
                    <a:ea typeface="Tahoma" panose="020B0604030504040204" pitchFamily="34" charset="0"/>
                    <a:cs typeface="Tahoma" panose="020B0604030504040204" pitchFamily="34" charset="0"/>
                  </a:rPr>
                  <a:t>PAZIENTI</a:t>
                </a:r>
              </a:p>
            </p:txBody>
          </p:sp>
          <p:grpSp>
            <p:nvGrpSpPr>
              <p:cNvPr id="17" name="Gruppo 195">
                <a:extLst>
                  <a:ext uri="{FF2B5EF4-FFF2-40B4-BE49-F238E27FC236}">
                    <a16:creationId xmlns:a16="http://schemas.microsoft.com/office/drawing/2014/main" id="{FC18FA62-5FFD-40A3-A56C-E1AC6F1F01A1}"/>
                  </a:ext>
                </a:extLst>
              </p:cNvPr>
              <p:cNvGrpSpPr>
                <a:grpSpLocks noChangeAspect="1"/>
              </p:cNvGrpSpPr>
              <p:nvPr/>
            </p:nvGrpSpPr>
            <p:grpSpPr bwMode="auto">
              <a:xfrm>
                <a:off x="1099394" y="3012078"/>
                <a:ext cx="1141312" cy="690943"/>
                <a:chOff x="9121690" y="1943099"/>
                <a:chExt cx="3440305" cy="2080261"/>
              </a:xfrm>
            </p:grpSpPr>
            <p:pic>
              <p:nvPicPr>
                <p:cNvPr id="26" name="Picture 10" descr="http://hermentorcenter.com/wp-content/uploads/2013/04/Fotolia-Family-Makeup-Silhouettes_35868587_Subscription_XXL.jpg">
                  <a:extLst>
                    <a:ext uri="{FF2B5EF4-FFF2-40B4-BE49-F238E27FC236}">
                      <a16:creationId xmlns:a16="http://schemas.microsoft.com/office/drawing/2014/main" id="{DBFA7100-A718-43CA-82DE-E0BCDF93A97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35001" t="3302" r="36742" b="67805"/>
                <a:stretch>
                  <a:fillRect/>
                </a:stretch>
              </p:blipFill>
              <p:spPr bwMode="auto">
                <a:xfrm>
                  <a:off x="9121690" y="1943099"/>
                  <a:ext cx="2034536" cy="2080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0" descr="http://hermentorcenter.com/wp-content/uploads/2013/04/Fotolia-Family-Makeup-Silhouettes_35868587_Subscription_XXL.jpg">
                  <a:extLst>
                    <a:ext uri="{FF2B5EF4-FFF2-40B4-BE49-F238E27FC236}">
                      <a16:creationId xmlns:a16="http://schemas.microsoft.com/office/drawing/2014/main" id="{9E2A2969-E6EA-48B0-B6AA-58B282A2D1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36353" t="69827" r="42789" b="3502"/>
                <a:stretch>
                  <a:fillRect/>
                </a:stretch>
              </p:blipFill>
              <p:spPr bwMode="auto">
                <a:xfrm>
                  <a:off x="11060053" y="2023110"/>
                  <a:ext cx="1501942" cy="1920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Ovale 17">
                <a:extLst>
                  <a:ext uri="{FF2B5EF4-FFF2-40B4-BE49-F238E27FC236}">
                    <a16:creationId xmlns:a16="http://schemas.microsoft.com/office/drawing/2014/main" id="{E8776251-7804-4B18-8D6F-D1AA73921B4A}"/>
                  </a:ext>
                </a:extLst>
              </p:cNvPr>
              <p:cNvSpPr/>
              <p:nvPr/>
            </p:nvSpPr>
            <p:spPr bwMode="auto">
              <a:xfrm>
                <a:off x="2968986" y="3029747"/>
                <a:ext cx="1618095" cy="714710"/>
              </a:xfrm>
              <a:prstGeom prst="ellipse">
                <a:avLst/>
              </a:prstGeom>
              <a:noFill/>
              <a:ln w="25400" cap="flat" cmpd="sng" algn="ctr">
                <a:solidFill>
                  <a:srgbClr val="0060A8"/>
                </a:solidFill>
                <a:prstDash val="solid"/>
                <a:round/>
                <a:headEnd type="none" w="med" len="med"/>
                <a:tailEnd type="none" w="med" len="med"/>
              </a:ln>
              <a:effectLst/>
            </p:spPr>
            <p:txBody>
              <a:bodyPr anchor="ctr"/>
              <a:lstStyle/>
              <a:p>
                <a:pPr algn="ctr">
                  <a:defRPr/>
                </a:pPr>
                <a:r>
                  <a:rPr lang="it-IT" sz="1400" b="1" dirty="0">
                    <a:solidFill>
                      <a:srgbClr val="003A80"/>
                    </a:solidFill>
                    <a:latin typeface="Georgia" panose="02040502050405020303" pitchFamily="18" charset="0"/>
                  </a:rPr>
                  <a:t>RICERCA </a:t>
                </a:r>
              </a:p>
            </p:txBody>
          </p:sp>
          <p:sp>
            <p:nvSpPr>
              <p:cNvPr id="19" name="Triangolo isoscele 18">
                <a:extLst>
                  <a:ext uri="{FF2B5EF4-FFF2-40B4-BE49-F238E27FC236}">
                    <a16:creationId xmlns:a16="http://schemas.microsoft.com/office/drawing/2014/main" id="{93406DAF-950C-4DBC-8AF4-2278720DE1C5}"/>
                  </a:ext>
                </a:extLst>
              </p:cNvPr>
              <p:cNvSpPr>
                <a:spLocks noChangeArrowheads="1"/>
              </p:cNvSpPr>
              <p:nvPr/>
            </p:nvSpPr>
            <p:spPr bwMode="auto">
              <a:xfrm rot="10800000">
                <a:off x="3110554" y="3931737"/>
                <a:ext cx="1332000" cy="288000"/>
              </a:xfrm>
              <a:prstGeom prst="triangle">
                <a:avLst>
                  <a:gd name="adj" fmla="val 50000"/>
                </a:avLst>
              </a:prstGeom>
              <a:solidFill>
                <a:schemeClr val="bg1"/>
              </a:solidFill>
              <a:ln w="38100" algn="ctr">
                <a:solidFill>
                  <a:srgbClr val="003A80"/>
                </a:solidFill>
                <a:round/>
                <a:headEnd/>
                <a:tailEnd/>
              </a:ln>
            </p:spPr>
            <p:txBody>
              <a:bodyPr/>
              <a:lstStyle>
                <a:lvl1pPr>
                  <a:defRPr sz="1600">
                    <a:solidFill>
                      <a:srgbClr val="020060"/>
                    </a:solidFill>
                    <a:latin typeface="Tahoma" panose="020B0604030504040204" pitchFamily="34" charset="0"/>
                    <a:ea typeface="MS PGothic" panose="020B0600070205080204" pitchFamily="34" charset="-128"/>
                  </a:defRPr>
                </a:lvl1pPr>
                <a:lvl2pPr marL="742950" indent="-285750">
                  <a:defRPr sz="1600">
                    <a:solidFill>
                      <a:srgbClr val="020060"/>
                    </a:solidFill>
                    <a:latin typeface="Tahoma" panose="020B0604030504040204" pitchFamily="34" charset="0"/>
                    <a:ea typeface="MS PGothic" panose="020B0600070205080204" pitchFamily="34" charset="-128"/>
                  </a:defRPr>
                </a:lvl2pPr>
                <a:lvl3pPr marL="1143000" indent="-228600">
                  <a:defRPr sz="1600">
                    <a:solidFill>
                      <a:srgbClr val="020060"/>
                    </a:solidFill>
                    <a:latin typeface="Tahoma" panose="020B0604030504040204" pitchFamily="34" charset="0"/>
                    <a:ea typeface="MS PGothic" panose="020B0600070205080204" pitchFamily="34" charset="-128"/>
                  </a:defRPr>
                </a:lvl3pPr>
                <a:lvl4pPr marL="1600200" indent="-228600">
                  <a:defRPr sz="1600">
                    <a:solidFill>
                      <a:srgbClr val="020060"/>
                    </a:solidFill>
                    <a:latin typeface="Tahoma" panose="020B0604030504040204" pitchFamily="34" charset="0"/>
                    <a:ea typeface="MS PGothic" panose="020B0600070205080204" pitchFamily="34" charset="-128"/>
                  </a:defRPr>
                </a:lvl4pPr>
                <a:lvl5pPr marL="2057400" indent="-228600">
                  <a:defRPr sz="1600">
                    <a:solidFill>
                      <a:srgbClr val="020060"/>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rgbClr val="020060"/>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rgbClr val="020060"/>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rgbClr val="020060"/>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rgbClr val="020060"/>
                    </a:solidFill>
                    <a:latin typeface="Tahoma" panose="020B0604030504040204" pitchFamily="34" charset="0"/>
                    <a:ea typeface="MS PGothic" panose="020B0600070205080204" pitchFamily="34" charset="-128"/>
                  </a:defRPr>
                </a:lvl9pPr>
              </a:lstStyle>
              <a:p>
                <a:pPr algn="ctr"/>
                <a:endParaRPr lang="it-IT" altLang="it-IT" sz="1400">
                  <a:latin typeface="Georgia" panose="02040502050405020303" pitchFamily="18" charset="0"/>
                </a:endParaRPr>
              </a:p>
            </p:txBody>
          </p:sp>
          <p:sp>
            <p:nvSpPr>
              <p:cNvPr id="20" name="Triangolo isoscele 19">
                <a:extLst>
                  <a:ext uri="{FF2B5EF4-FFF2-40B4-BE49-F238E27FC236}">
                    <a16:creationId xmlns:a16="http://schemas.microsoft.com/office/drawing/2014/main" id="{48882678-FE5E-415E-B3C7-DEB63B371AE6}"/>
                  </a:ext>
                </a:extLst>
              </p:cNvPr>
              <p:cNvSpPr>
                <a:spLocks noChangeArrowheads="1"/>
              </p:cNvSpPr>
              <p:nvPr/>
            </p:nvSpPr>
            <p:spPr bwMode="auto">
              <a:xfrm rot="16200000" flipH="1">
                <a:off x="2017108" y="3254075"/>
                <a:ext cx="1332000" cy="288000"/>
              </a:xfrm>
              <a:prstGeom prst="triangle">
                <a:avLst>
                  <a:gd name="adj" fmla="val 50000"/>
                </a:avLst>
              </a:prstGeom>
              <a:solidFill>
                <a:schemeClr val="bg1"/>
              </a:solidFill>
              <a:ln w="38100" algn="ctr">
                <a:solidFill>
                  <a:srgbClr val="003A80"/>
                </a:solidFill>
                <a:round/>
                <a:headEnd/>
                <a:tailEnd/>
              </a:ln>
            </p:spPr>
            <p:txBody>
              <a:bodyPr/>
              <a:lstStyle>
                <a:lvl1pPr>
                  <a:defRPr sz="1600">
                    <a:solidFill>
                      <a:srgbClr val="020060"/>
                    </a:solidFill>
                    <a:latin typeface="Tahoma" panose="020B0604030504040204" pitchFamily="34" charset="0"/>
                    <a:ea typeface="MS PGothic" panose="020B0600070205080204" pitchFamily="34" charset="-128"/>
                  </a:defRPr>
                </a:lvl1pPr>
                <a:lvl2pPr marL="742950" indent="-285750">
                  <a:defRPr sz="1600">
                    <a:solidFill>
                      <a:srgbClr val="020060"/>
                    </a:solidFill>
                    <a:latin typeface="Tahoma" panose="020B0604030504040204" pitchFamily="34" charset="0"/>
                    <a:ea typeface="MS PGothic" panose="020B0600070205080204" pitchFamily="34" charset="-128"/>
                  </a:defRPr>
                </a:lvl2pPr>
                <a:lvl3pPr marL="1143000" indent="-228600">
                  <a:defRPr sz="1600">
                    <a:solidFill>
                      <a:srgbClr val="020060"/>
                    </a:solidFill>
                    <a:latin typeface="Tahoma" panose="020B0604030504040204" pitchFamily="34" charset="0"/>
                    <a:ea typeface="MS PGothic" panose="020B0600070205080204" pitchFamily="34" charset="-128"/>
                  </a:defRPr>
                </a:lvl3pPr>
                <a:lvl4pPr marL="1600200" indent="-228600">
                  <a:defRPr sz="1600">
                    <a:solidFill>
                      <a:srgbClr val="020060"/>
                    </a:solidFill>
                    <a:latin typeface="Tahoma" panose="020B0604030504040204" pitchFamily="34" charset="0"/>
                    <a:ea typeface="MS PGothic" panose="020B0600070205080204" pitchFamily="34" charset="-128"/>
                  </a:defRPr>
                </a:lvl4pPr>
                <a:lvl5pPr marL="2057400" indent="-228600">
                  <a:defRPr sz="1600">
                    <a:solidFill>
                      <a:srgbClr val="020060"/>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rgbClr val="020060"/>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rgbClr val="020060"/>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rgbClr val="020060"/>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rgbClr val="020060"/>
                    </a:solidFill>
                    <a:latin typeface="Tahoma" panose="020B0604030504040204" pitchFamily="34" charset="0"/>
                    <a:ea typeface="MS PGothic" panose="020B0600070205080204" pitchFamily="34" charset="-128"/>
                  </a:defRPr>
                </a:lvl9pPr>
              </a:lstStyle>
              <a:p>
                <a:pPr algn="ctr"/>
                <a:endParaRPr lang="it-IT" altLang="it-IT" sz="1400">
                  <a:latin typeface="Georgia" panose="02040502050405020303" pitchFamily="18" charset="0"/>
                </a:endParaRPr>
              </a:p>
            </p:txBody>
          </p:sp>
          <p:pic>
            <p:nvPicPr>
              <p:cNvPr id="21" name="Immagine 30">
                <a:extLst>
                  <a:ext uri="{FF2B5EF4-FFF2-40B4-BE49-F238E27FC236}">
                    <a16:creationId xmlns:a16="http://schemas.microsoft.com/office/drawing/2014/main" id="{BCC64894-72A4-4937-8C4D-B54EF93B7AE1}"/>
                  </a:ext>
                </a:extLst>
              </p:cNvPr>
              <p:cNvPicPr>
                <a:picLocks noChangeAspect="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Lst>
              </a:blip>
              <a:srcRect r="58881"/>
              <a:stretch>
                <a:fillRect/>
              </a:stretch>
            </p:blipFill>
            <p:spPr bwMode="auto">
              <a:xfrm rot="18900000" flipH="1">
                <a:off x="2424632" y="3735016"/>
                <a:ext cx="296215" cy="840420"/>
              </a:xfrm>
              <a:prstGeom prst="rect">
                <a:avLst/>
              </a:prstGeom>
              <a:solidFill>
                <a:schemeClr val="bg1"/>
              </a:solidFill>
              <a:ln>
                <a:noFill/>
              </a:ln>
            </p:spPr>
          </p:pic>
          <p:sp>
            <p:nvSpPr>
              <p:cNvPr id="22" name="Arco 21">
                <a:extLst>
                  <a:ext uri="{FF2B5EF4-FFF2-40B4-BE49-F238E27FC236}">
                    <a16:creationId xmlns:a16="http://schemas.microsoft.com/office/drawing/2014/main" id="{7B636BB9-47FC-46ED-8F7E-586B18957CB1}"/>
                  </a:ext>
                </a:extLst>
              </p:cNvPr>
              <p:cNvSpPr/>
              <p:nvPr/>
            </p:nvSpPr>
            <p:spPr bwMode="auto">
              <a:xfrm flipH="1">
                <a:off x="4956972" y="2184991"/>
                <a:ext cx="2269756" cy="2400300"/>
              </a:xfrm>
              <a:prstGeom prst="arc">
                <a:avLst>
                  <a:gd name="adj1" fmla="val 16200000"/>
                  <a:gd name="adj2" fmla="val 5302781"/>
                </a:avLst>
              </a:prstGeom>
              <a:noFill/>
              <a:ln w="25400" cap="flat" cmpd="sng" algn="ctr">
                <a:solidFill>
                  <a:srgbClr val="003A80"/>
                </a:solidFill>
                <a:prstDash val="solid"/>
                <a:round/>
                <a:headEnd type="none" w="med" len="med"/>
                <a:tailEnd type="none" w="med" len="med"/>
              </a:ln>
              <a:effectLst/>
            </p:spPr>
            <p:txBody>
              <a:bodyPr/>
              <a:lstStyle/>
              <a:p>
                <a:pPr eaLnBrk="1" hangingPunct="1">
                  <a:defRPr/>
                </a:pPr>
                <a:endParaRPr lang="it-IT" sz="1600">
                  <a:latin typeface="Georgia" panose="02040502050405020303" pitchFamily="18" charset="0"/>
                </a:endParaRPr>
              </a:p>
            </p:txBody>
          </p:sp>
          <p:sp>
            <p:nvSpPr>
              <p:cNvPr id="23" name="Triangolo isoscele 20">
                <a:extLst>
                  <a:ext uri="{FF2B5EF4-FFF2-40B4-BE49-F238E27FC236}">
                    <a16:creationId xmlns:a16="http://schemas.microsoft.com/office/drawing/2014/main" id="{5D6FEB85-0E01-4415-AC17-A6957A2D569F}"/>
                  </a:ext>
                </a:extLst>
              </p:cNvPr>
              <p:cNvSpPr>
                <a:spLocks noChangeArrowheads="1"/>
              </p:cNvSpPr>
              <p:nvPr/>
            </p:nvSpPr>
            <p:spPr bwMode="auto">
              <a:xfrm rot="5400000">
                <a:off x="4229103" y="3254074"/>
                <a:ext cx="1332000" cy="288000"/>
              </a:xfrm>
              <a:prstGeom prst="triangle">
                <a:avLst>
                  <a:gd name="adj" fmla="val 50000"/>
                </a:avLst>
              </a:prstGeom>
              <a:solidFill>
                <a:schemeClr val="bg1"/>
              </a:solidFill>
              <a:ln w="38100" algn="ctr">
                <a:solidFill>
                  <a:srgbClr val="003A80"/>
                </a:solidFill>
                <a:round/>
                <a:headEnd/>
                <a:tailEnd/>
              </a:ln>
            </p:spPr>
            <p:txBody>
              <a:bodyPr/>
              <a:lstStyle>
                <a:lvl1pPr>
                  <a:defRPr sz="1600">
                    <a:solidFill>
                      <a:srgbClr val="020060"/>
                    </a:solidFill>
                    <a:latin typeface="Tahoma" panose="020B0604030504040204" pitchFamily="34" charset="0"/>
                    <a:ea typeface="MS PGothic" panose="020B0600070205080204" pitchFamily="34" charset="-128"/>
                  </a:defRPr>
                </a:lvl1pPr>
                <a:lvl2pPr marL="742950" indent="-285750">
                  <a:defRPr sz="1600">
                    <a:solidFill>
                      <a:srgbClr val="020060"/>
                    </a:solidFill>
                    <a:latin typeface="Tahoma" panose="020B0604030504040204" pitchFamily="34" charset="0"/>
                    <a:ea typeface="MS PGothic" panose="020B0600070205080204" pitchFamily="34" charset="-128"/>
                  </a:defRPr>
                </a:lvl2pPr>
                <a:lvl3pPr marL="1143000" indent="-228600">
                  <a:defRPr sz="1600">
                    <a:solidFill>
                      <a:srgbClr val="020060"/>
                    </a:solidFill>
                    <a:latin typeface="Tahoma" panose="020B0604030504040204" pitchFamily="34" charset="0"/>
                    <a:ea typeface="MS PGothic" panose="020B0600070205080204" pitchFamily="34" charset="-128"/>
                  </a:defRPr>
                </a:lvl3pPr>
                <a:lvl4pPr marL="1600200" indent="-228600">
                  <a:defRPr sz="1600">
                    <a:solidFill>
                      <a:srgbClr val="020060"/>
                    </a:solidFill>
                    <a:latin typeface="Tahoma" panose="020B0604030504040204" pitchFamily="34" charset="0"/>
                    <a:ea typeface="MS PGothic" panose="020B0600070205080204" pitchFamily="34" charset="-128"/>
                  </a:defRPr>
                </a:lvl4pPr>
                <a:lvl5pPr marL="2057400" indent="-228600">
                  <a:defRPr sz="1600">
                    <a:solidFill>
                      <a:srgbClr val="020060"/>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rgbClr val="020060"/>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rgbClr val="020060"/>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rgbClr val="020060"/>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rgbClr val="020060"/>
                    </a:solidFill>
                    <a:latin typeface="Tahoma" panose="020B0604030504040204" pitchFamily="34" charset="0"/>
                    <a:ea typeface="MS PGothic" panose="020B0600070205080204" pitchFamily="34" charset="-128"/>
                  </a:defRPr>
                </a:lvl9pPr>
              </a:lstStyle>
              <a:p>
                <a:pPr algn="ctr"/>
                <a:endParaRPr lang="it-IT" altLang="it-IT" sz="1400">
                  <a:latin typeface="Georgia" panose="02040502050405020303" pitchFamily="18" charset="0"/>
                </a:endParaRPr>
              </a:p>
            </p:txBody>
          </p:sp>
          <p:pic>
            <p:nvPicPr>
              <p:cNvPr id="24" name="Immagine 23">
                <a:extLst>
                  <a:ext uri="{FF2B5EF4-FFF2-40B4-BE49-F238E27FC236}">
                    <a16:creationId xmlns:a16="http://schemas.microsoft.com/office/drawing/2014/main" id="{22C06494-1B7C-4D02-8E56-CCA5C4C14ED1}"/>
                  </a:ext>
                </a:extLst>
              </p:cNvPr>
              <p:cNvPicPr>
                <a:picLocks noChangeAspect="1"/>
              </p:cNvPicPr>
              <p:nvPr/>
            </p:nvPicPr>
            <p:blipFill>
              <a:blip r:embed="rId5" cstate="print">
                <a:biLevel thresh="75000"/>
              </a:blip>
              <a:stretch>
                <a:fillRect/>
              </a:stretch>
            </p:blipFill>
            <p:spPr>
              <a:xfrm>
                <a:off x="5415618" y="3019433"/>
                <a:ext cx="676232" cy="676232"/>
              </a:xfrm>
              <a:prstGeom prst="rect">
                <a:avLst/>
              </a:prstGeom>
            </p:spPr>
          </p:pic>
          <p:pic>
            <p:nvPicPr>
              <p:cNvPr id="25" name="Immagine 30">
                <a:extLst>
                  <a:ext uri="{FF2B5EF4-FFF2-40B4-BE49-F238E27FC236}">
                    <a16:creationId xmlns:a16="http://schemas.microsoft.com/office/drawing/2014/main" id="{6B83B40A-28D1-4C34-A90A-2DF962F4B124}"/>
                  </a:ext>
                </a:extLst>
              </p:cNvPr>
              <p:cNvPicPr>
                <a:picLocks noChangeAspect="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Lst>
              </a:blip>
              <a:srcRect r="58881"/>
              <a:stretch>
                <a:fillRect/>
              </a:stretch>
            </p:blipFill>
            <p:spPr bwMode="auto">
              <a:xfrm rot="2700000">
                <a:off x="4886933" y="3708490"/>
                <a:ext cx="371242" cy="840420"/>
              </a:xfrm>
              <a:prstGeom prst="rect">
                <a:avLst/>
              </a:prstGeom>
              <a:solidFill>
                <a:schemeClr val="bg1"/>
              </a:solidFill>
              <a:ln>
                <a:noFill/>
              </a:ln>
            </p:spPr>
          </p:pic>
        </p:grpSp>
        <p:pic>
          <p:nvPicPr>
            <p:cNvPr id="12" name="Picture 2" descr="Risultati immagini per sistema-paese">
              <a:extLst>
                <a:ext uri="{FF2B5EF4-FFF2-40B4-BE49-F238E27FC236}">
                  <a16:creationId xmlns:a16="http://schemas.microsoft.com/office/drawing/2014/main" id="{5DABF823-6D88-4168-B402-ACF4CE7C19E4}"/>
                </a:ext>
              </a:extLst>
            </p:cNvPr>
            <p:cNvPicPr>
              <a:picLocks noChangeAspect="1" noChangeArrowheads="1"/>
            </p:cNvPicPr>
            <p:nvPr/>
          </p:nvPicPr>
          <p:blipFill>
            <a:blip r:embed="rId6" cstate="print">
              <a:clrChange>
                <a:clrFrom>
                  <a:srgbClr val="FFFFFF"/>
                </a:clrFrom>
                <a:clrTo>
                  <a:srgbClr val="FFFFFF">
                    <a:alpha val="0"/>
                  </a:srgbClr>
                </a:clrTo>
              </a:clrChange>
              <a:extLst>
                <a:ext uri="{BEBA8EAE-BF5A-486C-A8C5-ECC9F3942E4B}">
                  <a14:imgProps xmlns:a14="http://schemas.microsoft.com/office/drawing/2010/main">
                    <a14:imgLayer r:embed="rId7"/>
                  </a14:imgProps>
                </a:ext>
                <a:ext uri="{28A0092B-C50C-407E-A947-70E740481C1C}">
                  <a14:useLocalDpi xmlns:a14="http://schemas.microsoft.com/office/drawing/2010/main" val="0"/>
                </a:ext>
              </a:extLst>
            </a:blip>
            <a:srcRect/>
            <a:stretch>
              <a:fillRect/>
            </a:stretch>
          </p:blipFill>
          <p:spPr bwMode="auto">
            <a:xfrm>
              <a:off x="3235094" y="3379509"/>
              <a:ext cx="1351384" cy="108110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909730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bwMode="auto">
          <a:xfrm>
            <a:off x="-4109" y="4149080"/>
            <a:ext cx="12192000" cy="2708920"/>
          </a:xfrm>
          <a:prstGeom prst="rect">
            <a:avLst/>
          </a:prstGeom>
          <a:solidFill>
            <a:schemeClr val="bg1">
              <a:lumMod val="95000"/>
            </a:schemeClr>
          </a:solidFill>
          <a:ln w="9525" cap="flat" cmpd="sng" algn="ctr">
            <a:noFill/>
            <a:prstDash val="solid"/>
            <a:round/>
            <a:headEnd type="none" w="med" len="med"/>
            <a:tailEnd type="none" w="med" len="med"/>
          </a:ln>
          <a:effectLst/>
        </p:spPr>
        <p:txBody>
          <a:bodyPr lIns="74295" tIns="37148" rIns="74295" bIns="37148" anchor="ctr"/>
          <a:lstStyle/>
          <a:p>
            <a:pPr marL="361950">
              <a:spcBef>
                <a:spcPts val="0"/>
              </a:spcBef>
            </a:pPr>
            <a:r>
              <a:rPr lang="it-IT" sz="2800" b="1" dirty="0">
                <a:solidFill>
                  <a:srgbClr val="003A81"/>
                </a:solidFill>
              </a:rPr>
              <a:t>Daniela Bianco</a:t>
            </a:r>
          </a:p>
          <a:p>
            <a:pPr marL="361950">
              <a:spcBef>
                <a:spcPts val="0"/>
              </a:spcBef>
            </a:pPr>
            <a:r>
              <a:rPr lang="en-GB" sz="2000" dirty="0">
                <a:solidFill>
                  <a:srgbClr val="003A81"/>
                </a:solidFill>
              </a:rPr>
              <a:t>Partner e </a:t>
            </a:r>
            <a:r>
              <a:rPr lang="en-GB" sz="2000" dirty="0" err="1">
                <a:solidFill>
                  <a:srgbClr val="003A81"/>
                </a:solidFill>
              </a:rPr>
              <a:t>Responsabile</a:t>
            </a:r>
            <a:r>
              <a:rPr lang="en-GB" sz="2000" dirty="0">
                <a:solidFill>
                  <a:srgbClr val="003A81"/>
                </a:solidFill>
              </a:rPr>
              <a:t> Health Care, The European House – Ambrosetti</a:t>
            </a:r>
          </a:p>
          <a:p>
            <a:pPr marL="584200" indent="-228600" defTabSz="742932">
              <a:spcBef>
                <a:spcPts val="1463"/>
              </a:spcBef>
              <a:defRPr/>
            </a:pPr>
            <a:r>
              <a:rPr lang="it-IT" sz="1800" dirty="0">
                <a:solidFill>
                  <a:srgbClr val="003A80"/>
                </a:solidFill>
              </a:rPr>
              <a:t>Sito: www.ambrosetti.eu</a:t>
            </a:r>
          </a:p>
          <a:p>
            <a:pPr marL="584200" indent="-228600" defTabSz="742932">
              <a:spcBef>
                <a:spcPts val="488"/>
              </a:spcBef>
              <a:defRPr/>
            </a:pPr>
            <a:r>
              <a:rPr lang="it-IT" sz="1800" dirty="0">
                <a:solidFill>
                  <a:srgbClr val="003A80"/>
                </a:solidFill>
              </a:rPr>
              <a:t>E-mail: daniela.bianco@ambrosetti.eu</a:t>
            </a:r>
          </a:p>
          <a:p>
            <a:pPr marL="361950">
              <a:spcBef>
                <a:spcPts val="600"/>
              </a:spcBef>
            </a:pPr>
            <a:endParaRPr lang="it-IT" sz="900" dirty="0">
              <a:solidFill>
                <a:srgbClr val="003A81"/>
              </a:solidFill>
            </a:endParaRPr>
          </a:p>
        </p:txBody>
      </p:sp>
      <p:pic>
        <p:nvPicPr>
          <p:cNvPr id="107523" name="Immagin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79776" y="2464822"/>
            <a:ext cx="3744416" cy="748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olo 1">
            <a:extLst>
              <a:ext uri="{FF2B5EF4-FFF2-40B4-BE49-F238E27FC236}">
                <a16:creationId xmlns:a16="http://schemas.microsoft.com/office/drawing/2014/main" id="{F8B60412-36D9-483A-95BD-EB8B559DCFBF}"/>
              </a:ext>
            </a:extLst>
          </p:cNvPr>
          <p:cNvSpPr txBox="1">
            <a:spLocks/>
          </p:cNvSpPr>
          <p:nvPr/>
        </p:nvSpPr>
        <p:spPr bwMode="auto">
          <a:xfrm>
            <a:off x="1631504" y="1276689"/>
            <a:ext cx="9217025"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400">
                <a:solidFill>
                  <a:srgbClr val="F47B20"/>
                </a:solidFill>
                <a:latin typeface="+mj-lt"/>
                <a:ea typeface="MS PGothic" pitchFamily="34" charset="-128"/>
                <a:cs typeface="+mj-cs"/>
              </a:defRPr>
            </a:lvl1pPr>
            <a:lvl2pPr algn="l" rtl="0" eaLnBrk="0" fontAlgn="base" hangingPunct="0">
              <a:spcBef>
                <a:spcPct val="0"/>
              </a:spcBef>
              <a:spcAft>
                <a:spcPct val="0"/>
              </a:spcAft>
              <a:defRPr sz="2400">
                <a:solidFill>
                  <a:srgbClr val="F47B20"/>
                </a:solidFill>
                <a:latin typeface="Tahoma" pitchFamily="34" charset="0"/>
                <a:ea typeface="MS PGothic" pitchFamily="34" charset="-128"/>
              </a:defRPr>
            </a:lvl2pPr>
            <a:lvl3pPr algn="l" rtl="0" eaLnBrk="0" fontAlgn="base" hangingPunct="0">
              <a:spcBef>
                <a:spcPct val="0"/>
              </a:spcBef>
              <a:spcAft>
                <a:spcPct val="0"/>
              </a:spcAft>
              <a:defRPr sz="2400">
                <a:solidFill>
                  <a:srgbClr val="F47B20"/>
                </a:solidFill>
                <a:latin typeface="Tahoma" pitchFamily="34" charset="0"/>
                <a:ea typeface="MS PGothic" pitchFamily="34" charset="-128"/>
              </a:defRPr>
            </a:lvl3pPr>
            <a:lvl4pPr algn="l" rtl="0" eaLnBrk="0" fontAlgn="base" hangingPunct="0">
              <a:spcBef>
                <a:spcPct val="0"/>
              </a:spcBef>
              <a:spcAft>
                <a:spcPct val="0"/>
              </a:spcAft>
              <a:defRPr sz="2400">
                <a:solidFill>
                  <a:srgbClr val="F47B20"/>
                </a:solidFill>
                <a:latin typeface="Tahoma" pitchFamily="34" charset="0"/>
                <a:ea typeface="MS PGothic" pitchFamily="34" charset="-128"/>
              </a:defRPr>
            </a:lvl4pPr>
            <a:lvl5pPr algn="l" rtl="0" eaLnBrk="0" fontAlgn="base" hangingPunct="0">
              <a:spcBef>
                <a:spcPct val="0"/>
              </a:spcBef>
              <a:spcAft>
                <a:spcPct val="0"/>
              </a:spcAft>
              <a:defRPr sz="2400">
                <a:solidFill>
                  <a:srgbClr val="F47B20"/>
                </a:solidFill>
                <a:latin typeface="Tahoma" pitchFamily="34" charset="0"/>
                <a:ea typeface="MS PGothic" pitchFamily="34" charset="-128"/>
              </a:defRPr>
            </a:lvl5pPr>
            <a:lvl6pPr marL="457213" algn="l" rtl="0" fontAlgn="base">
              <a:spcBef>
                <a:spcPct val="0"/>
              </a:spcBef>
              <a:spcAft>
                <a:spcPct val="0"/>
              </a:spcAft>
              <a:defRPr sz="2000">
                <a:solidFill>
                  <a:srgbClr val="020060"/>
                </a:solidFill>
                <a:latin typeface="Tahoma" pitchFamily="34" charset="0"/>
              </a:defRPr>
            </a:lvl6pPr>
            <a:lvl7pPr marL="914424" algn="l" rtl="0" fontAlgn="base">
              <a:spcBef>
                <a:spcPct val="0"/>
              </a:spcBef>
              <a:spcAft>
                <a:spcPct val="0"/>
              </a:spcAft>
              <a:defRPr sz="2000">
                <a:solidFill>
                  <a:srgbClr val="020060"/>
                </a:solidFill>
                <a:latin typeface="Tahoma" pitchFamily="34" charset="0"/>
              </a:defRPr>
            </a:lvl7pPr>
            <a:lvl8pPr marL="1371634" algn="l" rtl="0" fontAlgn="base">
              <a:spcBef>
                <a:spcPct val="0"/>
              </a:spcBef>
              <a:spcAft>
                <a:spcPct val="0"/>
              </a:spcAft>
              <a:defRPr sz="2000">
                <a:solidFill>
                  <a:srgbClr val="020060"/>
                </a:solidFill>
                <a:latin typeface="Tahoma" pitchFamily="34" charset="0"/>
              </a:defRPr>
            </a:lvl8pPr>
            <a:lvl9pPr marL="1828846" algn="l" rtl="0" fontAlgn="base">
              <a:spcBef>
                <a:spcPct val="0"/>
              </a:spcBef>
              <a:spcAft>
                <a:spcPct val="0"/>
              </a:spcAft>
              <a:defRPr sz="2000">
                <a:solidFill>
                  <a:srgbClr val="020060"/>
                </a:solidFill>
                <a:latin typeface="Tahoma" pitchFamily="34" charset="0"/>
              </a:defRPr>
            </a:lvl9pPr>
          </a:lstStyle>
          <a:p>
            <a:pPr algn="ctr">
              <a:defRPr/>
            </a:pPr>
            <a:r>
              <a:rPr lang="en-US" sz="3600" b="1" kern="0" dirty="0" err="1"/>
              <a:t>Grazie</a:t>
            </a:r>
            <a:r>
              <a:rPr lang="en-US" sz="3600" b="1" kern="0" dirty="0"/>
              <a:t> per </a:t>
            </a:r>
            <a:r>
              <a:rPr lang="en-US" sz="3600" b="1" kern="0" dirty="0" err="1"/>
              <a:t>l’attenzione</a:t>
            </a:r>
            <a:endParaRPr lang="it-IT" sz="2800" b="1" kern="0" dirty="0"/>
          </a:p>
        </p:txBody>
      </p:sp>
    </p:spTree>
    <p:extLst>
      <p:ext uri="{BB962C8B-B14F-4D97-AF65-F5344CB8AC3E}">
        <p14:creationId xmlns:p14="http://schemas.microsoft.com/office/powerpoint/2010/main" val="3822503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Ricerca e crescita economica</a:t>
            </a:r>
          </a:p>
        </p:txBody>
      </p:sp>
      <p:sp>
        <p:nvSpPr>
          <p:cNvPr id="13" name="Segnaposto contenuto 2"/>
          <p:cNvSpPr>
            <a:spLocks noGrp="1"/>
          </p:cNvSpPr>
          <p:nvPr>
            <p:ph type="body" sz="quarter" idx="10"/>
          </p:nvPr>
        </p:nvSpPr>
        <p:spPr>
          <a:xfrm>
            <a:off x="699799" y="6019277"/>
            <a:ext cx="10601006" cy="490432"/>
          </a:xfrm>
          <a:solidFill>
            <a:schemeClr val="bg1">
              <a:lumMod val="95000"/>
            </a:schemeClr>
          </a:solidFill>
          <a:ln w="22225">
            <a:solidFill>
              <a:srgbClr val="003A80"/>
            </a:solidFill>
          </a:ln>
        </p:spPr>
        <p:txBody>
          <a:bodyPr lIns="72000" tIns="36000" rIns="72000" bIns="36000" anchor="ctr">
            <a:normAutofit/>
          </a:bodyPr>
          <a:lstStyle/>
          <a:p>
            <a:pPr marL="0" indent="0" algn="ctr">
              <a:spcBef>
                <a:spcPts val="600"/>
              </a:spcBef>
              <a:spcAft>
                <a:spcPts val="600"/>
              </a:spcAft>
              <a:buNone/>
            </a:pPr>
            <a:r>
              <a:rPr lang="it-IT" sz="2000" kern="1200" dirty="0">
                <a:solidFill>
                  <a:schemeClr val="accent2">
                    <a:lumMod val="75000"/>
                  </a:schemeClr>
                </a:solidFill>
                <a:latin typeface="+mj-lt"/>
              </a:rPr>
              <a:t>Esiste una </a:t>
            </a:r>
            <a:r>
              <a:rPr lang="it-IT" sz="2000" b="1" kern="1200" dirty="0">
                <a:solidFill>
                  <a:schemeClr val="accent2">
                    <a:lumMod val="75000"/>
                  </a:schemeClr>
                </a:solidFill>
                <a:latin typeface="+mj-lt"/>
              </a:rPr>
              <a:t>relazione positiva diretta </a:t>
            </a:r>
            <a:r>
              <a:rPr lang="it-IT" sz="2000" kern="1200" dirty="0">
                <a:solidFill>
                  <a:schemeClr val="accent2">
                    <a:lumMod val="75000"/>
                  </a:schemeClr>
                </a:solidFill>
                <a:latin typeface="+mj-lt"/>
              </a:rPr>
              <a:t>tra investimenti in R&amp;S e crescita del Paese</a:t>
            </a:r>
          </a:p>
        </p:txBody>
      </p:sp>
      <p:grpSp>
        <p:nvGrpSpPr>
          <p:cNvPr id="3" name="Gruppo 2">
            <a:extLst>
              <a:ext uri="{FF2B5EF4-FFF2-40B4-BE49-F238E27FC236}">
                <a16:creationId xmlns:a16="http://schemas.microsoft.com/office/drawing/2014/main" id="{27604F9E-5F89-40B8-ABF8-921125C561FB}"/>
              </a:ext>
            </a:extLst>
          </p:cNvPr>
          <p:cNvGrpSpPr/>
          <p:nvPr/>
        </p:nvGrpSpPr>
        <p:grpSpPr>
          <a:xfrm>
            <a:off x="119336" y="1196752"/>
            <a:ext cx="11953328" cy="4696355"/>
            <a:chOff x="623392" y="1196752"/>
            <a:chExt cx="11953328" cy="4696355"/>
          </a:xfrm>
        </p:grpSpPr>
        <p:sp>
          <p:nvSpPr>
            <p:cNvPr id="14" name="CasellaDiTesto 13"/>
            <p:cNvSpPr txBox="1"/>
            <p:nvPr/>
          </p:nvSpPr>
          <p:spPr>
            <a:xfrm>
              <a:off x="623392" y="1196752"/>
              <a:ext cx="11953328" cy="369332"/>
            </a:xfrm>
            <a:prstGeom prst="rect">
              <a:avLst/>
            </a:prstGeom>
            <a:noFill/>
          </p:spPr>
          <p:txBody>
            <a:bodyPr wrap="square" rtlCol="0">
              <a:spAutoFit/>
            </a:bodyPr>
            <a:lstStyle/>
            <a:p>
              <a:pPr algn="ctr"/>
              <a:r>
                <a:rPr lang="it-IT" sz="1800" b="1" dirty="0">
                  <a:solidFill>
                    <a:srgbClr val="003A80"/>
                  </a:solidFill>
                  <a:ea typeface="Tahoma" panose="020B0604030504040204" pitchFamily="34" charset="0"/>
                  <a:cs typeface="Tahoma" panose="020B0604030504040204" pitchFamily="34" charset="0"/>
                </a:rPr>
                <a:t>Relazione tra investimenti in R&amp;S e crescita del PIL in 30 economie mondiali</a:t>
              </a:r>
            </a:p>
          </p:txBody>
        </p:sp>
        <p:graphicFrame>
          <p:nvGraphicFramePr>
            <p:cNvPr id="24" name="Grafico 23">
              <a:extLst>
                <a:ext uri="{FF2B5EF4-FFF2-40B4-BE49-F238E27FC236}">
                  <a16:creationId xmlns:a16="http://schemas.microsoft.com/office/drawing/2014/main" id="{FD7EEAC8-79CD-4D35-BAE5-ACAC7AE26925}"/>
                </a:ext>
              </a:extLst>
            </p:cNvPr>
            <p:cNvGraphicFramePr>
              <a:graphicFrameLocks/>
            </p:cNvGraphicFramePr>
            <p:nvPr>
              <p:extLst/>
            </p:nvPr>
          </p:nvGraphicFramePr>
          <p:xfrm>
            <a:off x="1728151" y="1487130"/>
            <a:ext cx="9552415" cy="4174118"/>
          </p:xfrm>
          <a:graphic>
            <a:graphicData uri="http://schemas.openxmlformats.org/drawingml/2006/chart">
              <c:chart xmlns:c="http://schemas.openxmlformats.org/drawingml/2006/chart" xmlns:r="http://schemas.openxmlformats.org/officeDocument/2006/relationships" r:id="rId3"/>
            </a:graphicData>
          </a:graphic>
        </p:graphicFrame>
        <p:sp>
          <p:nvSpPr>
            <p:cNvPr id="25" name="CasellaDiTesto 3">
              <a:extLst>
                <a:ext uri="{FF2B5EF4-FFF2-40B4-BE49-F238E27FC236}">
                  <a16:creationId xmlns:a16="http://schemas.microsoft.com/office/drawing/2014/main" id="{CC9B336A-8169-44B4-812E-CF0D32C6FF92}"/>
                </a:ext>
              </a:extLst>
            </p:cNvPr>
            <p:cNvSpPr txBox="1"/>
            <p:nvPr/>
          </p:nvSpPr>
          <p:spPr>
            <a:xfrm>
              <a:off x="2890302" y="5601008"/>
              <a:ext cx="7419507" cy="292099"/>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600" b="0" i="0" u="none" strike="noStrike" kern="0" cap="none" spc="0" normalizeH="0" baseline="0" noProof="0" dirty="0">
                  <a:ln>
                    <a:noFill/>
                  </a:ln>
                  <a:solidFill>
                    <a:srgbClr val="003A80"/>
                  </a:solidFill>
                  <a:effectLst/>
                  <a:uLnTx/>
                  <a:uFillTx/>
                  <a:latin typeface="+mj-lt"/>
                  <a:cs typeface="Arial" panose="020B0604020202020204" pitchFamily="34" charset="0"/>
                </a:rPr>
                <a:t>Investimenti in R&amp;S, tasso annuo di crescita composto (%) 2000-2016</a:t>
              </a:r>
            </a:p>
          </p:txBody>
        </p:sp>
        <p:sp>
          <p:nvSpPr>
            <p:cNvPr id="26" name="CasellaDiTesto 4">
              <a:extLst>
                <a:ext uri="{FF2B5EF4-FFF2-40B4-BE49-F238E27FC236}">
                  <a16:creationId xmlns:a16="http://schemas.microsoft.com/office/drawing/2014/main" id="{0C6A3249-FB74-4C07-A2BF-4DF3B7ADB5A3}"/>
                </a:ext>
              </a:extLst>
            </p:cNvPr>
            <p:cNvSpPr txBox="1"/>
            <p:nvPr/>
          </p:nvSpPr>
          <p:spPr>
            <a:xfrm rot="16200000">
              <a:off x="-220625" y="3363255"/>
              <a:ext cx="4637836" cy="421868"/>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600" b="0" i="0" u="none" strike="noStrike" kern="0" cap="none" spc="0" normalizeH="0" baseline="0" noProof="0" dirty="0">
                  <a:ln>
                    <a:noFill/>
                  </a:ln>
                  <a:solidFill>
                    <a:srgbClr val="003A80"/>
                  </a:solidFill>
                  <a:effectLst/>
                  <a:uLnTx/>
                  <a:uFillTx/>
                  <a:latin typeface="+mj-lt"/>
                  <a:cs typeface="Arial" panose="020B0604020202020204" pitchFamily="34" charset="0"/>
                </a:rPr>
                <a:t>PIL, tasso di crescita medio (%)  2000-2016</a:t>
              </a:r>
            </a:p>
          </p:txBody>
        </p:sp>
      </p:grpSp>
      <p:sp>
        <p:nvSpPr>
          <p:cNvPr id="16" name="CasellaDiTesto 15">
            <a:extLst>
              <a:ext uri="{FF2B5EF4-FFF2-40B4-BE49-F238E27FC236}">
                <a16:creationId xmlns:a16="http://schemas.microsoft.com/office/drawing/2014/main" id="{CDBF873D-EA9D-419B-9E30-5AA2686CE121}"/>
              </a:ext>
            </a:extLst>
          </p:cNvPr>
          <p:cNvSpPr txBox="1"/>
          <p:nvPr/>
        </p:nvSpPr>
        <p:spPr>
          <a:xfrm>
            <a:off x="328167" y="6558622"/>
            <a:ext cx="5672136" cy="276999"/>
          </a:xfrm>
          <a:prstGeom prst="rect">
            <a:avLst/>
          </a:prstGeom>
        </p:spPr>
        <p:txBody>
          <a:bodyPr wrap="square" rtlCol="0">
            <a:spAutoFit/>
          </a:bodyPr>
          <a:lstStyle/>
          <a:p>
            <a:r>
              <a:rPr lang="it-IT" sz="1200" dirty="0">
                <a:solidFill>
                  <a:schemeClr val="bg1">
                    <a:lumMod val="65000"/>
                  </a:schemeClr>
                </a:solidFill>
              </a:rPr>
              <a:t>Fonte: elaborazioni The </a:t>
            </a:r>
            <a:r>
              <a:rPr lang="it-IT" sz="1200" dirty="0" err="1">
                <a:solidFill>
                  <a:schemeClr val="bg1">
                    <a:lumMod val="65000"/>
                  </a:schemeClr>
                </a:solidFill>
              </a:rPr>
              <a:t>European</a:t>
            </a:r>
            <a:r>
              <a:rPr lang="it-IT" sz="1200" dirty="0">
                <a:solidFill>
                  <a:schemeClr val="bg1">
                    <a:lumMod val="65000"/>
                  </a:schemeClr>
                </a:solidFill>
              </a:rPr>
              <a:t> House – Ambrosetti su dati FMI e OCSE, 2018</a:t>
            </a:r>
          </a:p>
        </p:txBody>
      </p:sp>
    </p:spTree>
    <p:extLst>
      <p:ext uri="{BB962C8B-B14F-4D97-AF65-F5344CB8AC3E}">
        <p14:creationId xmlns:p14="http://schemas.microsoft.com/office/powerpoint/2010/main" val="1037954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158DD3B-2135-47AF-B4C1-7CEBF32CF6BC}"/>
              </a:ext>
            </a:extLst>
          </p:cNvPr>
          <p:cNvSpPr>
            <a:spLocks noGrp="1"/>
          </p:cNvSpPr>
          <p:nvPr>
            <p:ph type="title"/>
          </p:nvPr>
        </p:nvSpPr>
        <p:spPr/>
        <p:txBody>
          <a:bodyPr/>
          <a:lstStyle/>
          <a:p>
            <a:r>
              <a:rPr lang="it-IT" dirty="0"/>
              <a:t>Produttività e crescita economica</a:t>
            </a:r>
          </a:p>
        </p:txBody>
      </p:sp>
      <p:sp>
        <p:nvSpPr>
          <p:cNvPr id="4" name="CasellaDiTesto 3">
            <a:extLst>
              <a:ext uri="{FF2B5EF4-FFF2-40B4-BE49-F238E27FC236}">
                <a16:creationId xmlns:a16="http://schemas.microsoft.com/office/drawing/2014/main" id="{88B84595-E59B-4005-B63A-7FA4A6E6BCB6}"/>
              </a:ext>
            </a:extLst>
          </p:cNvPr>
          <p:cNvSpPr txBox="1"/>
          <p:nvPr/>
        </p:nvSpPr>
        <p:spPr>
          <a:xfrm>
            <a:off x="1485186" y="1101626"/>
            <a:ext cx="8787278" cy="646331"/>
          </a:xfrm>
          <a:prstGeom prst="rect">
            <a:avLst/>
          </a:prstGeom>
          <a:noFill/>
        </p:spPr>
        <p:txBody>
          <a:bodyPr wrap="square" rtlCol="0">
            <a:spAutoFit/>
          </a:bodyPr>
          <a:lstStyle/>
          <a:p>
            <a:pPr algn="ctr"/>
            <a:r>
              <a:rPr lang="it-IT" sz="1800" b="1" dirty="0">
                <a:solidFill>
                  <a:srgbClr val="003A80"/>
                </a:solidFill>
                <a:ea typeface="Tahoma" panose="020B0604030504040204" pitchFamily="34" charset="0"/>
                <a:cs typeface="Tahoma" panose="020B0604030504040204" pitchFamily="34" charset="0"/>
              </a:rPr>
              <a:t>Relazione tra produttività del lavoro, 2008-2014, e crescita del PIL, 2008-2016, in 20 Paesi europei</a:t>
            </a:r>
          </a:p>
        </p:txBody>
      </p:sp>
      <p:sp>
        <p:nvSpPr>
          <p:cNvPr id="5" name="Segnaposto contenuto 2">
            <a:extLst>
              <a:ext uri="{FF2B5EF4-FFF2-40B4-BE49-F238E27FC236}">
                <a16:creationId xmlns:a16="http://schemas.microsoft.com/office/drawing/2014/main" id="{DD7FC540-07F2-47A1-B2EA-AA9865ADF9A5}"/>
              </a:ext>
            </a:extLst>
          </p:cNvPr>
          <p:cNvSpPr txBox="1">
            <a:spLocks/>
          </p:cNvSpPr>
          <p:nvPr/>
        </p:nvSpPr>
        <p:spPr>
          <a:xfrm>
            <a:off x="8822124" y="2863345"/>
            <a:ext cx="3013859" cy="1620893"/>
          </a:xfrm>
          <a:ln w="22225">
            <a:solidFill>
              <a:srgbClr val="FF6600"/>
            </a:solidFill>
          </a:ln>
        </p:spPr>
        <p:txBody>
          <a:bodyPr lIns="72000" tIns="36000" rIns="72000" bIns="36000" anchor="ctr">
            <a:normAutofit/>
          </a:bodyPr>
          <a:lstStyle>
            <a:lvl1pPr marL="342907" indent="-342907" algn="l" rtl="0" eaLnBrk="0" fontAlgn="base" hangingPunct="0">
              <a:spcBef>
                <a:spcPct val="50000"/>
              </a:spcBef>
              <a:spcAft>
                <a:spcPct val="0"/>
              </a:spcAft>
              <a:buClr>
                <a:srgbClr val="FF6600"/>
              </a:buClr>
              <a:buSzPct val="105000"/>
              <a:buFont typeface="Wingdings" pitchFamily="2" charset="2"/>
              <a:defRPr sz="1600">
                <a:solidFill>
                  <a:srgbClr val="020060"/>
                </a:solidFill>
                <a:latin typeface="+mn-lt"/>
                <a:ea typeface="MS PGothic" pitchFamily="34" charset="-128"/>
                <a:cs typeface="+mn-cs"/>
              </a:defRPr>
            </a:lvl1pPr>
            <a:lvl2pPr marL="628666" indent="-349259" algn="l" rtl="0" eaLnBrk="0" fontAlgn="base" hangingPunct="0">
              <a:spcBef>
                <a:spcPct val="50000"/>
              </a:spcBef>
              <a:spcAft>
                <a:spcPct val="0"/>
              </a:spcAft>
              <a:buClr>
                <a:srgbClr val="FF6600"/>
              </a:buClr>
              <a:buSzPct val="105000"/>
              <a:defRPr sz="1600">
                <a:solidFill>
                  <a:srgbClr val="020060"/>
                </a:solidFill>
                <a:latin typeface="+mn-lt"/>
                <a:ea typeface="MS PGothic" pitchFamily="34" charset="-128"/>
              </a:defRPr>
            </a:lvl2pPr>
            <a:lvl3pPr marL="1076352" indent="-319096" algn="l" rtl="0" eaLnBrk="0" fontAlgn="base" hangingPunct="0">
              <a:spcBef>
                <a:spcPct val="50000"/>
              </a:spcBef>
              <a:spcAft>
                <a:spcPct val="0"/>
              </a:spcAft>
              <a:buClr>
                <a:srgbClr val="16165D"/>
              </a:buClr>
              <a:buSzPct val="105000"/>
              <a:buFont typeface="Tahoma" pitchFamily="34" charset="0"/>
              <a:buChar char="-"/>
              <a:defRPr sz="1600">
                <a:solidFill>
                  <a:srgbClr val="020060"/>
                </a:solidFill>
                <a:latin typeface="+mn-lt"/>
                <a:ea typeface="MS PGothic" pitchFamily="34" charset="-128"/>
              </a:defRPr>
            </a:lvl3pPr>
            <a:lvl4pPr marL="1524038" indent="-284170" algn="l" rtl="0" eaLnBrk="0" fontAlgn="base" hangingPunct="0">
              <a:spcBef>
                <a:spcPct val="50000"/>
              </a:spcBef>
              <a:spcAft>
                <a:spcPct val="0"/>
              </a:spcAft>
              <a:buClr>
                <a:srgbClr val="16165D"/>
              </a:buClr>
              <a:buSzPct val="105000"/>
              <a:buFont typeface="Tahoma" pitchFamily="34" charset="0"/>
              <a:buChar char="-"/>
              <a:defRPr sz="1600">
                <a:solidFill>
                  <a:srgbClr val="020060"/>
                </a:solidFill>
                <a:latin typeface="+mn-lt"/>
                <a:ea typeface="MS PGothic" pitchFamily="34" charset="-128"/>
              </a:defRPr>
            </a:lvl4pPr>
            <a:lvl5pPr marL="2066976" indent="-276232" algn="l" rtl="0" eaLnBrk="0" fontAlgn="base" hangingPunct="0">
              <a:spcBef>
                <a:spcPct val="20000"/>
              </a:spcBef>
              <a:spcAft>
                <a:spcPct val="0"/>
              </a:spcAft>
              <a:buClr>
                <a:srgbClr val="16165D"/>
              </a:buClr>
              <a:buSzPct val="120000"/>
              <a:buFont typeface="Tahoma" pitchFamily="34" charset="0"/>
              <a:buChar char="-"/>
              <a:defRPr sz="2000">
                <a:solidFill>
                  <a:schemeClr val="tx1"/>
                </a:solidFill>
                <a:latin typeface="Times New Roman" pitchFamily="18" charset="0"/>
                <a:ea typeface="MS PGothic" pitchFamily="34" charset="-128"/>
              </a:defRPr>
            </a:lvl5pPr>
            <a:lvl6pPr marL="2514664" indent="-228606" algn="l" rtl="0" fontAlgn="base">
              <a:spcBef>
                <a:spcPct val="20000"/>
              </a:spcBef>
              <a:spcAft>
                <a:spcPct val="0"/>
              </a:spcAft>
              <a:buChar char="»"/>
              <a:defRPr sz="2000">
                <a:solidFill>
                  <a:schemeClr val="tx1"/>
                </a:solidFill>
                <a:latin typeface="Times New Roman" pitchFamily="18" charset="0"/>
              </a:defRPr>
            </a:lvl6pPr>
            <a:lvl7pPr marL="2971875" indent="-228606" algn="l" rtl="0" fontAlgn="base">
              <a:spcBef>
                <a:spcPct val="20000"/>
              </a:spcBef>
              <a:spcAft>
                <a:spcPct val="0"/>
              </a:spcAft>
              <a:buChar char="»"/>
              <a:defRPr sz="2000">
                <a:solidFill>
                  <a:schemeClr val="tx1"/>
                </a:solidFill>
                <a:latin typeface="Times New Roman" pitchFamily="18" charset="0"/>
              </a:defRPr>
            </a:lvl7pPr>
            <a:lvl8pPr marL="3429086" indent="-228606" algn="l" rtl="0" fontAlgn="base">
              <a:spcBef>
                <a:spcPct val="20000"/>
              </a:spcBef>
              <a:spcAft>
                <a:spcPct val="0"/>
              </a:spcAft>
              <a:buChar char="»"/>
              <a:defRPr sz="2000">
                <a:solidFill>
                  <a:schemeClr val="tx1"/>
                </a:solidFill>
                <a:latin typeface="Times New Roman" pitchFamily="18" charset="0"/>
              </a:defRPr>
            </a:lvl8pPr>
            <a:lvl9pPr marL="3886298" indent="-228606" algn="l" rtl="0" fontAlgn="base">
              <a:spcBef>
                <a:spcPct val="20000"/>
              </a:spcBef>
              <a:spcAft>
                <a:spcPct val="0"/>
              </a:spcAft>
              <a:buChar char="»"/>
              <a:defRPr sz="2000">
                <a:solidFill>
                  <a:schemeClr val="tx1"/>
                </a:solidFill>
                <a:latin typeface="Times New Roman" pitchFamily="18" charset="0"/>
              </a:defRPr>
            </a:lvl9pPr>
          </a:lstStyle>
          <a:p>
            <a:pPr marL="0" indent="0" algn="ctr">
              <a:spcBef>
                <a:spcPts val="600"/>
              </a:spcBef>
              <a:spcAft>
                <a:spcPts val="600"/>
              </a:spcAft>
            </a:pPr>
            <a:r>
              <a:rPr lang="it-IT" b="1" i="1" kern="0">
                <a:latin typeface="Georgia"/>
                <a:cs typeface="Georgia"/>
              </a:rPr>
              <a:t>Esiste una relazione positiva diretta tra produttività e crescita del Paese</a:t>
            </a:r>
            <a:endParaRPr lang="it-IT" b="1" kern="0" dirty="0">
              <a:latin typeface="Georgia"/>
              <a:cs typeface="Georgia"/>
            </a:endParaRPr>
          </a:p>
        </p:txBody>
      </p:sp>
      <p:graphicFrame>
        <p:nvGraphicFramePr>
          <p:cNvPr id="6" name="Grafico 5">
            <a:extLst>
              <a:ext uri="{FF2B5EF4-FFF2-40B4-BE49-F238E27FC236}">
                <a16:creationId xmlns:a16="http://schemas.microsoft.com/office/drawing/2014/main" id="{0746DD58-A374-42D9-8E64-13CE828F0262}"/>
              </a:ext>
            </a:extLst>
          </p:cNvPr>
          <p:cNvGraphicFramePr>
            <a:graphicFrameLocks/>
          </p:cNvGraphicFramePr>
          <p:nvPr>
            <p:extLst>
              <p:ext uri="{D42A27DB-BD31-4B8C-83A1-F6EECF244321}">
                <p14:modId xmlns:p14="http://schemas.microsoft.com/office/powerpoint/2010/main" val="2174123988"/>
              </p:ext>
            </p:extLst>
          </p:nvPr>
        </p:nvGraphicFramePr>
        <p:xfrm>
          <a:off x="253583" y="1843083"/>
          <a:ext cx="8615680" cy="4475397"/>
        </p:xfrm>
        <a:graphic>
          <a:graphicData uri="http://schemas.openxmlformats.org/drawingml/2006/chart">
            <c:chart xmlns:c="http://schemas.openxmlformats.org/drawingml/2006/chart" xmlns:r="http://schemas.openxmlformats.org/officeDocument/2006/relationships" r:id="rId3"/>
          </a:graphicData>
        </a:graphic>
      </p:graphicFrame>
      <p:sp>
        <p:nvSpPr>
          <p:cNvPr id="7" name="CasellaDiTesto 4">
            <a:extLst>
              <a:ext uri="{FF2B5EF4-FFF2-40B4-BE49-F238E27FC236}">
                <a16:creationId xmlns:a16="http://schemas.microsoft.com/office/drawing/2014/main" id="{474E9FBA-1D2C-47FC-933D-798F169C6A09}"/>
              </a:ext>
            </a:extLst>
          </p:cNvPr>
          <p:cNvSpPr txBox="1"/>
          <p:nvPr/>
        </p:nvSpPr>
        <p:spPr>
          <a:xfrm rot="16200000">
            <a:off x="-1496392" y="3674182"/>
            <a:ext cx="4371591" cy="328889"/>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600" u="none" strike="noStrike" kern="0" cap="none" spc="0" normalizeH="0" baseline="0" noProof="0" dirty="0">
                <a:ln>
                  <a:noFill/>
                </a:ln>
                <a:solidFill>
                  <a:schemeClr val="tx1">
                    <a:lumMod val="75000"/>
                    <a:lumOff val="25000"/>
                  </a:schemeClr>
                </a:solidFill>
                <a:effectLst/>
                <a:uLnTx/>
                <a:uFillTx/>
                <a:latin typeface="Georgia" panose="02040502050405020303" pitchFamily="18" charset="0"/>
                <a:cs typeface="Arial" panose="020B0604020202020204" pitchFamily="34" charset="0"/>
              </a:rPr>
              <a:t>PIL, tasso di crescita medio (%)  2008-2016</a:t>
            </a:r>
          </a:p>
        </p:txBody>
      </p:sp>
      <p:sp>
        <p:nvSpPr>
          <p:cNvPr id="8" name="CasellaDiTesto 7">
            <a:extLst>
              <a:ext uri="{FF2B5EF4-FFF2-40B4-BE49-F238E27FC236}">
                <a16:creationId xmlns:a16="http://schemas.microsoft.com/office/drawing/2014/main" id="{0B3B5954-BA77-4BAD-B081-45662276A43F}"/>
              </a:ext>
            </a:extLst>
          </p:cNvPr>
          <p:cNvSpPr txBox="1"/>
          <p:nvPr/>
        </p:nvSpPr>
        <p:spPr>
          <a:xfrm>
            <a:off x="2845847" y="6338805"/>
            <a:ext cx="6671479" cy="276999"/>
          </a:xfrm>
          <a:prstGeom prst="rect">
            <a:avLst/>
          </a:prstGeom>
        </p:spPr>
        <p:txBody>
          <a:bodyPr wrap="square" lIns="0" rtlCol="0">
            <a:spAutoFit/>
          </a:bodyPr>
          <a:lstStyle/>
          <a:p>
            <a:r>
              <a:rPr lang="it-IT" sz="1200" dirty="0">
                <a:solidFill>
                  <a:schemeClr val="tx1">
                    <a:lumMod val="50000"/>
                    <a:lumOff val="50000"/>
                  </a:schemeClr>
                </a:solidFill>
                <a:latin typeface="Georgia" panose="02040502050405020303" pitchFamily="18" charset="0"/>
              </a:rPr>
              <a:t>Fonte: elaborazioni The European House – Ambrosetti su dati </a:t>
            </a:r>
            <a:r>
              <a:rPr lang="it-IT" sz="1200" dirty="0" err="1">
                <a:solidFill>
                  <a:schemeClr val="tx1">
                    <a:lumMod val="50000"/>
                    <a:lumOff val="50000"/>
                  </a:schemeClr>
                </a:solidFill>
                <a:latin typeface="Georgia" panose="02040502050405020303" pitchFamily="18" charset="0"/>
              </a:rPr>
              <a:t>Eurostat</a:t>
            </a:r>
            <a:r>
              <a:rPr lang="it-IT" sz="1200" dirty="0">
                <a:solidFill>
                  <a:schemeClr val="tx1">
                    <a:lumMod val="50000"/>
                    <a:lumOff val="50000"/>
                  </a:schemeClr>
                </a:solidFill>
                <a:latin typeface="Georgia" panose="02040502050405020303" pitchFamily="18" charset="0"/>
              </a:rPr>
              <a:t> e IMF, 2017</a:t>
            </a:r>
          </a:p>
        </p:txBody>
      </p:sp>
      <p:sp>
        <p:nvSpPr>
          <p:cNvPr id="9" name="Segnaposto numero diapositiva 5">
            <a:extLst>
              <a:ext uri="{FF2B5EF4-FFF2-40B4-BE49-F238E27FC236}">
                <a16:creationId xmlns:a16="http://schemas.microsoft.com/office/drawing/2014/main" id="{17D71D43-9F83-40FE-AE46-8F413C05D6CC}"/>
              </a:ext>
            </a:extLst>
          </p:cNvPr>
          <p:cNvSpPr txBox="1">
            <a:spLocks/>
          </p:cNvSpPr>
          <p:nvPr/>
        </p:nvSpPr>
        <p:spPr>
          <a:xfrm>
            <a:off x="11805090" y="6431837"/>
            <a:ext cx="627614" cy="292864"/>
          </a:xfrm>
          <a:prstGeom prst="rect">
            <a:avLst/>
          </a:prstGeom>
        </p:spPr>
        <p:txBody>
          <a:bodyPr/>
          <a:lstStyle>
            <a:defPPr>
              <a:defRPr lang="it-IT"/>
            </a:defPPr>
            <a:lvl1pPr algn="l" rtl="0" fontAlgn="base">
              <a:spcBef>
                <a:spcPct val="0"/>
              </a:spcBef>
              <a:spcAft>
                <a:spcPct val="0"/>
              </a:spcAft>
              <a:defRPr sz="1600" kern="1200">
                <a:solidFill>
                  <a:srgbClr val="020060"/>
                </a:solidFill>
                <a:latin typeface="Tahoma" pitchFamily="34" charset="0"/>
                <a:ea typeface="MS PGothic" pitchFamily="34" charset="-128"/>
                <a:cs typeface="+mn-cs"/>
              </a:defRPr>
            </a:lvl1pPr>
            <a:lvl2pPr marL="457200" algn="l" rtl="0" fontAlgn="base">
              <a:spcBef>
                <a:spcPct val="0"/>
              </a:spcBef>
              <a:spcAft>
                <a:spcPct val="0"/>
              </a:spcAft>
              <a:defRPr sz="1600" kern="1200">
                <a:solidFill>
                  <a:srgbClr val="020060"/>
                </a:solidFill>
                <a:latin typeface="Tahoma" pitchFamily="34" charset="0"/>
                <a:ea typeface="MS PGothic" pitchFamily="34" charset="-128"/>
                <a:cs typeface="+mn-cs"/>
              </a:defRPr>
            </a:lvl2pPr>
            <a:lvl3pPr marL="914400" algn="l" rtl="0" fontAlgn="base">
              <a:spcBef>
                <a:spcPct val="0"/>
              </a:spcBef>
              <a:spcAft>
                <a:spcPct val="0"/>
              </a:spcAft>
              <a:defRPr sz="1600" kern="1200">
                <a:solidFill>
                  <a:srgbClr val="020060"/>
                </a:solidFill>
                <a:latin typeface="Tahoma" pitchFamily="34" charset="0"/>
                <a:ea typeface="MS PGothic" pitchFamily="34" charset="-128"/>
                <a:cs typeface="+mn-cs"/>
              </a:defRPr>
            </a:lvl3pPr>
            <a:lvl4pPr marL="1371600" algn="l" rtl="0" fontAlgn="base">
              <a:spcBef>
                <a:spcPct val="0"/>
              </a:spcBef>
              <a:spcAft>
                <a:spcPct val="0"/>
              </a:spcAft>
              <a:defRPr sz="1600" kern="1200">
                <a:solidFill>
                  <a:srgbClr val="020060"/>
                </a:solidFill>
                <a:latin typeface="Tahoma" pitchFamily="34" charset="0"/>
                <a:ea typeface="MS PGothic" pitchFamily="34" charset="-128"/>
                <a:cs typeface="+mn-cs"/>
              </a:defRPr>
            </a:lvl4pPr>
            <a:lvl5pPr marL="1828800" algn="l" rtl="0" fontAlgn="base">
              <a:spcBef>
                <a:spcPct val="0"/>
              </a:spcBef>
              <a:spcAft>
                <a:spcPct val="0"/>
              </a:spcAft>
              <a:defRPr sz="1600" kern="1200">
                <a:solidFill>
                  <a:srgbClr val="020060"/>
                </a:solidFill>
                <a:latin typeface="Tahoma" pitchFamily="34" charset="0"/>
                <a:ea typeface="MS PGothic" pitchFamily="34" charset="-128"/>
                <a:cs typeface="+mn-cs"/>
              </a:defRPr>
            </a:lvl5pPr>
            <a:lvl6pPr marL="2286000" algn="l" defTabSz="914400" rtl="0" eaLnBrk="1" latinLnBrk="0" hangingPunct="1">
              <a:defRPr sz="1600" kern="1200">
                <a:solidFill>
                  <a:srgbClr val="020060"/>
                </a:solidFill>
                <a:latin typeface="Tahoma" pitchFamily="34" charset="0"/>
                <a:ea typeface="MS PGothic" pitchFamily="34" charset="-128"/>
                <a:cs typeface="+mn-cs"/>
              </a:defRPr>
            </a:lvl6pPr>
            <a:lvl7pPr marL="2743200" algn="l" defTabSz="914400" rtl="0" eaLnBrk="1" latinLnBrk="0" hangingPunct="1">
              <a:defRPr sz="1600" kern="1200">
                <a:solidFill>
                  <a:srgbClr val="020060"/>
                </a:solidFill>
                <a:latin typeface="Tahoma" pitchFamily="34" charset="0"/>
                <a:ea typeface="MS PGothic" pitchFamily="34" charset="-128"/>
                <a:cs typeface="+mn-cs"/>
              </a:defRPr>
            </a:lvl7pPr>
            <a:lvl8pPr marL="3200400" algn="l" defTabSz="914400" rtl="0" eaLnBrk="1" latinLnBrk="0" hangingPunct="1">
              <a:defRPr sz="1600" kern="1200">
                <a:solidFill>
                  <a:srgbClr val="020060"/>
                </a:solidFill>
                <a:latin typeface="Tahoma" pitchFamily="34" charset="0"/>
                <a:ea typeface="MS PGothic" pitchFamily="34" charset="-128"/>
                <a:cs typeface="+mn-cs"/>
              </a:defRPr>
            </a:lvl8pPr>
            <a:lvl9pPr marL="3657600" algn="l" defTabSz="914400" rtl="0" eaLnBrk="1" latinLnBrk="0" hangingPunct="1">
              <a:defRPr sz="1600" kern="1200">
                <a:solidFill>
                  <a:srgbClr val="020060"/>
                </a:solidFill>
                <a:latin typeface="Tahoma" pitchFamily="34" charset="0"/>
                <a:ea typeface="MS PGothic" pitchFamily="34" charset="-128"/>
                <a:cs typeface="+mn-cs"/>
              </a:defRPr>
            </a:lvl9pPr>
          </a:lstStyle>
          <a:p>
            <a:pPr algn="r"/>
            <a:r>
              <a:rPr lang="it-IT" sz="1100" b="1">
                <a:solidFill>
                  <a:schemeClr val="tx1">
                    <a:lumMod val="50000"/>
                    <a:lumOff val="50000"/>
                  </a:schemeClr>
                </a:solidFill>
              </a:rPr>
              <a:t>4</a:t>
            </a:r>
            <a:endParaRPr lang="it-IT" sz="1100" b="1" dirty="0">
              <a:solidFill>
                <a:schemeClr val="tx1">
                  <a:lumMod val="50000"/>
                  <a:lumOff val="50000"/>
                </a:schemeClr>
              </a:solidFill>
            </a:endParaRPr>
          </a:p>
        </p:txBody>
      </p:sp>
    </p:spTree>
    <p:extLst>
      <p:ext uri="{BB962C8B-B14F-4D97-AF65-F5344CB8AC3E}">
        <p14:creationId xmlns:p14="http://schemas.microsoft.com/office/powerpoint/2010/main" val="641545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AC3516-EEF0-420B-B42E-F3B135B884B9}"/>
              </a:ext>
            </a:extLst>
          </p:cNvPr>
          <p:cNvSpPr>
            <a:spLocks noGrp="1"/>
          </p:cNvSpPr>
          <p:nvPr>
            <p:ph type="title"/>
          </p:nvPr>
        </p:nvSpPr>
        <p:spPr/>
        <p:txBody>
          <a:bodyPr/>
          <a:lstStyle/>
          <a:p>
            <a:r>
              <a:rPr lang="it-IT" dirty="0"/>
              <a:t>Il ritardo dell’Italia </a:t>
            </a:r>
          </a:p>
        </p:txBody>
      </p:sp>
      <p:sp>
        <p:nvSpPr>
          <p:cNvPr id="4" name="Rettangolo 3">
            <a:extLst>
              <a:ext uri="{FF2B5EF4-FFF2-40B4-BE49-F238E27FC236}">
                <a16:creationId xmlns:a16="http://schemas.microsoft.com/office/drawing/2014/main" id="{935B3077-0D50-4752-A315-BB30BF4A63AE}"/>
              </a:ext>
            </a:extLst>
          </p:cNvPr>
          <p:cNvSpPr/>
          <p:nvPr/>
        </p:nvSpPr>
        <p:spPr>
          <a:xfrm>
            <a:off x="609600" y="1238250"/>
            <a:ext cx="10972800" cy="1289850"/>
          </a:xfrm>
          <a:prstGeom prst="rect">
            <a:avLst/>
          </a:prstGeom>
          <a:no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177800" indent="0" algn="ctr">
              <a:spcBef>
                <a:spcPts val="900"/>
              </a:spcBef>
              <a:spcAft>
                <a:spcPts val="0"/>
              </a:spcAft>
              <a:buClr>
                <a:schemeClr val="tx1">
                  <a:lumMod val="65000"/>
                  <a:lumOff val="35000"/>
                </a:schemeClr>
              </a:buClr>
              <a:defRPr/>
            </a:pPr>
            <a:r>
              <a:rPr lang="it-IT" sz="2600" b="1" kern="0" dirty="0">
                <a:solidFill>
                  <a:schemeClr val="accent6">
                    <a:lumMod val="75000"/>
                  </a:schemeClr>
                </a:solidFill>
                <a:latin typeface="Georgia" panose="02040502050405020303" pitchFamily="18" charset="0"/>
              </a:rPr>
              <a:t>Creare «massa critica» </a:t>
            </a:r>
            <a:r>
              <a:rPr lang="it-IT" sz="2600" kern="0" dirty="0">
                <a:solidFill>
                  <a:schemeClr val="accent6">
                    <a:lumMod val="75000"/>
                  </a:schemeClr>
                </a:solidFill>
                <a:latin typeface="Georgia" panose="02040502050405020303" pitchFamily="18" charset="0"/>
              </a:rPr>
              <a:t>per raggiungere l’obiettivo europeo del 3% del PIL entro il 2020 e allinearci alla media di Germania, Francia e Regno Unito</a:t>
            </a:r>
          </a:p>
        </p:txBody>
      </p:sp>
      <p:pic>
        <p:nvPicPr>
          <p:cNvPr id="5" name="Picture 5">
            <a:extLst>
              <a:ext uri="{FF2B5EF4-FFF2-40B4-BE49-F238E27FC236}">
                <a16:creationId xmlns:a16="http://schemas.microsoft.com/office/drawing/2014/main" id="{904BC749-7682-4809-81EA-EC706863FC8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55058" y="2960501"/>
            <a:ext cx="1085265" cy="104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 name="Picture 2">
            <a:extLst>
              <a:ext uri="{FF2B5EF4-FFF2-40B4-BE49-F238E27FC236}">
                <a16:creationId xmlns:a16="http://schemas.microsoft.com/office/drawing/2014/main" id="{66BC6CD3-0910-4442-B72F-7A3037C69A3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717938" y="2962226"/>
            <a:ext cx="1085265" cy="1040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7" name="Immagine 6">
            <a:extLst>
              <a:ext uri="{FF2B5EF4-FFF2-40B4-BE49-F238E27FC236}">
                <a16:creationId xmlns:a16="http://schemas.microsoft.com/office/drawing/2014/main" id="{8909C1D5-75DA-4DC1-B195-E3093CA7AF0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74852" y="2984956"/>
            <a:ext cx="1043346" cy="1000934"/>
          </a:xfrm>
          <a:prstGeom prst="rect">
            <a:avLst/>
          </a:prstGeom>
        </p:spPr>
      </p:pic>
      <p:sp>
        <p:nvSpPr>
          <p:cNvPr id="8" name="Titolo 1">
            <a:extLst>
              <a:ext uri="{FF2B5EF4-FFF2-40B4-BE49-F238E27FC236}">
                <a16:creationId xmlns:a16="http://schemas.microsoft.com/office/drawing/2014/main" id="{3FCC7C8B-C0BA-4922-B8ED-5A20D29BF274}"/>
              </a:ext>
            </a:extLst>
          </p:cNvPr>
          <p:cNvSpPr txBox="1">
            <a:spLocks/>
          </p:cNvSpPr>
          <p:nvPr/>
        </p:nvSpPr>
        <p:spPr>
          <a:xfrm>
            <a:off x="7108084" y="3873131"/>
            <a:ext cx="1779213" cy="643764"/>
          </a:xfrm>
          <a:prstGeom prst="rect">
            <a:avLst/>
          </a:prstGeom>
          <a:noFill/>
        </p:spPr>
        <p:txBody>
          <a:bodyPr vert="horz" lIns="91440" tIns="45720" rIns="91440" bIns="45720" rtlCol="0" anchor="ctr">
            <a:noAutofit/>
          </a:bodyPr>
          <a:lstStyle>
            <a:lvl1pPr>
              <a:spcBef>
                <a:spcPct val="0"/>
              </a:spcBef>
              <a:buNone/>
              <a:defRPr sz="2800" b="1">
                <a:solidFill>
                  <a:schemeClr val="tx1">
                    <a:lumMod val="75000"/>
                    <a:lumOff val="25000"/>
                  </a:schemeClr>
                </a:solidFill>
                <a:latin typeface="Arial Narrow" panose="020B0606020202030204" pitchFamily="34" charset="0"/>
                <a:ea typeface="+mj-ea"/>
                <a:cs typeface="Georgia"/>
              </a:defRPr>
            </a:lvl1pPr>
          </a:lstStyle>
          <a:p>
            <a:pPr algn="ctr"/>
            <a:r>
              <a:rPr lang="it-IT" sz="2000" dirty="0">
                <a:solidFill>
                  <a:schemeClr val="accent6">
                    <a:lumMod val="75000"/>
                  </a:schemeClr>
                </a:solidFill>
                <a:latin typeface="Georgia" panose="02040502050405020303" pitchFamily="18" charset="0"/>
              </a:rPr>
              <a:t>Francia</a:t>
            </a:r>
          </a:p>
        </p:txBody>
      </p:sp>
      <p:sp>
        <p:nvSpPr>
          <p:cNvPr id="9" name="Titolo 1">
            <a:extLst>
              <a:ext uri="{FF2B5EF4-FFF2-40B4-BE49-F238E27FC236}">
                <a16:creationId xmlns:a16="http://schemas.microsoft.com/office/drawing/2014/main" id="{5B1A6A24-820C-459D-AD0A-FAF6F0A8F895}"/>
              </a:ext>
            </a:extLst>
          </p:cNvPr>
          <p:cNvSpPr txBox="1">
            <a:spLocks/>
          </p:cNvSpPr>
          <p:nvPr/>
        </p:nvSpPr>
        <p:spPr>
          <a:xfrm>
            <a:off x="9762032" y="4520891"/>
            <a:ext cx="997077" cy="556303"/>
          </a:xfrm>
          <a:prstGeom prst="rect">
            <a:avLst/>
          </a:prstGeom>
          <a:solidFill>
            <a:schemeClr val="bg1">
              <a:lumMod val="95000"/>
            </a:schemeClr>
          </a:solidFill>
        </p:spPr>
        <p:txBody>
          <a:bodyPr vert="horz" lIns="91440" tIns="45720" rIns="91440" bIns="45720" rtlCol="0" anchor="ctr">
            <a:noAutofit/>
          </a:bodyPr>
          <a:lstStyle>
            <a:lvl1pPr>
              <a:spcBef>
                <a:spcPct val="0"/>
              </a:spcBef>
              <a:buNone/>
              <a:defRPr sz="2800" b="1">
                <a:solidFill>
                  <a:schemeClr val="tx1">
                    <a:lumMod val="75000"/>
                    <a:lumOff val="25000"/>
                  </a:schemeClr>
                </a:solidFill>
                <a:latin typeface="Arial Narrow" panose="020B0606020202030204" pitchFamily="34" charset="0"/>
                <a:ea typeface="+mj-ea"/>
                <a:cs typeface="Georgia"/>
              </a:defRPr>
            </a:lvl1pPr>
          </a:lstStyle>
          <a:p>
            <a:pPr algn="ctr"/>
            <a:r>
              <a:rPr lang="it-IT" sz="2000" dirty="0">
                <a:solidFill>
                  <a:schemeClr val="accent6">
                    <a:lumMod val="75000"/>
                  </a:schemeClr>
                </a:solidFill>
                <a:latin typeface="Georgia" panose="02040502050405020303" pitchFamily="18" charset="0"/>
              </a:rPr>
              <a:t>2,9%</a:t>
            </a:r>
          </a:p>
        </p:txBody>
      </p:sp>
      <p:sp>
        <p:nvSpPr>
          <p:cNvPr id="10" name="Titolo 1">
            <a:extLst>
              <a:ext uri="{FF2B5EF4-FFF2-40B4-BE49-F238E27FC236}">
                <a16:creationId xmlns:a16="http://schemas.microsoft.com/office/drawing/2014/main" id="{DA13B62D-1489-4E70-B828-9CA648FF1EEA}"/>
              </a:ext>
            </a:extLst>
          </p:cNvPr>
          <p:cNvSpPr txBox="1">
            <a:spLocks/>
          </p:cNvSpPr>
          <p:nvPr/>
        </p:nvSpPr>
        <p:spPr>
          <a:xfrm>
            <a:off x="4590819" y="3873131"/>
            <a:ext cx="2211413" cy="643764"/>
          </a:xfrm>
          <a:prstGeom prst="rect">
            <a:avLst/>
          </a:prstGeom>
          <a:noFill/>
        </p:spPr>
        <p:txBody>
          <a:bodyPr vert="horz" lIns="91440" tIns="45720" rIns="91440" bIns="45720" rtlCol="0" anchor="ctr">
            <a:noAutofit/>
          </a:bodyPr>
          <a:lstStyle>
            <a:lvl1pPr>
              <a:spcBef>
                <a:spcPct val="0"/>
              </a:spcBef>
              <a:buNone/>
              <a:defRPr sz="2800" b="1">
                <a:solidFill>
                  <a:schemeClr val="tx1">
                    <a:lumMod val="75000"/>
                    <a:lumOff val="25000"/>
                  </a:schemeClr>
                </a:solidFill>
                <a:latin typeface="Arial Narrow" panose="020B0606020202030204" pitchFamily="34" charset="0"/>
                <a:ea typeface="+mj-ea"/>
                <a:cs typeface="Georgia"/>
              </a:defRPr>
            </a:lvl1pPr>
          </a:lstStyle>
          <a:p>
            <a:pPr algn="ctr"/>
            <a:r>
              <a:rPr lang="it-IT" sz="2000" dirty="0">
                <a:solidFill>
                  <a:schemeClr val="accent6">
                    <a:lumMod val="75000"/>
                  </a:schemeClr>
                </a:solidFill>
                <a:latin typeface="Georgia" panose="02040502050405020303" pitchFamily="18" charset="0"/>
              </a:rPr>
              <a:t>Regno Unito</a:t>
            </a:r>
          </a:p>
        </p:txBody>
      </p:sp>
      <p:sp>
        <p:nvSpPr>
          <p:cNvPr id="11" name="Titolo 1">
            <a:extLst>
              <a:ext uri="{FF2B5EF4-FFF2-40B4-BE49-F238E27FC236}">
                <a16:creationId xmlns:a16="http://schemas.microsoft.com/office/drawing/2014/main" id="{A77FBA86-A173-45B1-970F-F30EE9FAF50F}"/>
              </a:ext>
            </a:extLst>
          </p:cNvPr>
          <p:cNvSpPr txBox="1">
            <a:spLocks/>
          </p:cNvSpPr>
          <p:nvPr/>
        </p:nvSpPr>
        <p:spPr>
          <a:xfrm>
            <a:off x="9370964" y="3873131"/>
            <a:ext cx="1779213" cy="643764"/>
          </a:xfrm>
          <a:prstGeom prst="rect">
            <a:avLst/>
          </a:prstGeom>
          <a:noFill/>
        </p:spPr>
        <p:txBody>
          <a:bodyPr vert="horz" lIns="91440" tIns="45720" rIns="91440" bIns="45720" rtlCol="0" anchor="ctr">
            <a:noAutofit/>
          </a:bodyPr>
          <a:lstStyle>
            <a:lvl1pPr>
              <a:spcBef>
                <a:spcPct val="0"/>
              </a:spcBef>
              <a:buNone/>
              <a:defRPr sz="2800" b="1">
                <a:solidFill>
                  <a:schemeClr val="tx1">
                    <a:lumMod val="75000"/>
                    <a:lumOff val="25000"/>
                  </a:schemeClr>
                </a:solidFill>
                <a:latin typeface="Arial Narrow" panose="020B0606020202030204" pitchFamily="34" charset="0"/>
                <a:ea typeface="+mj-ea"/>
                <a:cs typeface="Georgia"/>
              </a:defRPr>
            </a:lvl1pPr>
          </a:lstStyle>
          <a:p>
            <a:pPr algn="ctr"/>
            <a:r>
              <a:rPr lang="it-IT" sz="2000" dirty="0">
                <a:solidFill>
                  <a:schemeClr val="accent6">
                    <a:lumMod val="75000"/>
                  </a:schemeClr>
                </a:solidFill>
                <a:latin typeface="Georgia" panose="02040502050405020303" pitchFamily="18" charset="0"/>
              </a:rPr>
              <a:t>Germania</a:t>
            </a:r>
          </a:p>
        </p:txBody>
      </p:sp>
      <p:sp>
        <p:nvSpPr>
          <p:cNvPr id="12" name="Titolo 1">
            <a:extLst>
              <a:ext uri="{FF2B5EF4-FFF2-40B4-BE49-F238E27FC236}">
                <a16:creationId xmlns:a16="http://schemas.microsoft.com/office/drawing/2014/main" id="{31E91A73-C96D-4809-AB94-939ACCEC4BEA}"/>
              </a:ext>
            </a:extLst>
          </p:cNvPr>
          <p:cNvSpPr txBox="1">
            <a:spLocks/>
          </p:cNvSpPr>
          <p:nvPr/>
        </p:nvSpPr>
        <p:spPr>
          <a:xfrm>
            <a:off x="7499152" y="4520891"/>
            <a:ext cx="997077" cy="556303"/>
          </a:xfrm>
          <a:prstGeom prst="rect">
            <a:avLst/>
          </a:prstGeom>
          <a:solidFill>
            <a:schemeClr val="bg1">
              <a:lumMod val="95000"/>
            </a:schemeClr>
          </a:solidFill>
        </p:spPr>
        <p:txBody>
          <a:bodyPr vert="horz" lIns="91440" tIns="45720" rIns="91440" bIns="45720" rtlCol="0" anchor="ctr">
            <a:noAutofit/>
          </a:bodyPr>
          <a:lstStyle>
            <a:lvl1pPr>
              <a:spcBef>
                <a:spcPct val="0"/>
              </a:spcBef>
              <a:buNone/>
              <a:defRPr sz="2800" b="1">
                <a:solidFill>
                  <a:schemeClr val="tx1">
                    <a:lumMod val="75000"/>
                    <a:lumOff val="25000"/>
                  </a:schemeClr>
                </a:solidFill>
                <a:latin typeface="Arial Narrow" panose="020B0606020202030204" pitchFamily="34" charset="0"/>
                <a:ea typeface="+mj-ea"/>
                <a:cs typeface="Georgia"/>
              </a:defRPr>
            </a:lvl1pPr>
          </a:lstStyle>
          <a:p>
            <a:pPr algn="ctr"/>
            <a:r>
              <a:rPr lang="it-IT" sz="2000" dirty="0">
                <a:solidFill>
                  <a:schemeClr val="accent6">
                    <a:lumMod val="75000"/>
                  </a:schemeClr>
                </a:solidFill>
                <a:latin typeface="Georgia" panose="02040502050405020303" pitchFamily="18" charset="0"/>
              </a:rPr>
              <a:t>2,3%</a:t>
            </a:r>
          </a:p>
        </p:txBody>
      </p:sp>
      <p:sp>
        <p:nvSpPr>
          <p:cNvPr id="13" name="Titolo 1">
            <a:extLst>
              <a:ext uri="{FF2B5EF4-FFF2-40B4-BE49-F238E27FC236}">
                <a16:creationId xmlns:a16="http://schemas.microsoft.com/office/drawing/2014/main" id="{E670119E-2E0A-4CFF-9301-8491AC357A13}"/>
              </a:ext>
            </a:extLst>
          </p:cNvPr>
          <p:cNvSpPr txBox="1">
            <a:spLocks/>
          </p:cNvSpPr>
          <p:nvPr/>
        </p:nvSpPr>
        <p:spPr>
          <a:xfrm>
            <a:off x="5197987" y="4513137"/>
            <a:ext cx="997077" cy="556303"/>
          </a:xfrm>
          <a:prstGeom prst="rect">
            <a:avLst/>
          </a:prstGeom>
          <a:solidFill>
            <a:schemeClr val="bg1">
              <a:lumMod val="95000"/>
            </a:schemeClr>
          </a:solidFill>
        </p:spPr>
        <p:txBody>
          <a:bodyPr vert="horz" lIns="91440" tIns="45720" rIns="91440" bIns="45720" rtlCol="0" anchor="ctr">
            <a:noAutofit/>
          </a:bodyPr>
          <a:lstStyle>
            <a:lvl1pPr>
              <a:spcBef>
                <a:spcPct val="0"/>
              </a:spcBef>
              <a:buNone/>
              <a:defRPr sz="2800" b="1">
                <a:solidFill>
                  <a:schemeClr val="tx1">
                    <a:lumMod val="75000"/>
                    <a:lumOff val="25000"/>
                  </a:schemeClr>
                </a:solidFill>
                <a:latin typeface="Arial Narrow" panose="020B0606020202030204" pitchFamily="34" charset="0"/>
                <a:ea typeface="+mj-ea"/>
                <a:cs typeface="Georgia"/>
              </a:defRPr>
            </a:lvl1pPr>
          </a:lstStyle>
          <a:p>
            <a:pPr algn="ctr"/>
            <a:r>
              <a:rPr lang="it-IT" sz="2000" dirty="0">
                <a:solidFill>
                  <a:schemeClr val="accent6">
                    <a:lumMod val="75000"/>
                  </a:schemeClr>
                </a:solidFill>
                <a:latin typeface="Georgia" panose="02040502050405020303" pitchFamily="18" charset="0"/>
              </a:rPr>
              <a:t>1,7%</a:t>
            </a:r>
          </a:p>
        </p:txBody>
      </p:sp>
      <p:sp>
        <p:nvSpPr>
          <p:cNvPr id="14" name="Titolo 1">
            <a:extLst>
              <a:ext uri="{FF2B5EF4-FFF2-40B4-BE49-F238E27FC236}">
                <a16:creationId xmlns:a16="http://schemas.microsoft.com/office/drawing/2014/main" id="{BC51DC9C-AD76-49CA-92A3-ADD1173A1EE1}"/>
              </a:ext>
            </a:extLst>
          </p:cNvPr>
          <p:cNvSpPr txBox="1">
            <a:spLocks/>
          </p:cNvSpPr>
          <p:nvPr/>
        </p:nvSpPr>
        <p:spPr>
          <a:xfrm>
            <a:off x="1305980" y="3873131"/>
            <a:ext cx="2211413" cy="643764"/>
          </a:xfrm>
          <a:prstGeom prst="rect">
            <a:avLst/>
          </a:prstGeom>
          <a:noFill/>
        </p:spPr>
        <p:txBody>
          <a:bodyPr vert="horz" lIns="91440" tIns="45720" rIns="91440" bIns="45720" rtlCol="0" anchor="ctr">
            <a:noAutofit/>
          </a:bodyPr>
          <a:lstStyle>
            <a:lvl1pPr>
              <a:spcBef>
                <a:spcPct val="0"/>
              </a:spcBef>
              <a:buNone/>
              <a:defRPr sz="2800" b="1">
                <a:solidFill>
                  <a:schemeClr val="tx1">
                    <a:lumMod val="75000"/>
                    <a:lumOff val="25000"/>
                  </a:schemeClr>
                </a:solidFill>
                <a:latin typeface="Arial Narrow" panose="020B0606020202030204" pitchFamily="34" charset="0"/>
                <a:ea typeface="+mj-ea"/>
                <a:cs typeface="Georgia"/>
              </a:defRPr>
            </a:lvl1pPr>
          </a:lstStyle>
          <a:p>
            <a:pPr algn="ctr"/>
            <a:r>
              <a:rPr lang="it-IT" sz="2000" dirty="0">
                <a:solidFill>
                  <a:schemeClr val="accent6">
                    <a:lumMod val="75000"/>
                  </a:schemeClr>
                </a:solidFill>
                <a:latin typeface="Georgia" panose="02040502050405020303" pitchFamily="18" charset="0"/>
              </a:rPr>
              <a:t>Italia</a:t>
            </a:r>
          </a:p>
        </p:txBody>
      </p:sp>
      <p:sp>
        <p:nvSpPr>
          <p:cNvPr id="15" name="Titolo 1">
            <a:extLst>
              <a:ext uri="{FF2B5EF4-FFF2-40B4-BE49-F238E27FC236}">
                <a16:creationId xmlns:a16="http://schemas.microsoft.com/office/drawing/2014/main" id="{24132DDB-64A5-4742-A615-8364767BC852}"/>
              </a:ext>
            </a:extLst>
          </p:cNvPr>
          <p:cNvSpPr txBox="1">
            <a:spLocks/>
          </p:cNvSpPr>
          <p:nvPr/>
        </p:nvSpPr>
        <p:spPr>
          <a:xfrm>
            <a:off x="1913148" y="4520573"/>
            <a:ext cx="997077" cy="556303"/>
          </a:xfrm>
          <a:prstGeom prst="rect">
            <a:avLst/>
          </a:prstGeom>
          <a:solidFill>
            <a:schemeClr val="bg1">
              <a:lumMod val="95000"/>
            </a:schemeClr>
          </a:solidFill>
        </p:spPr>
        <p:txBody>
          <a:bodyPr vert="horz" lIns="91440" tIns="45720" rIns="91440" bIns="45720" rtlCol="0" anchor="ctr">
            <a:noAutofit/>
          </a:bodyPr>
          <a:lstStyle>
            <a:lvl1pPr>
              <a:spcBef>
                <a:spcPct val="0"/>
              </a:spcBef>
              <a:buNone/>
              <a:defRPr sz="2800" b="1">
                <a:solidFill>
                  <a:schemeClr val="tx1">
                    <a:lumMod val="75000"/>
                    <a:lumOff val="25000"/>
                  </a:schemeClr>
                </a:solidFill>
                <a:latin typeface="Arial Narrow" panose="020B0606020202030204" pitchFamily="34" charset="0"/>
                <a:ea typeface="+mj-ea"/>
                <a:cs typeface="Georgia"/>
              </a:defRPr>
            </a:lvl1pPr>
          </a:lstStyle>
          <a:p>
            <a:pPr algn="ctr"/>
            <a:r>
              <a:rPr lang="it-IT" sz="2000" dirty="0">
                <a:solidFill>
                  <a:schemeClr val="accent6">
                    <a:lumMod val="75000"/>
                  </a:schemeClr>
                </a:solidFill>
                <a:latin typeface="Georgia" panose="02040502050405020303" pitchFamily="18" charset="0"/>
              </a:rPr>
              <a:t>1,3%</a:t>
            </a:r>
          </a:p>
        </p:txBody>
      </p:sp>
      <p:sp>
        <p:nvSpPr>
          <p:cNvPr id="16" name="Titolo 2">
            <a:extLst>
              <a:ext uri="{FF2B5EF4-FFF2-40B4-BE49-F238E27FC236}">
                <a16:creationId xmlns:a16="http://schemas.microsoft.com/office/drawing/2014/main" id="{F2D9E1C4-3433-4B92-95FB-4DE01D00322E}"/>
              </a:ext>
            </a:extLst>
          </p:cNvPr>
          <p:cNvSpPr txBox="1">
            <a:spLocks/>
          </p:cNvSpPr>
          <p:nvPr/>
        </p:nvSpPr>
        <p:spPr>
          <a:xfrm>
            <a:off x="609600" y="5218094"/>
            <a:ext cx="7941432" cy="315958"/>
          </a:xfrm>
          <a:prstGeom prst="rect">
            <a:avLst/>
          </a:prstGeom>
        </p:spPr>
        <p:txBody>
          <a:bodyPr vert="horz" lIns="91440" tIns="45720" rIns="91440" bIns="45720" rtlCol="0" anchor="t">
            <a:noAutofit/>
          </a:bodyPr>
          <a:lstStyle>
            <a:lvl1pPr algn="l" defTabSz="457200" rtl="0" eaLnBrk="1" latinLnBrk="0" hangingPunct="1">
              <a:spcBef>
                <a:spcPct val="0"/>
              </a:spcBef>
              <a:buNone/>
              <a:defRPr sz="2800" kern="1200">
                <a:solidFill>
                  <a:srgbClr val="0C1D78"/>
                </a:solidFill>
                <a:latin typeface="Georgia"/>
                <a:ea typeface="+mj-ea"/>
                <a:cs typeface="Georgia"/>
              </a:defRPr>
            </a:lvl1pPr>
          </a:lstStyle>
          <a:p>
            <a:pPr algn="r"/>
            <a:r>
              <a:rPr lang="it-IT" sz="1800" dirty="0">
                <a:solidFill>
                  <a:schemeClr val="accent6">
                    <a:lumMod val="75000"/>
                  </a:schemeClr>
                </a:solidFill>
                <a:latin typeface="Georgia" panose="02040502050405020303" pitchFamily="18" charset="0"/>
              </a:rPr>
              <a:t>Per allinearsi alla media dei tre Paesi (2,3%), l’Italia dovrebbe spendere</a:t>
            </a:r>
          </a:p>
        </p:txBody>
      </p:sp>
      <p:sp>
        <p:nvSpPr>
          <p:cNvPr id="17" name="Parentesi graffa aperta 16">
            <a:extLst>
              <a:ext uri="{FF2B5EF4-FFF2-40B4-BE49-F238E27FC236}">
                <a16:creationId xmlns:a16="http://schemas.microsoft.com/office/drawing/2014/main" id="{3ABEC92F-99BA-4363-9DE2-6C25C4D4CCC7}"/>
              </a:ext>
            </a:extLst>
          </p:cNvPr>
          <p:cNvSpPr/>
          <p:nvPr/>
        </p:nvSpPr>
        <p:spPr>
          <a:xfrm>
            <a:off x="4163386" y="2946593"/>
            <a:ext cx="654669" cy="2130602"/>
          </a:xfrm>
          <a:prstGeom prst="leftBrace">
            <a:avLst>
              <a:gd name="adj1" fmla="val 21296"/>
              <a:gd name="adj2" fmla="val 49195"/>
            </a:avLst>
          </a:prstGeom>
          <a:ln>
            <a:solidFill>
              <a:srgbClr val="FF66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18" name="Titolo 2">
            <a:extLst>
              <a:ext uri="{FF2B5EF4-FFF2-40B4-BE49-F238E27FC236}">
                <a16:creationId xmlns:a16="http://schemas.microsoft.com/office/drawing/2014/main" id="{7B5163AA-8E69-465E-A58A-1086933FA3E6}"/>
              </a:ext>
            </a:extLst>
          </p:cNvPr>
          <p:cNvSpPr txBox="1">
            <a:spLocks/>
          </p:cNvSpPr>
          <p:nvPr/>
        </p:nvSpPr>
        <p:spPr>
          <a:xfrm>
            <a:off x="1116408" y="2599847"/>
            <a:ext cx="3046978" cy="346746"/>
          </a:xfrm>
          <a:prstGeom prst="rect">
            <a:avLst/>
          </a:prstGeom>
        </p:spPr>
        <p:txBody>
          <a:bodyPr vert="horz" lIns="91440" tIns="45720" rIns="91440" bIns="45720" rtlCol="0" anchor="t">
            <a:noAutofit/>
          </a:bodyPr>
          <a:lstStyle>
            <a:lvl1pPr algn="l" defTabSz="457200" rtl="0" eaLnBrk="1" latinLnBrk="0" hangingPunct="1">
              <a:spcBef>
                <a:spcPct val="0"/>
              </a:spcBef>
              <a:buNone/>
              <a:defRPr sz="2800" kern="1200">
                <a:solidFill>
                  <a:srgbClr val="0C1D78"/>
                </a:solidFill>
                <a:latin typeface="Georgia"/>
                <a:ea typeface="+mj-ea"/>
                <a:cs typeface="Georgia"/>
              </a:defRPr>
            </a:lvl1pPr>
          </a:lstStyle>
          <a:p>
            <a:r>
              <a:rPr lang="it-IT" sz="1400" b="1" dirty="0">
                <a:solidFill>
                  <a:schemeClr val="accent6">
                    <a:lumMod val="75000"/>
                  </a:schemeClr>
                </a:solidFill>
                <a:latin typeface="Georgia" panose="02040502050405020303" pitchFamily="18" charset="0"/>
              </a:rPr>
              <a:t>Spesa in R&amp;S in % del PIL</a:t>
            </a:r>
            <a:r>
              <a:rPr lang="it-IT" sz="1400" dirty="0">
                <a:solidFill>
                  <a:schemeClr val="accent6">
                    <a:lumMod val="75000"/>
                  </a:schemeClr>
                </a:solidFill>
                <a:latin typeface="Georgia" panose="02040502050405020303" pitchFamily="18" charset="0"/>
              </a:rPr>
              <a:t>, 2015</a:t>
            </a:r>
          </a:p>
        </p:txBody>
      </p:sp>
      <p:sp>
        <p:nvSpPr>
          <p:cNvPr id="19" name="CasellaDiTesto 18">
            <a:extLst>
              <a:ext uri="{FF2B5EF4-FFF2-40B4-BE49-F238E27FC236}">
                <a16:creationId xmlns:a16="http://schemas.microsoft.com/office/drawing/2014/main" id="{0F277A45-0477-4789-8B37-E71B5F204642}"/>
              </a:ext>
            </a:extLst>
          </p:cNvPr>
          <p:cNvSpPr txBox="1"/>
          <p:nvPr/>
        </p:nvSpPr>
        <p:spPr>
          <a:xfrm>
            <a:off x="2598161" y="6459409"/>
            <a:ext cx="6170058" cy="276999"/>
          </a:xfrm>
          <a:prstGeom prst="rect">
            <a:avLst/>
          </a:prstGeom>
        </p:spPr>
        <p:txBody>
          <a:bodyPr wrap="square" lIns="0" rtlCol="0">
            <a:spAutoFit/>
          </a:bodyPr>
          <a:lstStyle/>
          <a:p>
            <a:r>
              <a:rPr lang="it-IT" sz="1200" dirty="0">
                <a:solidFill>
                  <a:schemeClr val="tx1">
                    <a:lumMod val="50000"/>
                    <a:lumOff val="50000"/>
                  </a:schemeClr>
                </a:solidFill>
                <a:latin typeface="Georgia" panose="02040502050405020303" pitchFamily="18" charset="0"/>
              </a:rPr>
              <a:t>Fonte: elaborazione The </a:t>
            </a:r>
            <a:r>
              <a:rPr lang="it-IT" sz="1200" dirty="0" err="1">
                <a:solidFill>
                  <a:schemeClr val="tx1">
                    <a:lumMod val="50000"/>
                    <a:lumOff val="50000"/>
                  </a:schemeClr>
                </a:solidFill>
                <a:latin typeface="Georgia" panose="02040502050405020303" pitchFamily="18" charset="0"/>
              </a:rPr>
              <a:t>European</a:t>
            </a:r>
            <a:r>
              <a:rPr lang="it-IT" sz="1200" dirty="0">
                <a:solidFill>
                  <a:schemeClr val="tx1">
                    <a:lumMod val="50000"/>
                    <a:lumOff val="50000"/>
                  </a:schemeClr>
                </a:solidFill>
                <a:latin typeface="Georgia" panose="02040502050405020303" pitchFamily="18" charset="0"/>
              </a:rPr>
              <a:t> House – Ambrosetti su dati </a:t>
            </a:r>
            <a:r>
              <a:rPr lang="it-IT" sz="1200" dirty="0" err="1">
                <a:solidFill>
                  <a:schemeClr val="tx1">
                    <a:lumMod val="50000"/>
                    <a:lumOff val="50000"/>
                  </a:schemeClr>
                </a:solidFill>
                <a:latin typeface="Georgia" panose="02040502050405020303" pitchFamily="18" charset="0"/>
              </a:rPr>
              <a:t>Eurostat</a:t>
            </a:r>
            <a:r>
              <a:rPr lang="it-IT" sz="1200" dirty="0">
                <a:solidFill>
                  <a:schemeClr val="tx1">
                    <a:lumMod val="50000"/>
                    <a:lumOff val="50000"/>
                  </a:schemeClr>
                </a:solidFill>
                <a:latin typeface="Georgia" panose="02040502050405020303" pitchFamily="18" charset="0"/>
              </a:rPr>
              <a:t>, 2017</a:t>
            </a:r>
          </a:p>
        </p:txBody>
      </p:sp>
      <p:pic>
        <p:nvPicPr>
          <p:cNvPr id="20" name="Immagine 19">
            <a:extLst>
              <a:ext uri="{FF2B5EF4-FFF2-40B4-BE49-F238E27FC236}">
                <a16:creationId xmlns:a16="http://schemas.microsoft.com/office/drawing/2014/main" id="{7C5EC1BF-E5C5-4522-9446-5B8197DDC95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870862" y="2957064"/>
            <a:ext cx="1081648" cy="1042884"/>
          </a:xfrm>
          <a:prstGeom prst="rect">
            <a:avLst/>
          </a:prstGeom>
        </p:spPr>
      </p:pic>
      <p:cxnSp>
        <p:nvCxnSpPr>
          <p:cNvPr id="21" name="Connettore 2 20">
            <a:extLst>
              <a:ext uri="{FF2B5EF4-FFF2-40B4-BE49-F238E27FC236}">
                <a16:creationId xmlns:a16="http://schemas.microsoft.com/office/drawing/2014/main" id="{CC7A3BA7-2782-4510-B9FB-B9B071BDD86D}"/>
              </a:ext>
            </a:extLst>
          </p:cNvPr>
          <p:cNvCxnSpPr/>
          <p:nvPr/>
        </p:nvCxnSpPr>
        <p:spPr>
          <a:xfrm>
            <a:off x="8587548" y="5415503"/>
            <a:ext cx="684000" cy="0"/>
          </a:xfrm>
          <a:prstGeom prst="straightConnector1">
            <a:avLst/>
          </a:prstGeom>
          <a:ln>
            <a:solidFill>
              <a:srgbClr val="F47B20"/>
            </a:solidFill>
            <a:tailEnd type="triangle"/>
          </a:ln>
          <a:effectLst/>
        </p:spPr>
        <p:style>
          <a:lnRef idx="2">
            <a:schemeClr val="accent1"/>
          </a:lnRef>
          <a:fillRef idx="0">
            <a:schemeClr val="accent1"/>
          </a:fillRef>
          <a:effectRef idx="1">
            <a:schemeClr val="accent1"/>
          </a:effectRef>
          <a:fontRef idx="minor">
            <a:schemeClr val="tx1"/>
          </a:fontRef>
        </p:style>
      </p:cxnSp>
      <p:sp>
        <p:nvSpPr>
          <p:cNvPr id="22" name="Titolo 1">
            <a:extLst>
              <a:ext uri="{FF2B5EF4-FFF2-40B4-BE49-F238E27FC236}">
                <a16:creationId xmlns:a16="http://schemas.microsoft.com/office/drawing/2014/main" id="{8C94FAE6-E5AB-4813-A728-E487E0458C2F}"/>
              </a:ext>
            </a:extLst>
          </p:cNvPr>
          <p:cNvSpPr txBox="1">
            <a:spLocks/>
          </p:cNvSpPr>
          <p:nvPr/>
        </p:nvSpPr>
        <p:spPr>
          <a:xfrm>
            <a:off x="9296452" y="5168903"/>
            <a:ext cx="2285948" cy="493802"/>
          </a:xfrm>
          <a:prstGeom prst="rect">
            <a:avLst/>
          </a:prstGeom>
          <a:solidFill>
            <a:srgbClr val="F47B20"/>
          </a:solidFill>
          <a:ln>
            <a:solidFill>
              <a:srgbClr val="F47B20"/>
            </a:solidFill>
          </a:ln>
        </p:spPr>
        <p:txBody>
          <a:bodyPr vert="horz" lIns="91440" tIns="45720" rIns="91440" bIns="45720" rtlCol="0" anchor="ctr">
            <a:noAutofit/>
          </a:bodyPr>
          <a:lstStyle>
            <a:lvl1pPr>
              <a:spcBef>
                <a:spcPct val="0"/>
              </a:spcBef>
              <a:buNone/>
              <a:defRPr sz="2800" b="1">
                <a:solidFill>
                  <a:schemeClr val="tx1">
                    <a:lumMod val="75000"/>
                    <a:lumOff val="25000"/>
                  </a:schemeClr>
                </a:solidFill>
                <a:latin typeface="Arial Narrow" panose="020B0606020202030204" pitchFamily="34" charset="0"/>
                <a:ea typeface="+mj-ea"/>
                <a:cs typeface="Georgia"/>
              </a:defRPr>
            </a:lvl1pPr>
          </a:lstStyle>
          <a:p>
            <a:r>
              <a:rPr lang="it-IT" sz="1800" dirty="0">
                <a:solidFill>
                  <a:schemeClr val="bg1"/>
                </a:solidFill>
                <a:latin typeface="Georgia" panose="02040502050405020303" pitchFamily="18" charset="0"/>
              </a:rPr>
              <a:t>38,4 </a:t>
            </a:r>
            <a:r>
              <a:rPr lang="it-IT" sz="1800" dirty="0" err="1">
                <a:solidFill>
                  <a:schemeClr val="bg1"/>
                </a:solidFill>
                <a:latin typeface="Georgia" panose="02040502050405020303" pitchFamily="18" charset="0"/>
              </a:rPr>
              <a:t>mld</a:t>
            </a:r>
            <a:r>
              <a:rPr lang="it-IT" sz="1800" dirty="0">
                <a:solidFill>
                  <a:schemeClr val="bg1"/>
                </a:solidFill>
                <a:latin typeface="Georgia" panose="02040502050405020303" pitchFamily="18" charset="0"/>
              </a:rPr>
              <a:t> di Euro</a:t>
            </a:r>
          </a:p>
        </p:txBody>
      </p:sp>
      <p:sp>
        <p:nvSpPr>
          <p:cNvPr id="23" name="Segnaposto numero diapositiva 5">
            <a:extLst>
              <a:ext uri="{FF2B5EF4-FFF2-40B4-BE49-F238E27FC236}">
                <a16:creationId xmlns:a16="http://schemas.microsoft.com/office/drawing/2014/main" id="{F2348EE8-915B-4FEB-876B-D68D91FD40D1}"/>
              </a:ext>
            </a:extLst>
          </p:cNvPr>
          <p:cNvSpPr txBox="1">
            <a:spLocks/>
          </p:cNvSpPr>
          <p:nvPr/>
        </p:nvSpPr>
        <p:spPr>
          <a:xfrm>
            <a:off x="11688948" y="6565900"/>
            <a:ext cx="501651" cy="292100"/>
          </a:xfrm>
          <a:prstGeom prst="rect">
            <a:avLst/>
          </a:prstGeom>
        </p:spPr>
        <p:txBody>
          <a:bodyPr vert="horz" lIns="91440" tIns="45720" rIns="91440" bIns="45720" rtlCol="0" anchor="t"/>
          <a:lstStyle>
            <a:defPPr>
              <a:defRPr lang="it-IT"/>
            </a:defPPr>
            <a:lvl1pPr algn="r" defTabSz="457200" rtl="0" fontAlgn="auto">
              <a:spcBef>
                <a:spcPts val="0"/>
              </a:spcBef>
              <a:spcAft>
                <a:spcPts val="0"/>
              </a:spcAft>
              <a:defRPr sz="1000" b="1" kern="1200" smtClean="0">
                <a:solidFill>
                  <a:schemeClr val="tx1">
                    <a:lumMod val="50000"/>
                    <a:lumOff val="50000"/>
                  </a:schemeClr>
                </a:solidFill>
                <a:latin typeface="Arial"/>
                <a:ea typeface="+mn-ea"/>
                <a:cs typeface="Arial"/>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it-IT" sz="1100" dirty="0"/>
              <a:t>20</a:t>
            </a:r>
          </a:p>
        </p:txBody>
      </p:sp>
      <p:sp>
        <p:nvSpPr>
          <p:cNvPr id="24" name="Titolo 2">
            <a:extLst>
              <a:ext uri="{FF2B5EF4-FFF2-40B4-BE49-F238E27FC236}">
                <a16:creationId xmlns:a16="http://schemas.microsoft.com/office/drawing/2014/main" id="{7C9F4925-5434-40A0-A9BE-8A89368F1DAE}"/>
              </a:ext>
            </a:extLst>
          </p:cNvPr>
          <p:cNvSpPr txBox="1">
            <a:spLocks/>
          </p:cNvSpPr>
          <p:nvPr/>
        </p:nvSpPr>
        <p:spPr>
          <a:xfrm>
            <a:off x="1182029" y="5770639"/>
            <a:ext cx="7358361" cy="370181"/>
          </a:xfrm>
          <a:prstGeom prst="rect">
            <a:avLst/>
          </a:prstGeom>
        </p:spPr>
        <p:txBody>
          <a:bodyPr vert="horz" lIns="91440" tIns="45720" rIns="91440" bIns="45720" rtlCol="0" anchor="t">
            <a:noAutofit/>
          </a:bodyPr>
          <a:lstStyle>
            <a:lvl1pPr algn="l" defTabSz="457200" rtl="0" eaLnBrk="1" latinLnBrk="0" hangingPunct="1">
              <a:spcBef>
                <a:spcPct val="0"/>
              </a:spcBef>
              <a:buNone/>
              <a:defRPr sz="2800" kern="1200">
                <a:solidFill>
                  <a:srgbClr val="0C1D78"/>
                </a:solidFill>
                <a:latin typeface="Georgia"/>
                <a:ea typeface="+mj-ea"/>
                <a:cs typeface="Georgia"/>
              </a:defRPr>
            </a:lvl1pPr>
          </a:lstStyle>
          <a:p>
            <a:pPr algn="r"/>
            <a:r>
              <a:rPr lang="it-IT" sz="1800" dirty="0">
                <a:solidFill>
                  <a:schemeClr val="accent6">
                    <a:lumMod val="75000"/>
                  </a:schemeClr>
                </a:solidFill>
                <a:latin typeface="Georgia" panose="02040502050405020303" pitchFamily="18" charset="0"/>
              </a:rPr>
              <a:t>Per raggiungere l’obiettivo europeo del 3%, l’Italia dovrebbe spendere</a:t>
            </a:r>
          </a:p>
        </p:txBody>
      </p:sp>
      <p:cxnSp>
        <p:nvCxnSpPr>
          <p:cNvPr id="25" name="Connettore 2 24">
            <a:extLst>
              <a:ext uri="{FF2B5EF4-FFF2-40B4-BE49-F238E27FC236}">
                <a16:creationId xmlns:a16="http://schemas.microsoft.com/office/drawing/2014/main" id="{FCB8A044-DE2E-47EE-84B8-F80E8C7C8E89}"/>
              </a:ext>
            </a:extLst>
          </p:cNvPr>
          <p:cNvCxnSpPr/>
          <p:nvPr/>
        </p:nvCxnSpPr>
        <p:spPr>
          <a:xfrm>
            <a:off x="8587548" y="5981318"/>
            <a:ext cx="684000" cy="0"/>
          </a:xfrm>
          <a:prstGeom prst="straightConnector1">
            <a:avLst/>
          </a:prstGeom>
          <a:ln>
            <a:solidFill>
              <a:srgbClr val="F47B20"/>
            </a:solidFill>
            <a:tailEnd type="triangle"/>
          </a:ln>
          <a:effectLst/>
        </p:spPr>
        <p:style>
          <a:lnRef idx="2">
            <a:schemeClr val="accent1"/>
          </a:lnRef>
          <a:fillRef idx="0">
            <a:schemeClr val="accent1"/>
          </a:fillRef>
          <a:effectRef idx="1">
            <a:schemeClr val="accent1"/>
          </a:effectRef>
          <a:fontRef idx="minor">
            <a:schemeClr val="tx1"/>
          </a:fontRef>
        </p:style>
      </p:cxnSp>
      <p:sp>
        <p:nvSpPr>
          <p:cNvPr id="26" name="Titolo 1">
            <a:extLst>
              <a:ext uri="{FF2B5EF4-FFF2-40B4-BE49-F238E27FC236}">
                <a16:creationId xmlns:a16="http://schemas.microsoft.com/office/drawing/2014/main" id="{FF7F42EE-A2F4-4ABC-9605-72F514E702A2}"/>
              </a:ext>
            </a:extLst>
          </p:cNvPr>
          <p:cNvSpPr txBox="1">
            <a:spLocks/>
          </p:cNvSpPr>
          <p:nvPr/>
        </p:nvSpPr>
        <p:spPr>
          <a:xfrm>
            <a:off x="9296452" y="5734417"/>
            <a:ext cx="2285948" cy="493802"/>
          </a:xfrm>
          <a:prstGeom prst="rect">
            <a:avLst/>
          </a:prstGeom>
          <a:solidFill>
            <a:srgbClr val="F47B20"/>
          </a:solidFill>
          <a:ln>
            <a:solidFill>
              <a:srgbClr val="F47B20"/>
            </a:solidFill>
          </a:ln>
        </p:spPr>
        <p:txBody>
          <a:bodyPr vert="horz" lIns="91440" tIns="45720" rIns="91440" bIns="45720" rtlCol="0" anchor="ctr">
            <a:noAutofit/>
          </a:bodyPr>
          <a:lstStyle>
            <a:lvl1pPr>
              <a:spcBef>
                <a:spcPct val="0"/>
              </a:spcBef>
              <a:buNone/>
              <a:defRPr sz="2800" b="1">
                <a:solidFill>
                  <a:schemeClr val="tx1">
                    <a:lumMod val="75000"/>
                    <a:lumOff val="25000"/>
                  </a:schemeClr>
                </a:solidFill>
                <a:latin typeface="Arial Narrow" panose="020B0606020202030204" pitchFamily="34" charset="0"/>
                <a:ea typeface="+mj-ea"/>
                <a:cs typeface="Georgia"/>
              </a:defRPr>
            </a:lvl1pPr>
          </a:lstStyle>
          <a:p>
            <a:r>
              <a:rPr lang="it-IT" sz="1800" dirty="0">
                <a:solidFill>
                  <a:schemeClr val="bg1"/>
                </a:solidFill>
                <a:latin typeface="Georgia" panose="02040502050405020303" pitchFamily="18" charset="0"/>
              </a:rPr>
              <a:t>50,1 </a:t>
            </a:r>
            <a:r>
              <a:rPr lang="it-IT" sz="1800" dirty="0" err="1">
                <a:solidFill>
                  <a:schemeClr val="bg1"/>
                </a:solidFill>
                <a:latin typeface="Georgia" panose="02040502050405020303" pitchFamily="18" charset="0"/>
              </a:rPr>
              <a:t>mld</a:t>
            </a:r>
            <a:r>
              <a:rPr lang="it-IT" sz="1800" dirty="0">
                <a:solidFill>
                  <a:schemeClr val="bg1"/>
                </a:solidFill>
                <a:latin typeface="Georgia" panose="02040502050405020303" pitchFamily="18" charset="0"/>
              </a:rPr>
              <a:t> di Euro</a:t>
            </a:r>
          </a:p>
        </p:txBody>
      </p:sp>
      <p:pic>
        <p:nvPicPr>
          <p:cNvPr id="27" name="Immagine 26">
            <a:extLst>
              <a:ext uri="{FF2B5EF4-FFF2-40B4-BE49-F238E27FC236}">
                <a16:creationId xmlns:a16="http://schemas.microsoft.com/office/drawing/2014/main" id="{4E04FB1F-B6C8-4C4F-85DA-AE8FDC1E2EE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590796" y="6218043"/>
            <a:ext cx="1879632" cy="441555"/>
          </a:xfrm>
          <a:prstGeom prst="rect">
            <a:avLst/>
          </a:prstGeom>
        </p:spPr>
      </p:pic>
    </p:spTree>
    <p:extLst>
      <p:ext uri="{BB962C8B-B14F-4D97-AF65-F5344CB8AC3E}">
        <p14:creationId xmlns:p14="http://schemas.microsoft.com/office/powerpoint/2010/main" val="422243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F07EEF-8003-4DAC-910B-CE7B4209D691}"/>
              </a:ext>
            </a:extLst>
          </p:cNvPr>
          <p:cNvSpPr>
            <a:spLocks noGrp="1"/>
          </p:cNvSpPr>
          <p:nvPr>
            <p:ph type="title"/>
          </p:nvPr>
        </p:nvSpPr>
        <p:spPr/>
        <p:txBody>
          <a:bodyPr/>
          <a:lstStyle/>
          <a:p>
            <a:r>
              <a:rPr lang="it-IT" dirty="0"/>
              <a:t>Gli investimenti in Ricerca &amp; Sviluppo in Italia sono inferiori ai big 5</a:t>
            </a:r>
          </a:p>
        </p:txBody>
      </p:sp>
      <p:sp>
        <p:nvSpPr>
          <p:cNvPr id="4" name="CasellaDiTesto 3">
            <a:extLst>
              <a:ext uri="{FF2B5EF4-FFF2-40B4-BE49-F238E27FC236}">
                <a16:creationId xmlns:a16="http://schemas.microsoft.com/office/drawing/2014/main" id="{9A807BA9-2D60-41F0-BCE4-803B09406302}"/>
              </a:ext>
            </a:extLst>
          </p:cNvPr>
          <p:cNvSpPr txBox="1"/>
          <p:nvPr/>
        </p:nvSpPr>
        <p:spPr bwMode="auto">
          <a:xfrm>
            <a:off x="-888776" y="1204245"/>
            <a:ext cx="9838338" cy="646331"/>
          </a:xfrm>
          <a:prstGeom prst="rect">
            <a:avLst/>
          </a:prstGeom>
          <a:noFill/>
          <a:ln w="9525">
            <a:noFill/>
            <a:miter lim="800000"/>
            <a:headEnd/>
            <a:tailEnd/>
          </a:ln>
        </p:spPr>
        <p:txBody>
          <a:bodyPr wrap="square" rtlCol="0">
            <a:spAutoFit/>
          </a:bodyPr>
          <a:lstStyle/>
          <a:p>
            <a:pPr algn="ctr"/>
            <a:r>
              <a:rPr lang="it-IT" sz="1800" b="1" dirty="0">
                <a:solidFill>
                  <a:srgbClr val="003A80"/>
                </a:solidFill>
                <a:ea typeface="Tahoma" panose="020B0604030504040204" pitchFamily="34" charset="0"/>
                <a:cs typeface="Tahoma" panose="020B0604030504040204" pitchFamily="34" charset="0"/>
              </a:rPr>
              <a:t>Investimenti in Ricerca &amp; Sviluppo, </a:t>
            </a:r>
          </a:p>
          <a:p>
            <a:pPr algn="ctr"/>
            <a:r>
              <a:rPr lang="it-IT" sz="1800" dirty="0">
                <a:solidFill>
                  <a:srgbClr val="003A80"/>
                </a:solidFill>
                <a:ea typeface="Tahoma" panose="020B0604030504040204" pitchFamily="34" charset="0"/>
                <a:cs typeface="Tahoma" panose="020B0604030504040204" pitchFamily="34" charset="0"/>
              </a:rPr>
              <a:t>(% del PIL), principali Paesi Europei</a:t>
            </a:r>
            <a:r>
              <a:rPr lang="it-IT" sz="1800" b="1" dirty="0">
                <a:solidFill>
                  <a:srgbClr val="003A80"/>
                </a:solidFill>
                <a:ea typeface="Tahoma" panose="020B0604030504040204" pitchFamily="34" charset="0"/>
                <a:cs typeface="Tahoma" panose="020B0604030504040204" pitchFamily="34" charset="0"/>
              </a:rPr>
              <a:t>, </a:t>
            </a:r>
            <a:r>
              <a:rPr lang="it-IT" sz="1800" dirty="0">
                <a:solidFill>
                  <a:srgbClr val="003A80"/>
                </a:solidFill>
                <a:ea typeface="Tahoma" panose="020B0604030504040204" pitchFamily="34" charset="0"/>
                <a:cs typeface="Tahoma" panose="020B0604030504040204" pitchFamily="34" charset="0"/>
              </a:rPr>
              <a:t>2005-2016</a:t>
            </a:r>
          </a:p>
        </p:txBody>
      </p:sp>
      <p:graphicFrame>
        <p:nvGraphicFramePr>
          <p:cNvPr id="6" name="Grafico 5">
            <a:extLst>
              <a:ext uri="{FF2B5EF4-FFF2-40B4-BE49-F238E27FC236}">
                <a16:creationId xmlns:a16="http://schemas.microsoft.com/office/drawing/2014/main" id="{C45959F6-C67C-43DC-BE89-82961B6D940D}"/>
              </a:ext>
            </a:extLst>
          </p:cNvPr>
          <p:cNvGraphicFramePr>
            <a:graphicFrameLocks/>
          </p:cNvGraphicFramePr>
          <p:nvPr>
            <p:extLst/>
          </p:nvPr>
        </p:nvGraphicFramePr>
        <p:xfrm>
          <a:off x="191344" y="1846304"/>
          <a:ext cx="7200800" cy="4319000"/>
        </p:xfrm>
        <a:graphic>
          <a:graphicData uri="http://schemas.openxmlformats.org/drawingml/2006/chart">
            <c:chart xmlns:c="http://schemas.openxmlformats.org/drawingml/2006/chart" xmlns:r="http://schemas.openxmlformats.org/officeDocument/2006/relationships" r:id="rId3"/>
          </a:graphicData>
        </a:graphic>
      </p:graphicFrame>
      <p:pic>
        <p:nvPicPr>
          <p:cNvPr id="7" name="Immagine 6">
            <a:extLst>
              <a:ext uri="{FF2B5EF4-FFF2-40B4-BE49-F238E27FC236}">
                <a16:creationId xmlns:a16="http://schemas.microsoft.com/office/drawing/2014/main" id="{03CA557F-6C33-49A9-8CCC-138AB137C0CE}"/>
              </a:ext>
            </a:extLst>
          </p:cNvPr>
          <p:cNvPicPr>
            <a:picLocks noChangeAspect="1"/>
          </p:cNvPicPr>
          <p:nvPr/>
        </p:nvPicPr>
        <p:blipFill>
          <a:blip r:embed="rId4"/>
          <a:stretch>
            <a:fillRect/>
          </a:stretch>
        </p:blipFill>
        <p:spPr>
          <a:xfrm>
            <a:off x="373941" y="5246959"/>
            <a:ext cx="270000" cy="270000"/>
          </a:xfrm>
          <a:prstGeom prst="rect">
            <a:avLst/>
          </a:prstGeom>
        </p:spPr>
      </p:pic>
      <p:pic>
        <p:nvPicPr>
          <p:cNvPr id="8" name="Immagine 7">
            <a:extLst>
              <a:ext uri="{FF2B5EF4-FFF2-40B4-BE49-F238E27FC236}">
                <a16:creationId xmlns:a16="http://schemas.microsoft.com/office/drawing/2014/main" id="{3E3552FF-6F96-4A03-BAD9-4200DAE22BDC}"/>
              </a:ext>
            </a:extLst>
          </p:cNvPr>
          <p:cNvPicPr>
            <a:picLocks noChangeAspect="1"/>
          </p:cNvPicPr>
          <p:nvPr/>
        </p:nvPicPr>
        <p:blipFill>
          <a:blip r:embed="rId5"/>
          <a:stretch>
            <a:fillRect/>
          </a:stretch>
        </p:blipFill>
        <p:spPr>
          <a:xfrm>
            <a:off x="373941" y="2790214"/>
            <a:ext cx="268610" cy="268610"/>
          </a:xfrm>
          <a:prstGeom prst="rect">
            <a:avLst/>
          </a:prstGeom>
        </p:spPr>
      </p:pic>
      <p:pic>
        <p:nvPicPr>
          <p:cNvPr id="9" name="Immagine 8" descr="Immagine che contiene cielo, esterni, segnale, regina&#10;&#10;Descrizione generata con affidabilità molto elevata">
            <a:extLst>
              <a:ext uri="{FF2B5EF4-FFF2-40B4-BE49-F238E27FC236}">
                <a16:creationId xmlns:a16="http://schemas.microsoft.com/office/drawing/2014/main" id="{EDB64757-4ABE-4E1C-8A86-CD7C69C1C6D7}"/>
              </a:ext>
            </a:extLst>
          </p:cNvPr>
          <p:cNvPicPr>
            <a:picLocks noChangeAspect="1"/>
          </p:cNvPicPr>
          <p:nvPr/>
        </p:nvPicPr>
        <p:blipFill>
          <a:blip r:embed="rId6"/>
          <a:stretch>
            <a:fillRect/>
          </a:stretch>
        </p:blipFill>
        <p:spPr>
          <a:xfrm>
            <a:off x="373941" y="4411524"/>
            <a:ext cx="270000" cy="270000"/>
          </a:xfrm>
          <a:prstGeom prst="rect">
            <a:avLst/>
          </a:prstGeom>
        </p:spPr>
      </p:pic>
      <p:pic>
        <p:nvPicPr>
          <p:cNvPr id="10" name="Immagine 9">
            <a:extLst>
              <a:ext uri="{FF2B5EF4-FFF2-40B4-BE49-F238E27FC236}">
                <a16:creationId xmlns:a16="http://schemas.microsoft.com/office/drawing/2014/main" id="{67C99A30-AD2C-492E-AFD8-39B26DE23C35}"/>
              </a:ext>
            </a:extLst>
          </p:cNvPr>
          <p:cNvPicPr>
            <a:picLocks noChangeAspect="1"/>
          </p:cNvPicPr>
          <p:nvPr/>
        </p:nvPicPr>
        <p:blipFill>
          <a:blip r:embed="rId7"/>
          <a:stretch>
            <a:fillRect/>
          </a:stretch>
        </p:blipFill>
        <p:spPr>
          <a:xfrm>
            <a:off x="373941" y="3409010"/>
            <a:ext cx="270000" cy="270000"/>
          </a:xfrm>
          <a:prstGeom prst="rect">
            <a:avLst/>
          </a:prstGeom>
        </p:spPr>
      </p:pic>
      <p:pic>
        <p:nvPicPr>
          <p:cNvPr id="11" name="Immagine 10">
            <a:extLst>
              <a:ext uri="{FF2B5EF4-FFF2-40B4-BE49-F238E27FC236}">
                <a16:creationId xmlns:a16="http://schemas.microsoft.com/office/drawing/2014/main" id="{65708247-38FE-43EF-B006-7B1A6CB1FE8A}"/>
              </a:ext>
            </a:extLst>
          </p:cNvPr>
          <p:cNvPicPr>
            <a:picLocks noChangeAspect="1"/>
          </p:cNvPicPr>
          <p:nvPr/>
        </p:nvPicPr>
        <p:blipFill>
          <a:blip r:embed="rId8"/>
          <a:stretch>
            <a:fillRect/>
          </a:stretch>
        </p:blipFill>
        <p:spPr>
          <a:xfrm>
            <a:off x="373941" y="3819814"/>
            <a:ext cx="270000" cy="270000"/>
          </a:xfrm>
          <a:prstGeom prst="rect">
            <a:avLst/>
          </a:prstGeom>
        </p:spPr>
      </p:pic>
      <p:sp>
        <p:nvSpPr>
          <p:cNvPr id="12" name="Rettangolo 11">
            <a:extLst>
              <a:ext uri="{FF2B5EF4-FFF2-40B4-BE49-F238E27FC236}">
                <a16:creationId xmlns:a16="http://schemas.microsoft.com/office/drawing/2014/main" id="{1D46D6AB-07A0-4560-9821-3FFEF6285D54}"/>
              </a:ext>
            </a:extLst>
          </p:cNvPr>
          <p:cNvSpPr/>
          <p:nvPr/>
        </p:nvSpPr>
        <p:spPr>
          <a:xfrm>
            <a:off x="8105540" y="2049929"/>
            <a:ext cx="3712519" cy="3539770"/>
          </a:xfrm>
          <a:prstGeom prst="rect">
            <a:avLst/>
          </a:prstGeom>
          <a:solidFill>
            <a:srgbClr val="F2F2F2"/>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a:r>
              <a:rPr lang="it-IT" sz="2200" dirty="0">
                <a:solidFill>
                  <a:srgbClr val="003A80"/>
                </a:solidFill>
                <a:ea typeface="Tahoma" panose="020B0604030504040204" pitchFamily="34" charset="0"/>
                <a:cs typeface="Tahoma" panose="020B0604030504040204" pitchFamily="34" charset="0"/>
              </a:rPr>
              <a:t>Gli investimenti italiani in R&amp;S sono in diminuzione:      </a:t>
            </a:r>
            <a:r>
              <a:rPr lang="it-IT" sz="2200" b="1" dirty="0">
                <a:solidFill>
                  <a:srgbClr val="F47B20"/>
                </a:solidFill>
                <a:ea typeface="Tahoma" panose="020B0604030504040204" pitchFamily="34" charset="0"/>
                <a:cs typeface="Tahoma" panose="020B0604030504040204" pitchFamily="34" charset="0"/>
              </a:rPr>
              <a:t>-37% vs. 2015</a:t>
            </a:r>
          </a:p>
          <a:p>
            <a:pPr algn="ctr"/>
            <a:endParaRPr lang="it-IT" sz="2200" b="1" dirty="0">
              <a:solidFill>
                <a:srgbClr val="F47B20"/>
              </a:solidFill>
              <a:ea typeface="Tahoma" panose="020B0604030504040204" pitchFamily="34" charset="0"/>
              <a:cs typeface="Tahoma" panose="020B0604030504040204" pitchFamily="34" charset="0"/>
            </a:endParaRPr>
          </a:p>
          <a:p>
            <a:pPr algn="ctr"/>
            <a:r>
              <a:rPr lang="it-IT" sz="2200" dirty="0">
                <a:solidFill>
                  <a:srgbClr val="003A80"/>
                </a:solidFill>
                <a:ea typeface="Tahoma" panose="020B0604030504040204" pitchFamily="34" charset="0"/>
                <a:cs typeface="Tahoma" panose="020B0604030504040204" pitchFamily="34" charset="0"/>
              </a:rPr>
              <a:t>Servono altri </a:t>
            </a:r>
            <a:br>
              <a:rPr lang="it-IT" sz="2200" dirty="0">
                <a:solidFill>
                  <a:srgbClr val="003A80"/>
                </a:solidFill>
                <a:ea typeface="Tahoma" panose="020B0604030504040204" pitchFamily="34" charset="0"/>
                <a:cs typeface="Tahoma" panose="020B0604030504040204" pitchFamily="34" charset="0"/>
              </a:rPr>
            </a:br>
            <a:r>
              <a:rPr lang="it-IT" sz="2200" b="1" dirty="0">
                <a:solidFill>
                  <a:srgbClr val="F47B20"/>
                </a:solidFill>
                <a:ea typeface="Tahoma" panose="020B0604030504040204" pitchFamily="34" charset="0"/>
                <a:cs typeface="Tahoma" panose="020B0604030504040204" pitchFamily="34" charset="0"/>
              </a:rPr>
              <a:t>28,5 miliardi di Euro </a:t>
            </a:r>
            <a:br>
              <a:rPr lang="it-IT" sz="2200" b="1" dirty="0">
                <a:solidFill>
                  <a:srgbClr val="F47B20"/>
                </a:solidFill>
                <a:ea typeface="Tahoma" panose="020B0604030504040204" pitchFamily="34" charset="0"/>
                <a:cs typeface="Tahoma" panose="020B0604030504040204" pitchFamily="34" charset="0"/>
              </a:rPr>
            </a:br>
            <a:r>
              <a:rPr lang="it-IT" sz="2200" dirty="0">
                <a:solidFill>
                  <a:srgbClr val="003A80"/>
                </a:solidFill>
                <a:ea typeface="Tahoma" panose="020B0604030504040204" pitchFamily="34" charset="0"/>
                <a:cs typeface="Tahoma" panose="020B0604030504040204" pitchFamily="34" charset="0"/>
              </a:rPr>
              <a:t>per pareggiare quanto </a:t>
            </a:r>
            <a:br>
              <a:rPr lang="it-IT" sz="2200" dirty="0">
                <a:solidFill>
                  <a:srgbClr val="003A80"/>
                </a:solidFill>
                <a:ea typeface="Tahoma" panose="020B0604030504040204" pitchFamily="34" charset="0"/>
                <a:cs typeface="Tahoma" panose="020B0604030504040204" pitchFamily="34" charset="0"/>
              </a:rPr>
            </a:br>
            <a:r>
              <a:rPr lang="it-IT" sz="2200" dirty="0">
                <a:solidFill>
                  <a:srgbClr val="003A80"/>
                </a:solidFill>
                <a:ea typeface="Tahoma" panose="020B0604030504040204" pitchFamily="34" charset="0"/>
                <a:cs typeface="Tahoma" panose="020B0604030504040204" pitchFamily="34" charset="0"/>
              </a:rPr>
              <a:t>oggi investe la Francia (comunque metà della Germania) </a:t>
            </a:r>
          </a:p>
        </p:txBody>
      </p:sp>
      <p:pic>
        <p:nvPicPr>
          <p:cNvPr id="13" name="Immagine 12">
            <a:extLst>
              <a:ext uri="{FF2B5EF4-FFF2-40B4-BE49-F238E27FC236}">
                <a16:creationId xmlns:a16="http://schemas.microsoft.com/office/drawing/2014/main" id="{11B5AF60-5100-4096-94FC-E6458401E39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662958" y="1342769"/>
            <a:ext cx="733447" cy="707160"/>
          </a:xfrm>
          <a:prstGeom prst="rect">
            <a:avLst/>
          </a:prstGeom>
        </p:spPr>
      </p:pic>
      <p:sp>
        <p:nvSpPr>
          <p:cNvPr id="14" name="CasellaDiTesto 13">
            <a:extLst>
              <a:ext uri="{FF2B5EF4-FFF2-40B4-BE49-F238E27FC236}">
                <a16:creationId xmlns:a16="http://schemas.microsoft.com/office/drawing/2014/main" id="{7596DA06-796B-47E8-B5ED-BB6DF0BEF01E}"/>
              </a:ext>
            </a:extLst>
          </p:cNvPr>
          <p:cNvSpPr txBox="1"/>
          <p:nvPr/>
        </p:nvSpPr>
        <p:spPr>
          <a:xfrm>
            <a:off x="389233" y="6537152"/>
            <a:ext cx="8856984" cy="276999"/>
          </a:xfrm>
          <a:prstGeom prst="rect">
            <a:avLst/>
          </a:prstGeom>
        </p:spPr>
        <p:txBody>
          <a:bodyPr wrap="square" rtlCol="0">
            <a:spAutoFit/>
          </a:bodyPr>
          <a:lstStyle/>
          <a:p>
            <a:r>
              <a:rPr lang="it-IT" sz="1200" dirty="0">
                <a:solidFill>
                  <a:schemeClr val="bg1">
                    <a:lumMod val="50000"/>
                  </a:schemeClr>
                </a:solidFill>
              </a:rPr>
              <a:t>Fonte: elaborazioni The </a:t>
            </a:r>
            <a:r>
              <a:rPr lang="it-IT" sz="1200" dirty="0" err="1">
                <a:solidFill>
                  <a:schemeClr val="bg1">
                    <a:lumMod val="50000"/>
                  </a:schemeClr>
                </a:solidFill>
              </a:rPr>
              <a:t>European</a:t>
            </a:r>
            <a:r>
              <a:rPr lang="it-IT" sz="1200" dirty="0">
                <a:solidFill>
                  <a:schemeClr val="bg1">
                    <a:lumMod val="50000"/>
                  </a:schemeClr>
                </a:solidFill>
              </a:rPr>
              <a:t> House – Ambrosetti su dati OCSE, 2018</a:t>
            </a:r>
          </a:p>
        </p:txBody>
      </p:sp>
    </p:spTree>
    <p:extLst>
      <p:ext uri="{BB962C8B-B14F-4D97-AF65-F5344CB8AC3E}">
        <p14:creationId xmlns:p14="http://schemas.microsoft.com/office/powerpoint/2010/main" val="118731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FCFF5BB-E820-472A-95EC-05A6A4D86011}"/>
              </a:ext>
            </a:extLst>
          </p:cNvPr>
          <p:cNvSpPr>
            <a:spLocks noGrp="1"/>
          </p:cNvSpPr>
          <p:nvPr>
            <p:ph type="title"/>
          </p:nvPr>
        </p:nvSpPr>
        <p:spPr/>
        <p:txBody>
          <a:bodyPr/>
          <a:lstStyle/>
          <a:p>
            <a:r>
              <a:rPr lang="it-IT" dirty="0"/>
              <a:t>Confronto con i player mondiali </a:t>
            </a:r>
          </a:p>
        </p:txBody>
      </p:sp>
      <p:sp>
        <p:nvSpPr>
          <p:cNvPr id="4" name="CasellaDiTesto 3">
            <a:extLst>
              <a:ext uri="{FF2B5EF4-FFF2-40B4-BE49-F238E27FC236}">
                <a16:creationId xmlns:a16="http://schemas.microsoft.com/office/drawing/2014/main" id="{C9A9C96E-6A04-4F7D-A957-CBC79E56199A}"/>
              </a:ext>
            </a:extLst>
          </p:cNvPr>
          <p:cNvSpPr txBox="1"/>
          <p:nvPr/>
        </p:nvSpPr>
        <p:spPr bwMode="auto">
          <a:xfrm>
            <a:off x="1078073" y="1243040"/>
            <a:ext cx="10035853" cy="646331"/>
          </a:xfrm>
          <a:prstGeom prst="rect">
            <a:avLst/>
          </a:prstGeom>
          <a:noFill/>
          <a:ln w="9525">
            <a:noFill/>
            <a:miter lim="800000"/>
            <a:headEnd/>
            <a:tailEnd/>
          </a:ln>
        </p:spPr>
        <p:txBody>
          <a:bodyPr wrap="square" rtlCol="0">
            <a:spAutoFit/>
          </a:bodyPr>
          <a:lstStyle/>
          <a:p>
            <a:pPr algn="ctr"/>
            <a:r>
              <a:rPr lang="it-IT" sz="1800" b="1" dirty="0">
                <a:solidFill>
                  <a:srgbClr val="003A80"/>
                </a:solidFill>
                <a:ea typeface="Tahoma" panose="020B0604030504040204" pitchFamily="34" charset="0"/>
                <a:cs typeface="Tahoma" panose="020B0604030504040204" pitchFamily="34" charset="0"/>
              </a:rPr>
              <a:t>Investimenti in Ricerca &amp; Sviluppo, </a:t>
            </a:r>
          </a:p>
          <a:p>
            <a:pPr algn="ctr"/>
            <a:r>
              <a:rPr lang="it-IT" sz="1800" dirty="0">
                <a:solidFill>
                  <a:srgbClr val="003A80"/>
                </a:solidFill>
                <a:ea typeface="Tahoma" panose="020B0604030504040204" pitchFamily="34" charset="0"/>
                <a:cs typeface="Tahoma" panose="020B0604030504040204" pitchFamily="34" charset="0"/>
              </a:rPr>
              <a:t>(% del PIL), 4 Top Global e Italia, 2005-2016</a:t>
            </a:r>
          </a:p>
        </p:txBody>
      </p:sp>
      <p:sp>
        <p:nvSpPr>
          <p:cNvPr id="5" name="CasellaDiTesto 4">
            <a:extLst>
              <a:ext uri="{FF2B5EF4-FFF2-40B4-BE49-F238E27FC236}">
                <a16:creationId xmlns:a16="http://schemas.microsoft.com/office/drawing/2014/main" id="{1EB4EC21-FC03-4595-BB7D-736F9BE209E7}"/>
              </a:ext>
            </a:extLst>
          </p:cNvPr>
          <p:cNvSpPr txBox="1"/>
          <p:nvPr/>
        </p:nvSpPr>
        <p:spPr>
          <a:xfrm>
            <a:off x="389233" y="6537152"/>
            <a:ext cx="8856984" cy="276999"/>
          </a:xfrm>
          <a:prstGeom prst="rect">
            <a:avLst/>
          </a:prstGeom>
        </p:spPr>
        <p:txBody>
          <a:bodyPr wrap="square" rtlCol="0">
            <a:spAutoFit/>
          </a:bodyPr>
          <a:lstStyle/>
          <a:p>
            <a:r>
              <a:rPr lang="it-IT" sz="1200" dirty="0">
                <a:solidFill>
                  <a:schemeClr val="bg1">
                    <a:lumMod val="50000"/>
                  </a:schemeClr>
                </a:solidFill>
              </a:rPr>
              <a:t>Fonte: elaborazioni The </a:t>
            </a:r>
            <a:r>
              <a:rPr lang="it-IT" sz="1200" dirty="0" err="1">
                <a:solidFill>
                  <a:schemeClr val="bg1">
                    <a:lumMod val="50000"/>
                  </a:schemeClr>
                </a:solidFill>
              </a:rPr>
              <a:t>European</a:t>
            </a:r>
            <a:r>
              <a:rPr lang="it-IT" sz="1200" dirty="0">
                <a:solidFill>
                  <a:schemeClr val="bg1">
                    <a:lumMod val="50000"/>
                  </a:schemeClr>
                </a:solidFill>
              </a:rPr>
              <a:t> House – Ambrosetti su dati OCSE, 2018</a:t>
            </a:r>
          </a:p>
        </p:txBody>
      </p:sp>
      <p:grpSp>
        <p:nvGrpSpPr>
          <p:cNvPr id="6" name="Gruppo 5">
            <a:extLst>
              <a:ext uri="{FF2B5EF4-FFF2-40B4-BE49-F238E27FC236}">
                <a16:creationId xmlns:a16="http://schemas.microsoft.com/office/drawing/2014/main" id="{05683899-5425-467C-9315-C4FA22A3D1E5}"/>
              </a:ext>
            </a:extLst>
          </p:cNvPr>
          <p:cNvGrpSpPr/>
          <p:nvPr/>
        </p:nvGrpSpPr>
        <p:grpSpPr>
          <a:xfrm>
            <a:off x="758396" y="1693988"/>
            <a:ext cx="10675207" cy="3545617"/>
            <a:chOff x="640493" y="2189237"/>
            <a:chExt cx="10675207" cy="3545617"/>
          </a:xfrm>
        </p:grpSpPr>
        <p:graphicFrame>
          <p:nvGraphicFramePr>
            <p:cNvPr id="7" name="Grafico 6">
              <a:extLst>
                <a:ext uri="{FF2B5EF4-FFF2-40B4-BE49-F238E27FC236}">
                  <a16:creationId xmlns:a16="http://schemas.microsoft.com/office/drawing/2014/main" id="{46DF8E78-3605-436D-AA00-B8548FF96FD4}"/>
                </a:ext>
              </a:extLst>
            </p:cNvPr>
            <p:cNvGraphicFramePr>
              <a:graphicFrameLocks/>
            </p:cNvGraphicFramePr>
            <p:nvPr>
              <p:extLst/>
            </p:nvPr>
          </p:nvGraphicFramePr>
          <p:xfrm>
            <a:off x="640493" y="2189237"/>
            <a:ext cx="10675207" cy="354561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uppo 7">
              <a:extLst>
                <a:ext uri="{FF2B5EF4-FFF2-40B4-BE49-F238E27FC236}">
                  <a16:creationId xmlns:a16="http://schemas.microsoft.com/office/drawing/2014/main" id="{03C18CC4-96F7-41C5-A543-6E827FFDCE93}"/>
                </a:ext>
              </a:extLst>
            </p:cNvPr>
            <p:cNvGrpSpPr/>
            <p:nvPr/>
          </p:nvGrpSpPr>
          <p:grpSpPr>
            <a:xfrm>
              <a:off x="890877" y="2528579"/>
              <a:ext cx="360000" cy="2166122"/>
              <a:chOff x="890877" y="2528579"/>
              <a:chExt cx="360000" cy="2166122"/>
            </a:xfrm>
          </p:grpSpPr>
          <p:pic>
            <p:nvPicPr>
              <p:cNvPr id="9" name="Immagine 8">
                <a:extLst>
                  <a:ext uri="{FF2B5EF4-FFF2-40B4-BE49-F238E27FC236}">
                    <a16:creationId xmlns:a16="http://schemas.microsoft.com/office/drawing/2014/main" id="{F8F3A7D2-758B-44D4-92B3-A4A34852385B}"/>
                  </a:ext>
                </a:extLst>
              </p:cNvPr>
              <p:cNvPicPr>
                <a:picLocks noChangeAspect="1"/>
              </p:cNvPicPr>
              <p:nvPr/>
            </p:nvPicPr>
            <p:blipFill>
              <a:blip r:embed="rId4"/>
              <a:stretch>
                <a:fillRect/>
              </a:stretch>
            </p:blipFill>
            <p:spPr>
              <a:xfrm>
                <a:off x="890877" y="2528579"/>
                <a:ext cx="360000" cy="360000"/>
              </a:xfrm>
              <a:prstGeom prst="rect">
                <a:avLst/>
              </a:prstGeom>
            </p:spPr>
          </p:pic>
          <p:pic>
            <p:nvPicPr>
              <p:cNvPr id="10" name="Immagine 9" descr="Immagine che contiene clipart&#10;&#10;Descrizione generata con affidabilità elevata">
                <a:extLst>
                  <a:ext uri="{FF2B5EF4-FFF2-40B4-BE49-F238E27FC236}">
                    <a16:creationId xmlns:a16="http://schemas.microsoft.com/office/drawing/2014/main" id="{1BBF699E-6589-4EA9-ABE4-EDC204F05336}"/>
                  </a:ext>
                </a:extLst>
              </p:cNvPr>
              <p:cNvPicPr>
                <a:picLocks noChangeAspect="1"/>
              </p:cNvPicPr>
              <p:nvPr/>
            </p:nvPicPr>
            <p:blipFill>
              <a:blip r:embed="rId5"/>
              <a:stretch>
                <a:fillRect/>
              </a:stretch>
            </p:blipFill>
            <p:spPr>
              <a:xfrm>
                <a:off x="890877" y="2888579"/>
                <a:ext cx="360000" cy="360000"/>
              </a:xfrm>
              <a:prstGeom prst="rect">
                <a:avLst/>
              </a:prstGeom>
            </p:spPr>
          </p:pic>
          <p:pic>
            <p:nvPicPr>
              <p:cNvPr id="11" name="Immagine 10" descr="Immagine che contiene grafica vettoriale&#10;&#10;Descrizione generata con affidabilità molto elevata">
                <a:extLst>
                  <a:ext uri="{FF2B5EF4-FFF2-40B4-BE49-F238E27FC236}">
                    <a16:creationId xmlns:a16="http://schemas.microsoft.com/office/drawing/2014/main" id="{B8AA64FE-D56F-4BC6-8CAF-AD8CB88E3C21}"/>
                  </a:ext>
                </a:extLst>
              </p:cNvPr>
              <p:cNvPicPr>
                <a:picLocks noChangeAspect="1"/>
              </p:cNvPicPr>
              <p:nvPr/>
            </p:nvPicPr>
            <p:blipFill>
              <a:blip r:embed="rId6"/>
              <a:stretch>
                <a:fillRect/>
              </a:stretch>
            </p:blipFill>
            <p:spPr>
              <a:xfrm>
                <a:off x="890877" y="3228655"/>
                <a:ext cx="360000" cy="360000"/>
              </a:xfrm>
              <a:prstGeom prst="rect">
                <a:avLst/>
              </a:prstGeom>
            </p:spPr>
          </p:pic>
          <p:pic>
            <p:nvPicPr>
              <p:cNvPr id="12" name="Immagine 11">
                <a:extLst>
                  <a:ext uri="{FF2B5EF4-FFF2-40B4-BE49-F238E27FC236}">
                    <a16:creationId xmlns:a16="http://schemas.microsoft.com/office/drawing/2014/main" id="{9E94EFF8-7FA0-4B63-A4FA-1942328E85AE}"/>
                  </a:ext>
                </a:extLst>
              </p:cNvPr>
              <p:cNvPicPr>
                <a:picLocks noChangeAspect="1"/>
              </p:cNvPicPr>
              <p:nvPr/>
            </p:nvPicPr>
            <p:blipFill>
              <a:blip r:embed="rId7"/>
              <a:stretch>
                <a:fillRect/>
              </a:stretch>
            </p:blipFill>
            <p:spPr>
              <a:xfrm>
                <a:off x="890877" y="4334701"/>
                <a:ext cx="360000" cy="360000"/>
              </a:xfrm>
              <a:prstGeom prst="rect">
                <a:avLst/>
              </a:prstGeom>
            </p:spPr>
          </p:pic>
          <p:pic>
            <p:nvPicPr>
              <p:cNvPr id="13" name="Immagine 12" descr="Immagine che contiene grafica vettoriale&#10;&#10;Descrizione generata con affidabilità elevata">
                <a:extLst>
                  <a:ext uri="{FF2B5EF4-FFF2-40B4-BE49-F238E27FC236}">
                    <a16:creationId xmlns:a16="http://schemas.microsoft.com/office/drawing/2014/main" id="{8FE5A3C5-62E9-4B33-B6D0-D4E1A5E4F9A8}"/>
                  </a:ext>
                </a:extLst>
              </p:cNvPr>
              <p:cNvPicPr>
                <a:picLocks noChangeAspect="1"/>
              </p:cNvPicPr>
              <p:nvPr/>
            </p:nvPicPr>
            <p:blipFill>
              <a:blip r:embed="rId8"/>
              <a:stretch>
                <a:fillRect/>
              </a:stretch>
            </p:blipFill>
            <p:spPr>
              <a:xfrm>
                <a:off x="890877" y="3564982"/>
                <a:ext cx="360000" cy="360000"/>
              </a:xfrm>
              <a:prstGeom prst="rect">
                <a:avLst/>
              </a:prstGeom>
            </p:spPr>
          </p:pic>
        </p:grpSp>
      </p:grpSp>
      <p:sp>
        <p:nvSpPr>
          <p:cNvPr id="19" name="CasellaDiTesto 18">
            <a:extLst>
              <a:ext uri="{FF2B5EF4-FFF2-40B4-BE49-F238E27FC236}">
                <a16:creationId xmlns:a16="http://schemas.microsoft.com/office/drawing/2014/main" id="{D902D8A2-59D8-450B-B261-F0AEB50CF675}"/>
              </a:ext>
            </a:extLst>
          </p:cNvPr>
          <p:cNvSpPr txBox="1"/>
          <p:nvPr/>
        </p:nvSpPr>
        <p:spPr>
          <a:xfrm>
            <a:off x="10822451" y="1799922"/>
            <a:ext cx="858889" cy="369332"/>
          </a:xfrm>
          <a:prstGeom prst="rect">
            <a:avLst/>
          </a:prstGeom>
          <a:noFill/>
        </p:spPr>
        <p:txBody>
          <a:bodyPr wrap="none" rtlCol="0">
            <a:spAutoFit/>
          </a:bodyPr>
          <a:lstStyle/>
          <a:p>
            <a:r>
              <a:rPr lang="it-IT" sz="1800" dirty="0">
                <a:solidFill>
                  <a:srgbClr val="003A80"/>
                </a:solidFill>
                <a:ea typeface="Tahoma" panose="020B0604030504040204" pitchFamily="34" charset="0"/>
                <a:cs typeface="Tahoma" panose="020B0604030504040204" pitchFamily="34" charset="0"/>
              </a:rPr>
              <a:t>4,25%</a:t>
            </a:r>
          </a:p>
        </p:txBody>
      </p:sp>
      <p:sp>
        <p:nvSpPr>
          <p:cNvPr id="20" name="CasellaDiTesto 19">
            <a:extLst>
              <a:ext uri="{FF2B5EF4-FFF2-40B4-BE49-F238E27FC236}">
                <a16:creationId xmlns:a16="http://schemas.microsoft.com/office/drawing/2014/main" id="{D1061442-A94A-444E-8BB8-4BA9F8A587B2}"/>
              </a:ext>
            </a:extLst>
          </p:cNvPr>
          <p:cNvSpPr txBox="1"/>
          <p:nvPr/>
        </p:nvSpPr>
        <p:spPr>
          <a:xfrm>
            <a:off x="10822451" y="2087092"/>
            <a:ext cx="858889" cy="369332"/>
          </a:xfrm>
          <a:prstGeom prst="rect">
            <a:avLst/>
          </a:prstGeom>
          <a:noFill/>
        </p:spPr>
        <p:txBody>
          <a:bodyPr wrap="none" rtlCol="0">
            <a:spAutoFit/>
          </a:bodyPr>
          <a:lstStyle/>
          <a:p>
            <a:r>
              <a:rPr lang="it-IT" sz="1800" dirty="0">
                <a:solidFill>
                  <a:srgbClr val="003A80"/>
                </a:solidFill>
                <a:ea typeface="Tahoma" panose="020B0604030504040204" pitchFamily="34" charset="0"/>
                <a:cs typeface="Tahoma" panose="020B0604030504040204" pitchFamily="34" charset="0"/>
              </a:rPr>
              <a:t>4,23%</a:t>
            </a:r>
          </a:p>
        </p:txBody>
      </p:sp>
      <p:sp>
        <p:nvSpPr>
          <p:cNvPr id="21" name="CasellaDiTesto 20">
            <a:extLst>
              <a:ext uri="{FF2B5EF4-FFF2-40B4-BE49-F238E27FC236}">
                <a16:creationId xmlns:a16="http://schemas.microsoft.com/office/drawing/2014/main" id="{56A13FCA-62DC-45D7-B88B-BD64E8339B23}"/>
              </a:ext>
            </a:extLst>
          </p:cNvPr>
          <p:cNvSpPr txBox="1"/>
          <p:nvPr/>
        </p:nvSpPr>
        <p:spPr>
          <a:xfrm>
            <a:off x="10822451" y="2494775"/>
            <a:ext cx="861133" cy="369332"/>
          </a:xfrm>
          <a:prstGeom prst="rect">
            <a:avLst/>
          </a:prstGeom>
          <a:noFill/>
        </p:spPr>
        <p:txBody>
          <a:bodyPr wrap="none" rtlCol="0">
            <a:spAutoFit/>
          </a:bodyPr>
          <a:lstStyle/>
          <a:p>
            <a:r>
              <a:rPr lang="it-IT" sz="1800" dirty="0">
                <a:solidFill>
                  <a:srgbClr val="003A80"/>
                </a:solidFill>
                <a:ea typeface="Tahoma" panose="020B0604030504040204" pitchFamily="34" charset="0"/>
                <a:cs typeface="Tahoma" panose="020B0604030504040204" pitchFamily="34" charset="0"/>
              </a:rPr>
              <a:t>3,29%</a:t>
            </a:r>
          </a:p>
        </p:txBody>
      </p:sp>
      <p:sp>
        <p:nvSpPr>
          <p:cNvPr id="22" name="CasellaDiTesto 21">
            <a:extLst>
              <a:ext uri="{FF2B5EF4-FFF2-40B4-BE49-F238E27FC236}">
                <a16:creationId xmlns:a16="http://schemas.microsoft.com/office/drawing/2014/main" id="{3DC5B579-D46D-4929-BDD7-4BBB538645AC}"/>
              </a:ext>
            </a:extLst>
          </p:cNvPr>
          <p:cNvSpPr txBox="1"/>
          <p:nvPr/>
        </p:nvSpPr>
        <p:spPr>
          <a:xfrm>
            <a:off x="10822451" y="2771636"/>
            <a:ext cx="861133" cy="369332"/>
          </a:xfrm>
          <a:prstGeom prst="rect">
            <a:avLst/>
          </a:prstGeom>
          <a:noFill/>
        </p:spPr>
        <p:txBody>
          <a:bodyPr wrap="none" rtlCol="0">
            <a:spAutoFit/>
          </a:bodyPr>
          <a:lstStyle/>
          <a:p>
            <a:r>
              <a:rPr lang="it-IT" sz="1800" dirty="0">
                <a:solidFill>
                  <a:srgbClr val="003A80"/>
                </a:solidFill>
                <a:ea typeface="Tahoma" panose="020B0604030504040204" pitchFamily="34" charset="0"/>
                <a:cs typeface="Tahoma" panose="020B0604030504040204" pitchFamily="34" charset="0"/>
              </a:rPr>
              <a:t>3,25%</a:t>
            </a:r>
          </a:p>
        </p:txBody>
      </p:sp>
      <p:sp>
        <p:nvSpPr>
          <p:cNvPr id="23" name="CasellaDiTesto 22">
            <a:extLst>
              <a:ext uri="{FF2B5EF4-FFF2-40B4-BE49-F238E27FC236}">
                <a16:creationId xmlns:a16="http://schemas.microsoft.com/office/drawing/2014/main" id="{B5F2367E-6535-416D-8050-6F59DA77F167}"/>
              </a:ext>
            </a:extLst>
          </p:cNvPr>
          <p:cNvSpPr txBox="1"/>
          <p:nvPr/>
        </p:nvSpPr>
        <p:spPr>
          <a:xfrm>
            <a:off x="10822451" y="3604954"/>
            <a:ext cx="976549" cy="369332"/>
          </a:xfrm>
          <a:prstGeom prst="rect">
            <a:avLst/>
          </a:prstGeom>
          <a:noFill/>
        </p:spPr>
        <p:txBody>
          <a:bodyPr wrap="none" rtlCol="0">
            <a:spAutoFit/>
          </a:bodyPr>
          <a:lstStyle/>
          <a:p>
            <a:r>
              <a:rPr lang="it-IT" sz="1800" b="1" dirty="0">
                <a:solidFill>
                  <a:srgbClr val="003A80"/>
                </a:solidFill>
                <a:ea typeface="Tahoma" panose="020B0604030504040204" pitchFamily="34" charset="0"/>
                <a:cs typeface="Tahoma" panose="020B0604030504040204" pitchFamily="34" charset="0"/>
              </a:rPr>
              <a:t>1,29%</a:t>
            </a:r>
          </a:p>
        </p:txBody>
      </p:sp>
      <p:sp>
        <p:nvSpPr>
          <p:cNvPr id="25" name="Rettangolo 24">
            <a:extLst>
              <a:ext uri="{FF2B5EF4-FFF2-40B4-BE49-F238E27FC236}">
                <a16:creationId xmlns:a16="http://schemas.microsoft.com/office/drawing/2014/main" id="{9DD1D6C6-6216-45F1-961A-53BFF06111DC}"/>
              </a:ext>
            </a:extLst>
          </p:cNvPr>
          <p:cNvSpPr/>
          <p:nvPr/>
        </p:nvSpPr>
        <p:spPr>
          <a:xfrm>
            <a:off x="1494653" y="5653900"/>
            <a:ext cx="9501660" cy="655419"/>
          </a:xfrm>
          <a:prstGeom prst="rect">
            <a:avLst/>
          </a:prstGeom>
          <a:solidFill>
            <a:srgbClr val="F2F2F2"/>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a:r>
              <a:rPr lang="it-IT" sz="2200" b="1" dirty="0">
                <a:solidFill>
                  <a:srgbClr val="F47B20"/>
                </a:solidFill>
                <a:ea typeface="Tahoma" panose="020B0604030504040204" pitchFamily="34" charset="0"/>
                <a:cs typeface="Tahoma" panose="020B0604030504040204" pitchFamily="34" charset="0"/>
              </a:rPr>
              <a:t>Israele</a:t>
            </a:r>
            <a:r>
              <a:rPr lang="it-IT" sz="2200" dirty="0">
                <a:solidFill>
                  <a:srgbClr val="003A80"/>
                </a:solidFill>
                <a:ea typeface="Tahoma" panose="020B0604030504040204" pitchFamily="34" charset="0"/>
                <a:cs typeface="Tahoma" panose="020B0604030504040204" pitchFamily="34" charset="0"/>
              </a:rPr>
              <a:t> è il Paese che investe di più al mondo in R&amp;S sul PIL (4,25%)</a:t>
            </a:r>
          </a:p>
        </p:txBody>
      </p:sp>
      <p:pic>
        <p:nvPicPr>
          <p:cNvPr id="26" name="Immagine 25">
            <a:extLst>
              <a:ext uri="{FF2B5EF4-FFF2-40B4-BE49-F238E27FC236}">
                <a16:creationId xmlns:a16="http://schemas.microsoft.com/office/drawing/2014/main" id="{3DF15EA2-17F9-4D6B-8D57-C1B5F73DB5B9}"/>
              </a:ext>
            </a:extLst>
          </p:cNvPr>
          <p:cNvPicPr>
            <a:picLocks noChangeAspect="1"/>
          </p:cNvPicPr>
          <p:nvPr/>
        </p:nvPicPr>
        <p:blipFill>
          <a:blip r:embed="rId4"/>
          <a:stretch>
            <a:fillRect/>
          </a:stretch>
        </p:blipFill>
        <p:spPr>
          <a:xfrm>
            <a:off x="1271464" y="5426067"/>
            <a:ext cx="446378" cy="44637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6659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1466AB-8000-44C7-B1EB-504E2C142292}"/>
              </a:ext>
            </a:extLst>
          </p:cNvPr>
          <p:cNvSpPr>
            <a:spLocks noGrp="1"/>
          </p:cNvSpPr>
          <p:nvPr>
            <p:ph type="title"/>
          </p:nvPr>
        </p:nvSpPr>
        <p:spPr/>
        <p:txBody>
          <a:bodyPr/>
          <a:lstStyle/>
          <a:p>
            <a:r>
              <a:rPr lang="it-IT" dirty="0"/>
              <a:t>Cosa accade in Europa</a:t>
            </a:r>
          </a:p>
        </p:txBody>
      </p:sp>
      <p:sp>
        <p:nvSpPr>
          <p:cNvPr id="4" name="Segnaposto contenuto 6">
            <a:extLst>
              <a:ext uri="{FF2B5EF4-FFF2-40B4-BE49-F238E27FC236}">
                <a16:creationId xmlns:a16="http://schemas.microsoft.com/office/drawing/2014/main" id="{D356A51E-7AAF-4041-887F-E87CE8941456}"/>
              </a:ext>
            </a:extLst>
          </p:cNvPr>
          <p:cNvSpPr txBox="1">
            <a:spLocks/>
          </p:cNvSpPr>
          <p:nvPr/>
        </p:nvSpPr>
        <p:spPr bwMode="auto">
          <a:xfrm>
            <a:off x="433137" y="1253897"/>
            <a:ext cx="10680701" cy="2596662"/>
          </a:xfrm>
          <a:prstGeom prst="rect">
            <a:avLst/>
          </a:prstGeom>
          <a:ln>
            <a:miter lim="800000"/>
            <a:headEnd/>
            <a:tailEnd/>
          </a:ln>
        </p:spPr>
        <p:txBody>
          <a:bodyPr vert="horz" wrap="square" lIns="68580" tIns="34290" rIns="68580" bIns="34290" numCol="1" anchor="t" anchorCtr="0" compatLnSpc="1">
            <a:prstTxWarp prst="textNoShape">
              <a:avLst/>
            </a:prstTxWarp>
            <a:noAutofit/>
          </a:bodyPr>
          <a:lstStyle>
            <a:lvl1pPr marL="342900" indent="-342900" algn="l" rtl="0" eaLnBrk="0" fontAlgn="base" hangingPunct="0">
              <a:spcBef>
                <a:spcPct val="50000"/>
              </a:spcBef>
              <a:spcAft>
                <a:spcPct val="0"/>
              </a:spcAft>
              <a:buClr>
                <a:srgbClr val="FF6600"/>
              </a:buClr>
              <a:buSzPct val="105000"/>
              <a:buFont typeface="Wingdings" pitchFamily="2" charset="2"/>
              <a:defRPr sz="1600">
                <a:solidFill>
                  <a:srgbClr val="020060"/>
                </a:solidFill>
                <a:latin typeface="+mn-lt"/>
                <a:ea typeface="MS PGothic" pitchFamily="34" charset="-128"/>
                <a:cs typeface="+mn-cs"/>
              </a:defRPr>
            </a:lvl1pPr>
            <a:lvl2pPr marL="628650" indent="-349250" algn="l" rtl="0" eaLnBrk="0" fontAlgn="base" hangingPunct="0">
              <a:spcBef>
                <a:spcPct val="50000"/>
              </a:spcBef>
              <a:spcAft>
                <a:spcPct val="0"/>
              </a:spcAft>
              <a:buClr>
                <a:srgbClr val="FF6600"/>
              </a:buClr>
              <a:buSzPct val="105000"/>
              <a:defRPr sz="1600">
                <a:solidFill>
                  <a:srgbClr val="020060"/>
                </a:solidFill>
                <a:latin typeface="+mn-lt"/>
                <a:ea typeface="MS PGothic" pitchFamily="34" charset="-128"/>
              </a:defRPr>
            </a:lvl2pPr>
            <a:lvl3pPr marL="1076325" indent="-319088" algn="l" rtl="0" eaLnBrk="0" fontAlgn="base" hangingPunct="0">
              <a:spcBef>
                <a:spcPct val="50000"/>
              </a:spcBef>
              <a:spcAft>
                <a:spcPct val="0"/>
              </a:spcAft>
              <a:buClr>
                <a:srgbClr val="16165D"/>
              </a:buClr>
              <a:buSzPct val="105000"/>
              <a:buFont typeface="Tahoma" pitchFamily="34" charset="0"/>
              <a:buChar char="-"/>
              <a:defRPr sz="1600">
                <a:solidFill>
                  <a:srgbClr val="020060"/>
                </a:solidFill>
                <a:latin typeface="+mn-lt"/>
                <a:ea typeface="MS PGothic" pitchFamily="34" charset="-128"/>
              </a:defRPr>
            </a:lvl3pPr>
            <a:lvl4pPr marL="1524000" indent="-284163" algn="l" rtl="0" eaLnBrk="0" fontAlgn="base" hangingPunct="0">
              <a:spcBef>
                <a:spcPct val="50000"/>
              </a:spcBef>
              <a:spcAft>
                <a:spcPct val="0"/>
              </a:spcAft>
              <a:buClr>
                <a:srgbClr val="16165D"/>
              </a:buClr>
              <a:buSzPct val="105000"/>
              <a:buFont typeface="Tahoma" pitchFamily="34" charset="0"/>
              <a:buChar char="-"/>
              <a:defRPr sz="1600">
                <a:solidFill>
                  <a:srgbClr val="020060"/>
                </a:solidFill>
                <a:latin typeface="+mn-lt"/>
                <a:ea typeface="MS PGothic" pitchFamily="34" charset="-128"/>
              </a:defRPr>
            </a:lvl4pPr>
            <a:lvl5pPr marL="2066925" indent="-276225" algn="l" rtl="0" eaLnBrk="0" fontAlgn="base" hangingPunct="0">
              <a:spcBef>
                <a:spcPct val="20000"/>
              </a:spcBef>
              <a:spcAft>
                <a:spcPct val="0"/>
              </a:spcAft>
              <a:buClr>
                <a:srgbClr val="16165D"/>
              </a:buClr>
              <a:buSzPct val="120000"/>
              <a:buFont typeface="Tahoma" pitchFamily="34" charset="0"/>
              <a:buChar char="-"/>
              <a:defRPr sz="2000">
                <a:solidFill>
                  <a:schemeClr val="tx1"/>
                </a:solidFill>
                <a:latin typeface="Times New Roman" pitchFamily="18" charset="0"/>
                <a:ea typeface="MS PGothic" pitchFamily="34" charset="-128"/>
              </a:defRPr>
            </a:lvl5pPr>
            <a:lvl6pPr marL="2514600" indent="-228600" algn="l" rtl="0" fontAlgn="base">
              <a:spcBef>
                <a:spcPct val="20000"/>
              </a:spcBef>
              <a:spcAft>
                <a:spcPct val="0"/>
              </a:spcAft>
              <a:buChar char="»"/>
              <a:defRPr sz="2000">
                <a:solidFill>
                  <a:schemeClr val="tx1"/>
                </a:solidFill>
                <a:latin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defRPr>
            </a:lvl9pPr>
          </a:lstStyle>
          <a:p>
            <a:pPr marL="0" indent="0" algn="just"/>
            <a:endParaRPr lang="it-IT" sz="2000" kern="0" dirty="0">
              <a:solidFill>
                <a:schemeClr val="tx1">
                  <a:lumMod val="75000"/>
                  <a:lumOff val="25000"/>
                </a:schemeClr>
              </a:solidFill>
              <a:latin typeface="Georgia" panose="02040502050405020303" pitchFamily="18" charset="0"/>
            </a:endParaRPr>
          </a:p>
        </p:txBody>
      </p:sp>
      <p:sp>
        <p:nvSpPr>
          <p:cNvPr id="5" name="Rettangolo 4">
            <a:extLst>
              <a:ext uri="{FF2B5EF4-FFF2-40B4-BE49-F238E27FC236}">
                <a16:creationId xmlns:a16="http://schemas.microsoft.com/office/drawing/2014/main" id="{82863F8F-DD80-4634-A4AD-38FE9DEF08F6}"/>
              </a:ext>
            </a:extLst>
          </p:cNvPr>
          <p:cNvSpPr/>
          <p:nvPr/>
        </p:nvSpPr>
        <p:spPr>
          <a:xfrm>
            <a:off x="271668" y="1507205"/>
            <a:ext cx="2909420" cy="707886"/>
          </a:xfrm>
          <a:prstGeom prst="rect">
            <a:avLst/>
          </a:prstGeom>
        </p:spPr>
        <p:txBody>
          <a:bodyPr wrap="square">
            <a:spAutoFit/>
          </a:bodyPr>
          <a:lstStyle/>
          <a:p>
            <a:pPr algn="ctr"/>
            <a:r>
              <a:rPr lang="en-US" sz="2000" dirty="0">
                <a:solidFill>
                  <a:schemeClr val="tx1">
                    <a:lumMod val="75000"/>
                    <a:lumOff val="25000"/>
                  </a:schemeClr>
                </a:solidFill>
                <a:latin typeface="Georgia" panose="02040502050405020303" pitchFamily="18" charset="0"/>
                <a:cs typeface="Arial"/>
              </a:rPr>
              <a:t>The French National Research Agency</a:t>
            </a:r>
            <a:endParaRPr lang="it-IT" sz="2000" dirty="0">
              <a:solidFill>
                <a:schemeClr val="tx1">
                  <a:lumMod val="75000"/>
                  <a:lumOff val="25000"/>
                </a:schemeClr>
              </a:solidFill>
              <a:latin typeface="Georgia" panose="02040502050405020303" pitchFamily="18" charset="0"/>
              <a:cs typeface="Arial"/>
            </a:endParaRPr>
          </a:p>
        </p:txBody>
      </p:sp>
      <p:sp>
        <p:nvSpPr>
          <p:cNvPr id="6" name="Titolo 1">
            <a:extLst>
              <a:ext uri="{FF2B5EF4-FFF2-40B4-BE49-F238E27FC236}">
                <a16:creationId xmlns:a16="http://schemas.microsoft.com/office/drawing/2014/main" id="{0D302AF4-AC20-452D-AF8C-CDAEF675095B}"/>
              </a:ext>
            </a:extLst>
          </p:cNvPr>
          <p:cNvSpPr txBox="1">
            <a:spLocks/>
          </p:cNvSpPr>
          <p:nvPr/>
        </p:nvSpPr>
        <p:spPr>
          <a:xfrm>
            <a:off x="2582481" y="2306012"/>
            <a:ext cx="2685475" cy="707886"/>
          </a:xfrm>
          <a:prstGeom prst="rect">
            <a:avLst/>
          </a:prstGeom>
        </p:spPr>
        <p:txBody>
          <a:bodyPr wrap="square">
            <a:spAutoFit/>
          </a:bodyPr>
          <a:lstStyle>
            <a:defPPr>
              <a:defRPr lang="it-IT"/>
            </a:defPPr>
            <a:lvl1pPr algn="ctr">
              <a:defRPr sz="2400" b="1">
                <a:solidFill>
                  <a:srgbClr val="2F2F2F"/>
                </a:solidFill>
                <a:latin typeface="Georgia" panose="02040502050405020303" pitchFamily="18" charset="0"/>
              </a:defRPr>
            </a:lvl1pPr>
          </a:lstStyle>
          <a:p>
            <a:r>
              <a:rPr lang="it-IT" sz="2000" b="0" dirty="0">
                <a:solidFill>
                  <a:schemeClr val="tx1">
                    <a:lumMod val="75000"/>
                    <a:lumOff val="25000"/>
                  </a:schemeClr>
                </a:solidFill>
                <a:cs typeface="Arial"/>
              </a:rPr>
              <a:t>German Research Foundation</a:t>
            </a:r>
          </a:p>
        </p:txBody>
      </p:sp>
      <p:sp>
        <p:nvSpPr>
          <p:cNvPr id="7" name="Rettangolo 6">
            <a:extLst>
              <a:ext uri="{FF2B5EF4-FFF2-40B4-BE49-F238E27FC236}">
                <a16:creationId xmlns:a16="http://schemas.microsoft.com/office/drawing/2014/main" id="{085C7EB7-C83A-4768-B696-0B4823FC7C4B}"/>
              </a:ext>
            </a:extLst>
          </p:cNvPr>
          <p:cNvSpPr/>
          <p:nvPr/>
        </p:nvSpPr>
        <p:spPr>
          <a:xfrm>
            <a:off x="6851395" y="2306012"/>
            <a:ext cx="2943013" cy="707886"/>
          </a:xfrm>
          <a:prstGeom prst="rect">
            <a:avLst/>
          </a:prstGeom>
        </p:spPr>
        <p:txBody>
          <a:bodyPr wrap="square">
            <a:spAutoFit/>
          </a:bodyPr>
          <a:lstStyle/>
          <a:p>
            <a:pPr algn="ctr"/>
            <a:r>
              <a:rPr lang="it-IT" sz="2000" dirty="0">
                <a:solidFill>
                  <a:schemeClr val="tx1">
                    <a:lumMod val="75000"/>
                    <a:lumOff val="25000"/>
                  </a:schemeClr>
                </a:solidFill>
                <a:latin typeface="Georgia" panose="02040502050405020303" pitchFamily="18" charset="0"/>
                <a:cs typeface="Arial"/>
              </a:rPr>
              <a:t>UK Research and Innovation</a:t>
            </a:r>
          </a:p>
        </p:txBody>
      </p:sp>
      <p:sp>
        <p:nvSpPr>
          <p:cNvPr id="8" name="Rettangolo 7">
            <a:extLst>
              <a:ext uri="{FF2B5EF4-FFF2-40B4-BE49-F238E27FC236}">
                <a16:creationId xmlns:a16="http://schemas.microsoft.com/office/drawing/2014/main" id="{CD5A9FD3-339E-492E-B5BB-2F0CFAA71A01}"/>
              </a:ext>
            </a:extLst>
          </p:cNvPr>
          <p:cNvSpPr/>
          <p:nvPr/>
        </p:nvSpPr>
        <p:spPr>
          <a:xfrm>
            <a:off x="9067033" y="1507205"/>
            <a:ext cx="2909420" cy="707886"/>
          </a:xfrm>
          <a:prstGeom prst="rect">
            <a:avLst/>
          </a:prstGeom>
        </p:spPr>
        <p:txBody>
          <a:bodyPr wrap="square">
            <a:spAutoFit/>
          </a:bodyPr>
          <a:lstStyle/>
          <a:p>
            <a:pPr algn="ctr"/>
            <a:r>
              <a:rPr lang="it-IT" sz="2000" dirty="0">
                <a:solidFill>
                  <a:schemeClr val="tx1">
                    <a:lumMod val="75000"/>
                    <a:lumOff val="25000"/>
                  </a:schemeClr>
                </a:solidFill>
                <a:latin typeface="Georgia" panose="02040502050405020303" pitchFamily="18" charset="0"/>
                <a:cs typeface="Arial"/>
              </a:rPr>
              <a:t>Agencia Estatal de Investigaciòn</a:t>
            </a:r>
          </a:p>
        </p:txBody>
      </p:sp>
      <p:sp>
        <p:nvSpPr>
          <p:cNvPr id="9" name="Titolo 1">
            <a:extLst>
              <a:ext uri="{FF2B5EF4-FFF2-40B4-BE49-F238E27FC236}">
                <a16:creationId xmlns:a16="http://schemas.microsoft.com/office/drawing/2014/main" id="{4EFD4D11-4760-4597-AA54-B34C8EDBC197}"/>
              </a:ext>
            </a:extLst>
          </p:cNvPr>
          <p:cNvSpPr txBox="1">
            <a:spLocks/>
          </p:cNvSpPr>
          <p:nvPr/>
        </p:nvSpPr>
        <p:spPr>
          <a:xfrm>
            <a:off x="4781322" y="1507205"/>
            <a:ext cx="2685475" cy="707886"/>
          </a:xfrm>
          <a:prstGeom prst="rect">
            <a:avLst/>
          </a:prstGeom>
        </p:spPr>
        <p:txBody>
          <a:bodyPr wrap="square">
            <a:spAutoFit/>
          </a:bodyPr>
          <a:lstStyle>
            <a:defPPr>
              <a:defRPr lang="it-IT"/>
            </a:defPPr>
            <a:lvl1pPr algn="ctr">
              <a:defRPr sz="2400" b="1">
                <a:solidFill>
                  <a:srgbClr val="2F2F2F"/>
                </a:solidFill>
                <a:latin typeface="Georgia" panose="02040502050405020303" pitchFamily="18" charset="0"/>
              </a:defRPr>
            </a:lvl1pPr>
          </a:lstStyle>
          <a:p>
            <a:r>
              <a:rPr lang="it-IT" sz="2000" b="0" dirty="0">
                <a:solidFill>
                  <a:schemeClr val="tx1">
                    <a:lumMod val="75000"/>
                    <a:lumOff val="25000"/>
                  </a:schemeClr>
                </a:solidFill>
                <a:cs typeface="Arial"/>
              </a:rPr>
              <a:t>Swiss National Science Foundation</a:t>
            </a:r>
          </a:p>
        </p:txBody>
      </p:sp>
      <p:pic>
        <p:nvPicPr>
          <p:cNvPr id="10" name="Immagine 9" descr="Immagine che contiene grafica vettoriale&#10;&#10;Descrizione generata con affidabilità elevata">
            <a:extLst>
              <a:ext uri="{FF2B5EF4-FFF2-40B4-BE49-F238E27FC236}">
                <a16:creationId xmlns:a16="http://schemas.microsoft.com/office/drawing/2014/main" id="{A094F368-B007-46DD-843F-5F0AF631AE52}"/>
              </a:ext>
            </a:extLst>
          </p:cNvPr>
          <p:cNvPicPr>
            <a:picLocks noChangeAspect="1"/>
          </p:cNvPicPr>
          <p:nvPr/>
        </p:nvPicPr>
        <p:blipFill>
          <a:blip r:embed="rId3"/>
          <a:stretch>
            <a:fillRect/>
          </a:stretch>
        </p:blipFill>
        <p:spPr>
          <a:xfrm>
            <a:off x="9981743" y="2295855"/>
            <a:ext cx="936000" cy="936000"/>
          </a:xfrm>
          <a:prstGeom prst="rect">
            <a:avLst/>
          </a:prstGeom>
          <a:ln>
            <a:noFill/>
          </a:ln>
          <a:effectLst>
            <a:outerShdw blurRad="292100" dist="139700" dir="2700000" algn="tl" rotWithShape="0">
              <a:srgbClr val="333333">
                <a:alpha val="65000"/>
              </a:srgbClr>
            </a:outerShdw>
          </a:effectLst>
        </p:spPr>
      </p:pic>
      <p:pic>
        <p:nvPicPr>
          <p:cNvPr id="11" name="Immagine 10" descr="Immagine che contiene cielo, esterni, segnale, regina&#10;&#10;Descrizione generata con affidabilità molto elevata">
            <a:extLst>
              <a:ext uri="{FF2B5EF4-FFF2-40B4-BE49-F238E27FC236}">
                <a16:creationId xmlns:a16="http://schemas.microsoft.com/office/drawing/2014/main" id="{ED7156CC-6DDD-415D-97E8-C432212C1387}"/>
              </a:ext>
            </a:extLst>
          </p:cNvPr>
          <p:cNvPicPr>
            <a:picLocks noChangeAspect="1"/>
          </p:cNvPicPr>
          <p:nvPr/>
        </p:nvPicPr>
        <p:blipFill>
          <a:blip r:embed="rId4"/>
          <a:stretch>
            <a:fillRect/>
          </a:stretch>
        </p:blipFill>
        <p:spPr>
          <a:xfrm>
            <a:off x="7782901" y="3094335"/>
            <a:ext cx="936000" cy="936000"/>
          </a:xfrm>
          <a:prstGeom prst="rect">
            <a:avLst/>
          </a:prstGeom>
          <a:ln>
            <a:noFill/>
          </a:ln>
          <a:effectLst>
            <a:outerShdw blurRad="292100" dist="139700" dir="2700000" algn="tl" rotWithShape="0">
              <a:srgbClr val="333333">
                <a:alpha val="65000"/>
              </a:srgbClr>
            </a:outerShdw>
          </a:effectLst>
        </p:spPr>
      </p:pic>
      <p:pic>
        <p:nvPicPr>
          <p:cNvPr id="12" name="Immagine 11" descr="Immagine che contiene oggetto, kit da pronto soccorso&#10;&#10;Descrizione generata con affidabilità molto elevata">
            <a:extLst>
              <a:ext uri="{FF2B5EF4-FFF2-40B4-BE49-F238E27FC236}">
                <a16:creationId xmlns:a16="http://schemas.microsoft.com/office/drawing/2014/main" id="{66A682AE-B842-4F57-A311-9940D9DC8458}"/>
              </a:ext>
            </a:extLst>
          </p:cNvPr>
          <p:cNvPicPr>
            <a:picLocks noChangeAspect="1"/>
          </p:cNvPicPr>
          <p:nvPr/>
        </p:nvPicPr>
        <p:blipFill>
          <a:blip r:embed="rId5"/>
          <a:stretch>
            <a:fillRect/>
          </a:stretch>
        </p:blipFill>
        <p:spPr>
          <a:xfrm>
            <a:off x="5584060" y="2265080"/>
            <a:ext cx="936000" cy="936000"/>
          </a:xfrm>
          <a:prstGeom prst="rect">
            <a:avLst/>
          </a:prstGeom>
          <a:ln>
            <a:noFill/>
          </a:ln>
          <a:effectLst>
            <a:outerShdw blurRad="292100" dist="139700" dir="2700000" algn="tl" rotWithShape="0">
              <a:srgbClr val="333333">
                <a:alpha val="65000"/>
              </a:srgbClr>
            </a:outerShdw>
          </a:effectLst>
        </p:spPr>
      </p:pic>
      <p:pic>
        <p:nvPicPr>
          <p:cNvPr id="13" name="Immagine 12">
            <a:extLst>
              <a:ext uri="{FF2B5EF4-FFF2-40B4-BE49-F238E27FC236}">
                <a16:creationId xmlns:a16="http://schemas.microsoft.com/office/drawing/2014/main" id="{28F24525-8336-4137-A2E5-3A496E1A05D2}"/>
              </a:ext>
            </a:extLst>
          </p:cNvPr>
          <p:cNvPicPr>
            <a:picLocks noChangeAspect="1"/>
          </p:cNvPicPr>
          <p:nvPr/>
        </p:nvPicPr>
        <p:blipFill>
          <a:blip r:embed="rId6"/>
          <a:stretch>
            <a:fillRect/>
          </a:stretch>
        </p:blipFill>
        <p:spPr>
          <a:xfrm>
            <a:off x="3385219" y="3087341"/>
            <a:ext cx="936000" cy="936000"/>
          </a:xfrm>
          <a:prstGeom prst="rect">
            <a:avLst/>
          </a:prstGeom>
          <a:ln>
            <a:noFill/>
          </a:ln>
          <a:effectLst>
            <a:outerShdw blurRad="292100" dist="139700" dir="2700000" algn="tl" rotWithShape="0">
              <a:srgbClr val="333333">
                <a:alpha val="65000"/>
              </a:srgbClr>
            </a:outerShdw>
          </a:effectLst>
        </p:spPr>
      </p:pic>
      <p:pic>
        <p:nvPicPr>
          <p:cNvPr id="14" name="Immagine 13">
            <a:extLst>
              <a:ext uri="{FF2B5EF4-FFF2-40B4-BE49-F238E27FC236}">
                <a16:creationId xmlns:a16="http://schemas.microsoft.com/office/drawing/2014/main" id="{C0AE9701-5E88-4AD6-9AF7-C32EDFCAE6A8}"/>
              </a:ext>
            </a:extLst>
          </p:cNvPr>
          <p:cNvPicPr>
            <a:picLocks noChangeAspect="1"/>
          </p:cNvPicPr>
          <p:nvPr/>
        </p:nvPicPr>
        <p:blipFill>
          <a:blip r:embed="rId7"/>
          <a:stretch>
            <a:fillRect/>
          </a:stretch>
        </p:blipFill>
        <p:spPr>
          <a:xfrm>
            <a:off x="1186378" y="2295855"/>
            <a:ext cx="936000" cy="936000"/>
          </a:xfrm>
          <a:prstGeom prst="rect">
            <a:avLst/>
          </a:prstGeom>
          <a:ln>
            <a:noFill/>
          </a:ln>
          <a:effectLst>
            <a:outerShdw blurRad="292100" dist="139700" dir="2700000" algn="tl" rotWithShape="0">
              <a:srgbClr val="333333">
                <a:alpha val="65000"/>
              </a:srgbClr>
            </a:outerShdw>
          </a:effectLst>
        </p:spPr>
      </p:pic>
      <p:sp>
        <p:nvSpPr>
          <p:cNvPr id="15" name="Rettangolo 147">
            <a:extLst>
              <a:ext uri="{FF2B5EF4-FFF2-40B4-BE49-F238E27FC236}">
                <a16:creationId xmlns:a16="http://schemas.microsoft.com/office/drawing/2014/main" id="{A929864D-E987-4FFF-8319-18234DEF7AB6}"/>
              </a:ext>
            </a:extLst>
          </p:cNvPr>
          <p:cNvSpPr/>
          <p:nvPr/>
        </p:nvSpPr>
        <p:spPr>
          <a:xfrm>
            <a:off x="1322335" y="4813090"/>
            <a:ext cx="9547330" cy="999430"/>
          </a:xfrm>
          <a:prstGeom prst="rect">
            <a:avLst/>
          </a:prstGeom>
          <a:solidFill>
            <a:srgbClr val="F3F3F3"/>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2400" dirty="0">
                <a:solidFill>
                  <a:schemeClr val="tx2"/>
                </a:solidFill>
                <a:latin typeface="Georgia" panose="02040502050405020303" pitchFamily="18" charset="0"/>
              </a:rPr>
              <a:t>I principali Paesi europei hanno una Agenzia Nazionale della Ricerca</a:t>
            </a:r>
            <a:r>
              <a:rPr lang="it-IT" sz="2000" dirty="0">
                <a:solidFill>
                  <a:schemeClr val="tx2"/>
                </a:solidFill>
                <a:latin typeface="Georgia" panose="02040502050405020303" pitchFamily="18" charset="0"/>
              </a:rPr>
              <a:t> </a:t>
            </a:r>
            <a:br>
              <a:rPr lang="it-IT" sz="2000" dirty="0">
                <a:solidFill>
                  <a:schemeClr val="tx2"/>
                </a:solidFill>
                <a:latin typeface="Georgia" panose="02040502050405020303" pitchFamily="18" charset="0"/>
              </a:rPr>
            </a:br>
            <a:r>
              <a:rPr lang="it-IT" sz="2400" b="1" dirty="0">
                <a:solidFill>
                  <a:schemeClr val="accent6">
                    <a:lumMod val="75000"/>
                  </a:schemeClr>
                </a:solidFill>
                <a:latin typeface="Georgia" panose="02040502050405020303" pitchFamily="18" charset="0"/>
              </a:rPr>
              <a:t>Perché l’Italia ancora no?</a:t>
            </a:r>
            <a:endParaRPr lang="it-IT" sz="2000" b="1" dirty="0">
              <a:solidFill>
                <a:schemeClr val="accent6">
                  <a:lumMod val="75000"/>
                </a:schemeClr>
              </a:solidFill>
              <a:latin typeface="Georgia" panose="02040502050405020303" pitchFamily="18" charset="0"/>
            </a:endParaRPr>
          </a:p>
        </p:txBody>
      </p:sp>
      <p:pic>
        <p:nvPicPr>
          <p:cNvPr id="16" name="Immagine 8">
            <a:extLst>
              <a:ext uri="{FF2B5EF4-FFF2-40B4-BE49-F238E27FC236}">
                <a16:creationId xmlns:a16="http://schemas.microsoft.com/office/drawing/2014/main" id="{9436B968-BA73-4AC5-B6AB-22A8D5ED0B0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502941" y="4374760"/>
            <a:ext cx="733447" cy="707160"/>
          </a:xfrm>
          <a:prstGeom prst="rect">
            <a:avLst/>
          </a:prstGeom>
        </p:spPr>
      </p:pic>
      <p:sp>
        <p:nvSpPr>
          <p:cNvPr id="17" name="CasellaDiTesto 16">
            <a:extLst>
              <a:ext uri="{FF2B5EF4-FFF2-40B4-BE49-F238E27FC236}">
                <a16:creationId xmlns:a16="http://schemas.microsoft.com/office/drawing/2014/main" id="{4D8828A9-F9B5-4737-8CD1-27F9A83FF762}"/>
              </a:ext>
            </a:extLst>
          </p:cNvPr>
          <p:cNvSpPr txBox="1"/>
          <p:nvPr/>
        </p:nvSpPr>
        <p:spPr>
          <a:xfrm>
            <a:off x="2598161" y="6470697"/>
            <a:ext cx="4901841" cy="261610"/>
          </a:xfrm>
          <a:prstGeom prst="rect">
            <a:avLst/>
          </a:prstGeom>
        </p:spPr>
        <p:txBody>
          <a:bodyPr wrap="square" lIns="0" rtlCol="0">
            <a:spAutoFit/>
          </a:bodyPr>
          <a:lstStyle/>
          <a:p>
            <a:r>
              <a:rPr lang="it-IT" sz="1100" dirty="0">
                <a:solidFill>
                  <a:schemeClr val="tx1">
                    <a:lumMod val="50000"/>
                    <a:lumOff val="50000"/>
                  </a:schemeClr>
                </a:solidFill>
                <a:latin typeface="Georgia" panose="02040502050405020303" pitchFamily="18" charset="0"/>
              </a:rPr>
              <a:t>Fonte: elaborazione The </a:t>
            </a:r>
            <a:r>
              <a:rPr lang="it-IT" sz="1100" dirty="0" err="1">
                <a:solidFill>
                  <a:schemeClr val="tx1">
                    <a:lumMod val="50000"/>
                    <a:lumOff val="50000"/>
                  </a:schemeClr>
                </a:solidFill>
                <a:latin typeface="Georgia" panose="02040502050405020303" pitchFamily="18" charset="0"/>
              </a:rPr>
              <a:t>European</a:t>
            </a:r>
            <a:r>
              <a:rPr lang="it-IT" sz="1100" dirty="0">
                <a:solidFill>
                  <a:schemeClr val="tx1">
                    <a:lumMod val="50000"/>
                    <a:lumOff val="50000"/>
                  </a:schemeClr>
                </a:solidFill>
                <a:latin typeface="Georgia" panose="02040502050405020303" pitchFamily="18" charset="0"/>
              </a:rPr>
              <a:t> House – Ambrosetti su fonti varie, 2018</a:t>
            </a:r>
          </a:p>
        </p:txBody>
      </p:sp>
    </p:spTree>
    <p:extLst>
      <p:ext uri="{BB962C8B-B14F-4D97-AF65-F5344CB8AC3E}">
        <p14:creationId xmlns:p14="http://schemas.microsoft.com/office/powerpoint/2010/main" val="1957349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B7303EA-A624-425C-8CA2-CBF249EE05A9}"/>
              </a:ext>
            </a:extLst>
          </p:cNvPr>
          <p:cNvSpPr>
            <a:spLocks noGrp="1"/>
          </p:cNvSpPr>
          <p:nvPr>
            <p:ph type="title"/>
          </p:nvPr>
        </p:nvSpPr>
        <p:spPr/>
        <p:txBody>
          <a:bodyPr/>
          <a:lstStyle/>
          <a:p>
            <a:r>
              <a:rPr lang="it-IT" dirty="0"/>
              <a:t>I numeri della ricerca in Italia</a:t>
            </a:r>
          </a:p>
        </p:txBody>
      </p:sp>
      <p:sp>
        <p:nvSpPr>
          <p:cNvPr id="4" name="Rettangolo 33">
            <a:extLst>
              <a:ext uri="{FF2B5EF4-FFF2-40B4-BE49-F238E27FC236}">
                <a16:creationId xmlns:a16="http://schemas.microsoft.com/office/drawing/2014/main" id="{BF76C9EE-BFA1-4FBB-979C-E402E61850F7}"/>
              </a:ext>
            </a:extLst>
          </p:cNvPr>
          <p:cNvSpPr>
            <a:spLocks noChangeArrowheads="1"/>
          </p:cNvSpPr>
          <p:nvPr/>
        </p:nvSpPr>
        <p:spPr bwMode="auto">
          <a:xfrm>
            <a:off x="232891" y="1055896"/>
            <a:ext cx="7483525" cy="906335"/>
          </a:xfrm>
          <a:prstGeom prst="rect">
            <a:avLst/>
          </a:prstGeom>
          <a:noFill/>
          <a:ln>
            <a:noFill/>
          </a:ln>
          <a:extLst/>
        </p:spPr>
        <p:txBody>
          <a:bodyPr anchor="ctr"/>
          <a:lstStyle>
            <a:lvl1pPr>
              <a:defRPr sz="1600">
                <a:solidFill>
                  <a:srgbClr val="020060"/>
                </a:solidFill>
                <a:latin typeface="Tahoma" panose="020B0604030504040204" pitchFamily="34" charset="0"/>
                <a:ea typeface="MS PGothic" panose="020B0600070205080204" pitchFamily="34" charset="-128"/>
              </a:defRPr>
            </a:lvl1pPr>
            <a:lvl2pPr marL="742950" indent="-285750">
              <a:defRPr sz="1600">
                <a:solidFill>
                  <a:srgbClr val="020060"/>
                </a:solidFill>
                <a:latin typeface="Tahoma" panose="020B0604030504040204" pitchFamily="34" charset="0"/>
                <a:ea typeface="MS PGothic" panose="020B0600070205080204" pitchFamily="34" charset="-128"/>
              </a:defRPr>
            </a:lvl2pPr>
            <a:lvl3pPr marL="1143000" indent="-228600">
              <a:defRPr sz="1600">
                <a:solidFill>
                  <a:srgbClr val="020060"/>
                </a:solidFill>
                <a:latin typeface="Tahoma" panose="020B0604030504040204" pitchFamily="34" charset="0"/>
                <a:ea typeface="MS PGothic" panose="020B0600070205080204" pitchFamily="34" charset="-128"/>
              </a:defRPr>
            </a:lvl3pPr>
            <a:lvl4pPr marL="1600200" indent="-228600">
              <a:defRPr sz="1600">
                <a:solidFill>
                  <a:srgbClr val="020060"/>
                </a:solidFill>
                <a:latin typeface="Tahoma" panose="020B0604030504040204" pitchFamily="34" charset="0"/>
                <a:ea typeface="MS PGothic" panose="020B0600070205080204" pitchFamily="34" charset="-128"/>
              </a:defRPr>
            </a:lvl4pPr>
            <a:lvl5pPr marL="2057400" indent="-228600">
              <a:defRPr sz="1600">
                <a:solidFill>
                  <a:srgbClr val="020060"/>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rgbClr val="020060"/>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rgbClr val="020060"/>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rgbClr val="020060"/>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rgbClr val="020060"/>
                </a:solidFill>
                <a:latin typeface="Tahoma" panose="020B0604030504040204" pitchFamily="34" charset="0"/>
                <a:ea typeface="MS PGothic" panose="020B0600070205080204" pitchFamily="34" charset="-128"/>
              </a:defRPr>
            </a:lvl9pPr>
          </a:lstStyle>
          <a:p>
            <a:pPr algn="ctr">
              <a:spcBef>
                <a:spcPts val="0"/>
              </a:spcBef>
            </a:pPr>
            <a:r>
              <a:rPr lang="it-IT" altLang="it-IT" sz="1800" b="1" dirty="0">
                <a:solidFill>
                  <a:srgbClr val="003A80"/>
                </a:solidFill>
                <a:ea typeface="Tahoma" panose="020B0604030504040204" pitchFamily="34" charset="0"/>
                <a:cs typeface="Tahoma" panose="020B0604030504040204" pitchFamily="34" charset="0"/>
              </a:rPr>
              <a:t>Numero di citazioni per ricercatore </a:t>
            </a:r>
            <a:br>
              <a:rPr lang="it-IT" altLang="it-IT" sz="1800" b="1" dirty="0">
                <a:solidFill>
                  <a:srgbClr val="003A80"/>
                </a:solidFill>
                <a:ea typeface="Tahoma" panose="020B0604030504040204" pitchFamily="34" charset="0"/>
                <a:cs typeface="Tahoma" panose="020B0604030504040204" pitchFamily="34" charset="0"/>
              </a:rPr>
            </a:br>
            <a:r>
              <a:rPr lang="it-IT" altLang="it-IT" sz="1800" dirty="0">
                <a:solidFill>
                  <a:srgbClr val="003A80"/>
                </a:solidFill>
                <a:ea typeface="Tahoma" panose="020B0604030504040204" pitchFamily="34" charset="0"/>
                <a:cs typeface="Tahoma" panose="020B0604030504040204" pitchFamily="34" charset="0"/>
              </a:rPr>
              <a:t>primi 10 Paesi al mondo per pubblicazioni</a:t>
            </a:r>
            <a:r>
              <a:rPr lang="it-IT" altLang="it-IT" sz="1800" b="1" dirty="0">
                <a:solidFill>
                  <a:srgbClr val="003A80"/>
                </a:solidFill>
                <a:ea typeface="Tahoma" panose="020B0604030504040204" pitchFamily="34" charset="0"/>
                <a:cs typeface="Tahoma" panose="020B0604030504040204" pitchFamily="34" charset="0"/>
              </a:rPr>
              <a:t> </a:t>
            </a:r>
            <a:r>
              <a:rPr lang="it-IT" altLang="it-IT" sz="1800" dirty="0">
                <a:solidFill>
                  <a:srgbClr val="003A80"/>
                </a:solidFill>
                <a:ea typeface="Tahoma" panose="020B0604030504040204" pitchFamily="34" charset="0"/>
                <a:cs typeface="Tahoma" panose="020B0604030504040204" pitchFamily="34" charset="0"/>
              </a:rPr>
              <a:t>(valore assoluto), 1996-2016</a:t>
            </a:r>
          </a:p>
        </p:txBody>
      </p:sp>
      <p:sp>
        <p:nvSpPr>
          <p:cNvPr id="5" name="Rettangolo 4">
            <a:extLst>
              <a:ext uri="{FF2B5EF4-FFF2-40B4-BE49-F238E27FC236}">
                <a16:creationId xmlns:a16="http://schemas.microsoft.com/office/drawing/2014/main" id="{0D3B8E55-E62A-4FCC-A232-DA7DFDDA81E3}"/>
              </a:ext>
            </a:extLst>
          </p:cNvPr>
          <p:cNvSpPr/>
          <p:nvPr/>
        </p:nvSpPr>
        <p:spPr bwMode="auto">
          <a:xfrm>
            <a:off x="9869578" y="2803559"/>
            <a:ext cx="2019541" cy="2775804"/>
          </a:xfrm>
          <a:prstGeom prst="rect">
            <a:avLst/>
          </a:prstGeom>
          <a:solidFill>
            <a:schemeClr val="bg1">
              <a:lumMod val="9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a:r>
              <a:rPr lang="it-IT" sz="2200" dirty="0">
                <a:solidFill>
                  <a:srgbClr val="003A80"/>
                </a:solidFill>
                <a:ea typeface="Tahoma" panose="020B0604030504040204" pitchFamily="34" charset="0"/>
                <a:cs typeface="Tahoma" panose="020B0604030504040204" pitchFamily="34" charset="0"/>
              </a:rPr>
              <a:t>L'Italia</a:t>
            </a:r>
            <a:br>
              <a:rPr lang="it-IT" sz="2200" dirty="0">
                <a:solidFill>
                  <a:srgbClr val="003A80"/>
                </a:solidFill>
                <a:ea typeface="Tahoma" panose="020B0604030504040204" pitchFamily="34" charset="0"/>
                <a:cs typeface="Tahoma" panose="020B0604030504040204" pitchFamily="34" charset="0"/>
              </a:rPr>
            </a:br>
            <a:r>
              <a:rPr lang="it-IT" sz="2200" b="1" dirty="0">
                <a:solidFill>
                  <a:srgbClr val="F47B20"/>
                </a:solidFill>
                <a:ea typeface="Tahoma" panose="020B0604030504040204" pitchFamily="34" charset="0"/>
                <a:cs typeface="Tahoma" panose="020B0604030504040204" pitchFamily="34" charset="0"/>
              </a:rPr>
              <a:t>1º Paese </a:t>
            </a:r>
            <a:br>
              <a:rPr lang="it-IT" sz="2200" b="1" dirty="0">
                <a:solidFill>
                  <a:srgbClr val="F47B20"/>
                </a:solidFill>
                <a:ea typeface="Tahoma" panose="020B0604030504040204" pitchFamily="34" charset="0"/>
                <a:cs typeface="Tahoma" panose="020B0604030504040204" pitchFamily="34" charset="0"/>
              </a:rPr>
            </a:br>
            <a:r>
              <a:rPr lang="it-IT" sz="2200" dirty="0">
                <a:solidFill>
                  <a:srgbClr val="003A80"/>
                </a:solidFill>
                <a:ea typeface="Tahoma" panose="020B0604030504040204" pitchFamily="34" charset="0"/>
                <a:cs typeface="Tahoma" panose="020B0604030504040204" pitchFamily="34" charset="0"/>
              </a:rPr>
              <a:t>per numero di citazioni per ricercatore</a:t>
            </a:r>
          </a:p>
        </p:txBody>
      </p:sp>
      <p:pic>
        <p:nvPicPr>
          <p:cNvPr id="6" name="Immagine 5">
            <a:extLst>
              <a:ext uri="{FF2B5EF4-FFF2-40B4-BE49-F238E27FC236}">
                <a16:creationId xmlns:a16="http://schemas.microsoft.com/office/drawing/2014/main" id="{79D62E96-440D-45B4-A47B-FA7522E88B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52222" y="2096399"/>
            <a:ext cx="733447" cy="707160"/>
          </a:xfrm>
          <a:prstGeom prst="rect">
            <a:avLst/>
          </a:prstGeom>
        </p:spPr>
      </p:pic>
      <p:graphicFrame>
        <p:nvGraphicFramePr>
          <p:cNvPr id="7" name="Grafico 6">
            <a:extLst>
              <a:ext uri="{FF2B5EF4-FFF2-40B4-BE49-F238E27FC236}">
                <a16:creationId xmlns:a16="http://schemas.microsoft.com/office/drawing/2014/main" id="{8632066F-6BF6-4DF0-9B3D-559C578A0B89}"/>
              </a:ext>
            </a:extLst>
          </p:cNvPr>
          <p:cNvGraphicFramePr>
            <a:graphicFrameLocks/>
          </p:cNvGraphicFramePr>
          <p:nvPr>
            <p:extLst>
              <p:ext uri="{D42A27DB-BD31-4B8C-83A1-F6EECF244321}">
                <p14:modId xmlns:p14="http://schemas.microsoft.com/office/powerpoint/2010/main" val="1599981110"/>
              </p:ext>
            </p:extLst>
          </p:nvPr>
        </p:nvGraphicFramePr>
        <p:xfrm>
          <a:off x="119336" y="2005706"/>
          <a:ext cx="7710637" cy="4591645"/>
        </p:xfrm>
        <a:graphic>
          <a:graphicData uri="http://schemas.openxmlformats.org/drawingml/2006/chart">
            <c:chart xmlns:c="http://schemas.openxmlformats.org/drawingml/2006/chart" xmlns:r="http://schemas.openxmlformats.org/officeDocument/2006/relationships" r:id="rId4"/>
          </a:graphicData>
        </a:graphic>
      </p:graphicFrame>
      <p:sp>
        <p:nvSpPr>
          <p:cNvPr id="9" name="Rettangolo 8">
            <a:extLst>
              <a:ext uri="{FF2B5EF4-FFF2-40B4-BE49-F238E27FC236}">
                <a16:creationId xmlns:a16="http://schemas.microsoft.com/office/drawing/2014/main" id="{0315BAEE-CA61-4BFA-813E-2B90C1606DD4}"/>
              </a:ext>
            </a:extLst>
          </p:cNvPr>
          <p:cNvSpPr/>
          <p:nvPr/>
        </p:nvSpPr>
        <p:spPr>
          <a:xfrm>
            <a:off x="6765337" y="2095673"/>
            <a:ext cx="1588474" cy="523220"/>
          </a:xfrm>
          <a:prstGeom prst="rect">
            <a:avLst/>
          </a:prstGeom>
        </p:spPr>
        <p:txBody>
          <a:bodyPr wrap="square">
            <a:spAutoFit/>
          </a:bodyPr>
          <a:lstStyle/>
          <a:p>
            <a:pPr algn="ctr"/>
            <a:r>
              <a:rPr lang="it-IT" sz="1400" i="1" dirty="0">
                <a:solidFill>
                  <a:srgbClr val="003A80"/>
                </a:solidFill>
                <a:ea typeface="Tahoma" panose="020B0604030504040204" pitchFamily="34" charset="0"/>
                <a:cs typeface="Tahoma" panose="020B0604030504040204" pitchFamily="34" charset="0"/>
              </a:rPr>
              <a:t>Variazione </a:t>
            </a:r>
            <a:br>
              <a:rPr lang="it-IT" sz="1400" i="1" dirty="0">
                <a:solidFill>
                  <a:srgbClr val="003A80"/>
                </a:solidFill>
                <a:ea typeface="Tahoma" panose="020B0604030504040204" pitchFamily="34" charset="0"/>
                <a:cs typeface="Tahoma" panose="020B0604030504040204" pitchFamily="34" charset="0"/>
              </a:rPr>
            </a:br>
            <a:r>
              <a:rPr lang="it-IT" sz="1400" b="1" i="1" dirty="0">
                <a:solidFill>
                  <a:srgbClr val="003A80"/>
                </a:solidFill>
                <a:ea typeface="Tahoma" panose="020B0604030504040204" pitchFamily="34" charset="0"/>
                <a:cs typeface="Tahoma" panose="020B0604030504040204" pitchFamily="34" charset="0"/>
              </a:rPr>
              <a:t>2016</a:t>
            </a:r>
            <a:r>
              <a:rPr lang="it-IT" sz="1400" i="1" dirty="0">
                <a:solidFill>
                  <a:srgbClr val="003A80"/>
                </a:solidFill>
                <a:ea typeface="Tahoma" panose="020B0604030504040204" pitchFamily="34" charset="0"/>
                <a:cs typeface="Tahoma" panose="020B0604030504040204" pitchFamily="34" charset="0"/>
              </a:rPr>
              <a:t> vs Italia</a:t>
            </a:r>
          </a:p>
        </p:txBody>
      </p:sp>
      <p:sp>
        <p:nvSpPr>
          <p:cNvPr id="10" name="CasellaDiTesto 9">
            <a:extLst>
              <a:ext uri="{FF2B5EF4-FFF2-40B4-BE49-F238E27FC236}">
                <a16:creationId xmlns:a16="http://schemas.microsoft.com/office/drawing/2014/main" id="{A46D8A3E-B9FC-4E17-ACC6-6E346D47CBD1}"/>
              </a:ext>
            </a:extLst>
          </p:cNvPr>
          <p:cNvSpPr txBox="1"/>
          <p:nvPr/>
        </p:nvSpPr>
        <p:spPr>
          <a:xfrm>
            <a:off x="7240768" y="2618894"/>
            <a:ext cx="583814" cy="338554"/>
          </a:xfrm>
          <a:prstGeom prst="rect">
            <a:avLst/>
          </a:prstGeom>
          <a:noFill/>
        </p:spPr>
        <p:txBody>
          <a:bodyPr wrap="none" rtlCol="0">
            <a:spAutoFit/>
          </a:bodyPr>
          <a:lstStyle/>
          <a:p>
            <a:pPr algn="ctr"/>
            <a:r>
              <a:rPr lang="it-IT" dirty="0">
                <a:solidFill>
                  <a:srgbClr val="003A80"/>
                </a:solidFill>
                <a:latin typeface="+mn-lt"/>
              </a:rPr>
              <a:t>13,1</a:t>
            </a:r>
          </a:p>
        </p:txBody>
      </p:sp>
      <p:sp>
        <p:nvSpPr>
          <p:cNvPr id="11" name="CasellaDiTesto 10">
            <a:extLst>
              <a:ext uri="{FF2B5EF4-FFF2-40B4-BE49-F238E27FC236}">
                <a16:creationId xmlns:a16="http://schemas.microsoft.com/office/drawing/2014/main" id="{2CBBECFB-B9B2-4260-AF25-C545B94142FF}"/>
              </a:ext>
            </a:extLst>
          </p:cNvPr>
          <p:cNvSpPr txBox="1"/>
          <p:nvPr/>
        </p:nvSpPr>
        <p:spPr>
          <a:xfrm>
            <a:off x="7240768" y="3055880"/>
            <a:ext cx="563872" cy="338554"/>
          </a:xfrm>
          <a:prstGeom prst="rect">
            <a:avLst/>
          </a:prstGeom>
          <a:noFill/>
        </p:spPr>
        <p:txBody>
          <a:bodyPr wrap="none" rtlCol="0">
            <a:spAutoFit/>
          </a:bodyPr>
          <a:lstStyle/>
          <a:p>
            <a:pPr algn="ctr"/>
            <a:r>
              <a:rPr lang="it-IT" dirty="0">
                <a:solidFill>
                  <a:srgbClr val="003A80"/>
                </a:solidFill>
                <a:latin typeface="+mn-lt"/>
              </a:rPr>
              <a:t>47,7</a:t>
            </a:r>
          </a:p>
        </p:txBody>
      </p:sp>
      <p:sp>
        <p:nvSpPr>
          <p:cNvPr id="12" name="CasellaDiTesto 11">
            <a:extLst>
              <a:ext uri="{FF2B5EF4-FFF2-40B4-BE49-F238E27FC236}">
                <a16:creationId xmlns:a16="http://schemas.microsoft.com/office/drawing/2014/main" id="{5AD56B02-7ACF-44C6-B98D-91201F4FF46E}"/>
              </a:ext>
            </a:extLst>
          </p:cNvPr>
          <p:cNvSpPr txBox="1"/>
          <p:nvPr/>
        </p:nvSpPr>
        <p:spPr>
          <a:xfrm>
            <a:off x="7240768" y="3492866"/>
            <a:ext cx="583814" cy="338554"/>
          </a:xfrm>
          <a:prstGeom prst="rect">
            <a:avLst/>
          </a:prstGeom>
          <a:noFill/>
        </p:spPr>
        <p:txBody>
          <a:bodyPr wrap="none" rtlCol="0">
            <a:spAutoFit/>
          </a:bodyPr>
          <a:lstStyle/>
          <a:p>
            <a:pPr algn="ctr"/>
            <a:r>
              <a:rPr lang="it-IT" dirty="0">
                <a:solidFill>
                  <a:srgbClr val="003A80"/>
                </a:solidFill>
                <a:latin typeface="+mn-lt"/>
              </a:rPr>
              <a:t>68,1</a:t>
            </a:r>
          </a:p>
        </p:txBody>
      </p:sp>
      <p:sp>
        <p:nvSpPr>
          <p:cNvPr id="13" name="CasellaDiTesto 12">
            <a:extLst>
              <a:ext uri="{FF2B5EF4-FFF2-40B4-BE49-F238E27FC236}">
                <a16:creationId xmlns:a16="http://schemas.microsoft.com/office/drawing/2014/main" id="{E56EF0C1-12CC-4161-A268-40882F540FD3}"/>
              </a:ext>
            </a:extLst>
          </p:cNvPr>
          <p:cNvSpPr txBox="1"/>
          <p:nvPr/>
        </p:nvSpPr>
        <p:spPr>
          <a:xfrm>
            <a:off x="7155705" y="3929852"/>
            <a:ext cx="694036" cy="338554"/>
          </a:xfrm>
          <a:prstGeom prst="rect">
            <a:avLst/>
          </a:prstGeom>
          <a:noFill/>
        </p:spPr>
        <p:txBody>
          <a:bodyPr wrap="none" rtlCol="0">
            <a:spAutoFit/>
          </a:bodyPr>
          <a:lstStyle/>
          <a:p>
            <a:pPr algn="ctr"/>
            <a:r>
              <a:rPr lang="it-IT" dirty="0">
                <a:solidFill>
                  <a:srgbClr val="003A80"/>
                </a:solidFill>
                <a:latin typeface="+mn-lt"/>
              </a:rPr>
              <a:t>104,8</a:t>
            </a:r>
          </a:p>
        </p:txBody>
      </p:sp>
      <p:sp>
        <p:nvSpPr>
          <p:cNvPr id="14" name="CasellaDiTesto 13">
            <a:extLst>
              <a:ext uri="{FF2B5EF4-FFF2-40B4-BE49-F238E27FC236}">
                <a16:creationId xmlns:a16="http://schemas.microsoft.com/office/drawing/2014/main" id="{26AEC3BD-380F-4BC5-9904-1AFAE7F329D4}"/>
              </a:ext>
            </a:extLst>
          </p:cNvPr>
          <p:cNvSpPr txBox="1"/>
          <p:nvPr/>
        </p:nvSpPr>
        <p:spPr>
          <a:xfrm>
            <a:off x="7155705" y="4366838"/>
            <a:ext cx="681020" cy="338554"/>
          </a:xfrm>
          <a:prstGeom prst="rect">
            <a:avLst/>
          </a:prstGeom>
          <a:noFill/>
        </p:spPr>
        <p:txBody>
          <a:bodyPr wrap="none" rtlCol="0">
            <a:spAutoFit/>
          </a:bodyPr>
          <a:lstStyle/>
          <a:p>
            <a:pPr algn="ctr"/>
            <a:r>
              <a:rPr lang="it-IT" dirty="0">
                <a:solidFill>
                  <a:srgbClr val="003A80"/>
                </a:solidFill>
                <a:latin typeface="+mn-lt"/>
              </a:rPr>
              <a:t>117,9</a:t>
            </a:r>
          </a:p>
        </p:txBody>
      </p:sp>
      <p:sp>
        <p:nvSpPr>
          <p:cNvPr id="15" name="CasellaDiTesto 14">
            <a:extLst>
              <a:ext uri="{FF2B5EF4-FFF2-40B4-BE49-F238E27FC236}">
                <a16:creationId xmlns:a16="http://schemas.microsoft.com/office/drawing/2014/main" id="{3EF97F73-4BDE-40B2-AB75-56197E8E358D}"/>
              </a:ext>
            </a:extLst>
          </p:cNvPr>
          <p:cNvSpPr txBox="1"/>
          <p:nvPr/>
        </p:nvSpPr>
        <p:spPr>
          <a:xfrm>
            <a:off x="7155705" y="4803824"/>
            <a:ext cx="696024" cy="338554"/>
          </a:xfrm>
          <a:prstGeom prst="rect">
            <a:avLst/>
          </a:prstGeom>
          <a:noFill/>
        </p:spPr>
        <p:txBody>
          <a:bodyPr wrap="none" rtlCol="0">
            <a:spAutoFit/>
          </a:bodyPr>
          <a:lstStyle/>
          <a:p>
            <a:pPr algn="ctr"/>
            <a:r>
              <a:rPr lang="it-IT" dirty="0">
                <a:solidFill>
                  <a:srgbClr val="003A80"/>
                </a:solidFill>
                <a:latin typeface="+mn-lt"/>
              </a:rPr>
              <a:t>121,5</a:t>
            </a:r>
          </a:p>
        </p:txBody>
      </p:sp>
      <p:sp>
        <p:nvSpPr>
          <p:cNvPr id="16" name="CasellaDiTesto 15">
            <a:extLst>
              <a:ext uri="{FF2B5EF4-FFF2-40B4-BE49-F238E27FC236}">
                <a16:creationId xmlns:a16="http://schemas.microsoft.com/office/drawing/2014/main" id="{9AFE8052-2019-4E1B-896E-947CFBDE361B}"/>
              </a:ext>
            </a:extLst>
          </p:cNvPr>
          <p:cNvSpPr txBox="1"/>
          <p:nvPr/>
        </p:nvSpPr>
        <p:spPr>
          <a:xfrm>
            <a:off x="7155705" y="5240810"/>
            <a:ext cx="696024" cy="338554"/>
          </a:xfrm>
          <a:prstGeom prst="rect">
            <a:avLst/>
          </a:prstGeom>
          <a:noFill/>
        </p:spPr>
        <p:txBody>
          <a:bodyPr wrap="none" rtlCol="0">
            <a:spAutoFit/>
          </a:bodyPr>
          <a:lstStyle/>
          <a:p>
            <a:pPr algn="ctr"/>
            <a:r>
              <a:rPr lang="it-IT" dirty="0">
                <a:solidFill>
                  <a:srgbClr val="003A80"/>
                </a:solidFill>
                <a:latin typeface="+mn-lt"/>
              </a:rPr>
              <a:t>228,1</a:t>
            </a:r>
          </a:p>
        </p:txBody>
      </p:sp>
      <p:sp>
        <p:nvSpPr>
          <p:cNvPr id="17" name="CasellaDiTesto 16">
            <a:extLst>
              <a:ext uri="{FF2B5EF4-FFF2-40B4-BE49-F238E27FC236}">
                <a16:creationId xmlns:a16="http://schemas.microsoft.com/office/drawing/2014/main" id="{C5EAF161-F662-4AD3-B133-48E88ED5977B}"/>
              </a:ext>
            </a:extLst>
          </p:cNvPr>
          <p:cNvSpPr txBox="1"/>
          <p:nvPr/>
        </p:nvSpPr>
        <p:spPr>
          <a:xfrm>
            <a:off x="7155705" y="5677796"/>
            <a:ext cx="696024" cy="338554"/>
          </a:xfrm>
          <a:prstGeom prst="rect">
            <a:avLst/>
          </a:prstGeom>
          <a:noFill/>
        </p:spPr>
        <p:txBody>
          <a:bodyPr wrap="none" rtlCol="0">
            <a:spAutoFit/>
          </a:bodyPr>
          <a:lstStyle/>
          <a:p>
            <a:pPr algn="ctr"/>
            <a:r>
              <a:rPr lang="it-IT" dirty="0">
                <a:solidFill>
                  <a:srgbClr val="003A80"/>
                </a:solidFill>
                <a:latin typeface="+mn-lt"/>
              </a:rPr>
              <a:t>229,5</a:t>
            </a:r>
          </a:p>
        </p:txBody>
      </p:sp>
      <p:sp>
        <p:nvSpPr>
          <p:cNvPr id="18" name="CasellaDiTesto 17">
            <a:extLst>
              <a:ext uri="{FF2B5EF4-FFF2-40B4-BE49-F238E27FC236}">
                <a16:creationId xmlns:a16="http://schemas.microsoft.com/office/drawing/2014/main" id="{BA91476F-0AE4-4770-9BB0-9DC5B0010288}"/>
              </a:ext>
            </a:extLst>
          </p:cNvPr>
          <p:cNvSpPr txBox="1"/>
          <p:nvPr/>
        </p:nvSpPr>
        <p:spPr>
          <a:xfrm>
            <a:off x="7155705" y="6114782"/>
            <a:ext cx="696024" cy="338554"/>
          </a:xfrm>
          <a:prstGeom prst="rect">
            <a:avLst/>
          </a:prstGeom>
          <a:noFill/>
        </p:spPr>
        <p:txBody>
          <a:bodyPr wrap="none" rtlCol="0">
            <a:spAutoFit/>
          </a:bodyPr>
          <a:lstStyle/>
          <a:p>
            <a:pPr algn="ctr"/>
            <a:r>
              <a:rPr lang="it-IT" dirty="0">
                <a:solidFill>
                  <a:srgbClr val="003A80"/>
                </a:solidFill>
                <a:latin typeface="+mn-lt"/>
              </a:rPr>
              <a:t>252,1</a:t>
            </a:r>
          </a:p>
        </p:txBody>
      </p:sp>
      <p:sp>
        <p:nvSpPr>
          <p:cNvPr id="19" name="Rettangolo 18">
            <a:extLst>
              <a:ext uri="{FF2B5EF4-FFF2-40B4-BE49-F238E27FC236}">
                <a16:creationId xmlns:a16="http://schemas.microsoft.com/office/drawing/2014/main" id="{EE09661D-5EA6-43FC-AEE4-672DA2E6427B}"/>
              </a:ext>
            </a:extLst>
          </p:cNvPr>
          <p:cNvSpPr/>
          <p:nvPr/>
        </p:nvSpPr>
        <p:spPr>
          <a:xfrm>
            <a:off x="8143039" y="2111053"/>
            <a:ext cx="1588474" cy="523220"/>
          </a:xfrm>
          <a:prstGeom prst="rect">
            <a:avLst/>
          </a:prstGeom>
        </p:spPr>
        <p:txBody>
          <a:bodyPr wrap="square">
            <a:spAutoFit/>
          </a:bodyPr>
          <a:lstStyle/>
          <a:p>
            <a:pPr algn="ctr"/>
            <a:r>
              <a:rPr lang="it-IT" sz="1400" i="1" dirty="0">
                <a:solidFill>
                  <a:srgbClr val="003A80"/>
                </a:solidFill>
                <a:ea typeface="Tahoma" panose="020B0604030504040204" pitchFamily="34" charset="0"/>
                <a:cs typeface="Tahoma" panose="020B0604030504040204" pitchFamily="34" charset="0"/>
              </a:rPr>
              <a:t>Variazione </a:t>
            </a:r>
            <a:br>
              <a:rPr lang="it-IT" sz="1400" i="1" dirty="0">
                <a:solidFill>
                  <a:srgbClr val="003A80"/>
                </a:solidFill>
                <a:ea typeface="Tahoma" panose="020B0604030504040204" pitchFamily="34" charset="0"/>
                <a:cs typeface="Tahoma" panose="020B0604030504040204" pitchFamily="34" charset="0"/>
              </a:rPr>
            </a:br>
            <a:r>
              <a:rPr lang="it-IT" sz="1400" b="1" i="1" dirty="0">
                <a:solidFill>
                  <a:srgbClr val="003A80"/>
                </a:solidFill>
                <a:ea typeface="Tahoma" panose="020B0604030504040204" pitchFamily="34" charset="0"/>
                <a:cs typeface="Tahoma" panose="020B0604030504040204" pitchFamily="34" charset="0"/>
              </a:rPr>
              <a:t>2015</a:t>
            </a:r>
            <a:r>
              <a:rPr lang="it-IT" sz="1400" i="1" dirty="0">
                <a:solidFill>
                  <a:srgbClr val="003A80"/>
                </a:solidFill>
                <a:ea typeface="Tahoma" panose="020B0604030504040204" pitchFamily="34" charset="0"/>
                <a:cs typeface="Tahoma" panose="020B0604030504040204" pitchFamily="34" charset="0"/>
              </a:rPr>
              <a:t> vs Italia</a:t>
            </a:r>
          </a:p>
        </p:txBody>
      </p:sp>
      <p:sp>
        <p:nvSpPr>
          <p:cNvPr id="21" name="CasellaDiTesto 20">
            <a:extLst>
              <a:ext uri="{FF2B5EF4-FFF2-40B4-BE49-F238E27FC236}">
                <a16:creationId xmlns:a16="http://schemas.microsoft.com/office/drawing/2014/main" id="{4ADD6D0B-5936-4BF9-9C36-E1612338CAD9}"/>
              </a:ext>
            </a:extLst>
          </p:cNvPr>
          <p:cNvSpPr txBox="1"/>
          <p:nvPr/>
        </p:nvSpPr>
        <p:spPr>
          <a:xfrm>
            <a:off x="8536395" y="2618893"/>
            <a:ext cx="583814" cy="338554"/>
          </a:xfrm>
          <a:prstGeom prst="rect">
            <a:avLst/>
          </a:prstGeom>
          <a:noFill/>
        </p:spPr>
        <p:txBody>
          <a:bodyPr wrap="none" rtlCol="0">
            <a:spAutoFit/>
          </a:bodyPr>
          <a:lstStyle/>
          <a:p>
            <a:r>
              <a:rPr lang="it-IT" dirty="0">
                <a:solidFill>
                  <a:srgbClr val="003A80"/>
                </a:solidFill>
                <a:ea typeface="Tahoma" panose="020B0604030504040204" pitchFamily="34" charset="0"/>
                <a:cs typeface="Tahoma" panose="020B0604030504040204" pitchFamily="34" charset="0"/>
              </a:rPr>
              <a:t>10,9</a:t>
            </a:r>
          </a:p>
        </p:txBody>
      </p:sp>
      <p:sp>
        <p:nvSpPr>
          <p:cNvPr id="22" name="CasellaDiTesto 21">
            <a:extLst>
              <a:ext uri="{FF2B5EF4-FFF2-40B4-BE49-F238E27FC236}">
                <a16:creationId xmlns:a16="http://schemas.microsoft.com/office/drawing/2014/main" id="{6D6B5573-3780-44E0-AEA9-804EDF033B0E}"/>
              </a:ext>
            </a:extLst>
          </p:cNvPr>
          <p:cNvSpPr txBox="1"/>
          <p:nvPr/>
        </p:nvSpPr>
        <p:spPr>
          <a:xfrm>
            <a:off x="8543608" y="3055879"/>
            <a:ext cx="583814" cy="338554"/>
          </a:xfrm>
          <a:prstGeom prst="rect">
            <a:avLst/>
          </a:prstGeom>
          <a:noFill/>
        </p:spPr>
        <p:txBody>
          <a:bodyPr wrap="none" rtlCol="0">
            <a:spAutoFit/>
          </a:bodyPr>
          <a:lstStyle/>
          <a:p>
            <a:r>
              <a:rPr lang="it-IT" dirty="0">
                <a:solidFill>
                  <a:srgbClr val="003A80"/>
                </a:solidFill>
                <a:ea typeface="Tahoma" panose="020B0604030504040204" pitchFamily="34" charset="0"/>
                <a:cs typeface="Tahoma" panose="020B0604030504040204" pitchFamily="34" charset="0"/>
              </a:rPr>
              <a:t>41,3</a:t>
            </a:r>
          </a:p>
        </p:txBody>
      </p:sp>
      <p:sp>
        <p:nvSpPr>
          <p:cNvPr id="23" name="CasellaDiTesto 22">
            <a:extLst>
              <a:ext uri="{FF2B5EF4-FFF2-40B4-BE49-F238E27FC236}">
                <a16:creationId xmlns:a16="http://schemas.microsoft.com/office/drawing/2014/main" id="{852A2160-0809-44F4-B727-8B2C79CA0696}"/>
              </a:ext>
            </a:extLst>
          </p:cNvPr>
          <p:cNvSpPr txBox="1"/>
          <p:nvPr/>
        </p:nvSpPr>
        <p:spPr>
          <a:xfrm>
            <a:off x="8535593" y="3492865"/>
            <a:ext cx="583814" cy="338554"/>
          </a:xfrm>
          <a:prstGeom prst="rect">
            <a:avLst/>
          </a:prstGeom>
          <a:noFill/>
        </p:spPr>
        <p:txBody>
          <a:bodyPr wrap="none" rtlCol="0">
            <a:spAutoFit/>
          </a:bodyPr>
          <a:lstStyle/>
          <a:p>
            <a:r>
              <a:rPr lang="it-IT" dirty="0">
                <a:solidFill>
                  <a:srgbClr val="003A80"/>
                </a:solidFill>
                <a:ea typeface="Tahoma" panose="020B0604030504040204" pitchFamily="34" charset="0"/>
                <a:cs typeface="Tahoma" panose="020B0604030504040204" pitchFamily="34" charset="0"/>
              </a:rPr>
              <a:t>55,2</a:t>
            </a:r>
          </a:p>
        </p:txBody>
      </p:sp>
      <p:sp>
        <p:nvSpPr>
          <p:cNvPr id="24" name="CasellaDiTesto 23">
            <a:extLst>
              <a:ext uri="{FF2B5EF4-FFF2-40B4-BE49-F238E27FC236}">
                <a16:creationId xmlns:a16="http://schemas.microsoft.com/office/drawing/2014/main" id="{81F7D820-8D3A-4ED1-87A3-55A88A8DC301}"/>
              </a:ext>
            </a:extLst>
          </p:cNvPr>
          <p:cNvSpPr txBox="1"/>
          <p:nvPr/>
        </p:nvSpPr>
        <p:spPr>
          <a:xfrm>
            <a:off x="8529181" y="3929851"/>
            <a:ext cx="585417" cy="338554"/>
          </a:xfrm>
          <a:prstGeom prst="rect">
            <a:avLst/>
          </a:prstGeom>
          <a:noFill/>
        </p:spPr>
        <p:txBody>
          <a:bodyPr wrap="none" rtlCol="0">
            <a:spAutoFit/>
          </a:bodyPr>
          <a:lstStyle/>
          <a:p>
            <a:r>
              <a:rPr lang="it-IT" dirty="0">
                <a:solidFill>
                  <a:srgbClr val="003A80"/>
                </a:solidFill>
                <a:ea typeface="Tahoma" panose="020B0604030504040204" pitchFamily="34" charset="0"/>
                <a:cs typeface="Tahoma" panose="020B0604030504040204" pitchFamily="34" charset="0"/>
              </a:rPr>
              <a:t>92,3</a:t>
            </a:r>
          </a:p>
        </p:txBody>
      </p:sp>
      <p:sp>
        <p:nvSpPr>
          <p:cNvPr id="25" name="CasellaDiTesto 24">
            <a:extLst>
              <a:ext uri="{FF2B5EF4-FFF2-40B4-BE49-F238E27FC236}">
                <a16:creationId xmlns:a16="http://schemas.microsoft.com/office/drawing/2014/main" id="{47D4C837-A6F4-4E25-B5C6-64542986BBE6}"/>
              </a:ext>
            </a:extLst>
          </p:cNvPr>
          <p:cNvSpPr txBox="1"/>
          <p:nvPr/>
        </p:nvSpPr>
        <p:spPr>
          <a:xfrm>
            <a:off x="8537998" y="4366837"/>
            <a:ext cx="567784" cy="338554"/>
          </a:xfrm>
          <a:prstGeom prst="rect">
            <a:avLst/>
          </a:prstGeom>
          <a:noFill/>
        </p:spPr>
        <p:txBody>
          <a:bodyPr wrap="none" rtlCol="0">
            <a:spAutoFit/>
          </a:bodyPr>
          <a:lstStyle/>
          <a:p>
            <a:r>
              <a:rPr lang="it-IT" dirty="0">
                <a:solidFill>
                  <a:srgbClr val="003A80"/>
                </a:solidFill>
                <a:ea typeface="Tahoma" panose="020B0604030504040204" pitchFamily="34" charset="0"/>
                <a:cs typeface="Tahoma" panose="020B0604030504040204" pitchFamily="34" charset="0"/>
              </a:rPr>
              <a:t>97,5</a:t>
            </a:r>
          </a:p>
        </p:txBody>
      </p:sp>
      <p:sp>
        <p:nvSpPr>
          <p:cNvPr id="26" name="CasellaDiTesto 25">
            <a:extLst>
              <a:ext uri="{FF2B5EF4-FFF2-40B4-BE49-F238E27FC236}">
                <a16:creationId xmlns:a16="http://schemas.microsoft.com/office/drawing/2014/main" id="{2D66822F-B42F-4302-98A8-4CE9E2C15516}"/>
              </a:ext>
            </a:extLst>
          </p:cNvPr>
          <p:cNvSpPr txBox="1"/>
          <p:nvPr/>
        </p:nvSpPr>
        <p:spPr>
          <a:xfrm>
            <a:off x="8488305" y="4803823"/>
            <a:ext cx="696024" cy="338554"/>
          </a:xfrm>
          <a:prstGeom prst="rect">
            <a:avLst/>
          </a:prstGeom>
          <a:noFill/>
        </p:spPr>
        <p:txBody>
          <a:bodyPr wrap="none" rtlCol="0">
            <a:spAutoFit/>
          </a:bodyPr>
          <a:lstStyle/>
          <a:p>
            <a:r>
              <a:rPr lang="it-IT" dirty="0">
                <a:solidFill>
                  <a:srgbClr val="003A80"/>
                </a:solidFill>
                <a:ea typeface="Tahoma" panose="020B0604030504040204" pitchFamily="34" charset="0"/>
                <a:cs typeface="Tahoma" panose="020B0604030504040204" pitchFamily="34" charset="0"/>
              </a:rPr>
              <a:t>101,3</a:t>
            </a:r>
          </a:p>
        </p:txBody>
      </p:sp>
      <p:sp>
        <p:nvSpPr>
          <p:cNvPr id="27" name="CasellaDiTesto 26">
            <a:extLst>
              <a:ext uri="{FF2B5EF4-FFF2-40B4-BE49-F238E27FC236}">
                <a16:creationId xmlns:a16="http://schemas.microsoft.com/office/drawing/2014/main" id="{BAC843AC-D475-4FEE-9755-7160130EA943}"/>
              </a:ext>
            </a:extLst>
          </p:cNvPr>
          <p:cNvSpPr txBox="1"/>
          <p:nvPr/>
        </p:nvSpPr>
        <p:spPr>
          <a:xfrm>
            <a:off x="8496320" y="5240809"/>
            <a:ext cx="696024" cy="338554"/>
          </a:xfrm>
          <a:prstGeom prst="rect">
            <a:avLst/>
          </a:prstGeom>
          <a:noFill/>
        </p:spPr>
        <p:txBody>
          <a:bodyPr wrap="none" rtlCol="0">
            <a:spAutoFit/>
          </a:bodyPr>
          <a:lstStyle/>
          <a:p>
            <a:r>
              <a:rPr lang="it-IT" dirty="0">
                <a:solidFill>
                  <a:srgbClr val="003A80"/>
                </a:solidFill>
                <a:ea typeface="Tahoma" panose="020B0604030504040204" pitchFamily="34" charset="0"/>
                <a:cs typeface="Tahoma" panose="020B0604030504040204" pitchFamily="34" charset="0"/>
              </a:rPr>
              <a:t>191,5</a:t>
            </a:r>
          </a:p>
        </p:txBody>
      </p:sp>
      <p:sp>
        <p:nvSpPr>
          <p:cNvPr id="28" name="CasellaDiTesto 27">
            <a:extLst>
              <a:ext uri="{FF2B5EF4-FFF2-40B4-BE49-F238E27FC236}">
                <a16:creationId xmlns:a16="http://schemas.microsoft.com/office/drawing/2014/main" id="{B7A68444-FE17-481B-AE7E-6E2F6AAD2725}"/>
              </a:ext>
            </a:extLst>
          </p:cNvPr>
          <p:cNvSpPr txBox="1"/>
          <p:nvPr/>
        </p:nvSpPr>
        <p:spPr>
          <a:xfrm>
            <a:off x="8477084" y="5677795"/>
            <a:ext cx="696024" cy="338554"/>
          </a:xfrm>
          <a:prstGeom prst="rect">
            <a:avLst/>
          </a:prstGeom>
          <a:noFill/>
        </p:spPr>
        <p:txBody>
          <a:bodyPr wrap="none" rtlCol="0">
            <a:spAutoFit/>
          </a:bodyPr>
          <a:lstStyle/>
          <a:p>
            <a:r>
              <a:rPr lang="it-IT" dirty="0">
                <a:solidFill>
                  <a:srgbClr val="003A80"/>
                </a:solidFill>
                <a:ea typeface="Tahoma" panose="020B0604030504040204" pitchFamily="34" charset="0"/>
                <a:cs typeface="Tahoma" panose="020B0604030504040204" pitchFamily="34" charset="0"/>
              </a:rPr>
              <a:t>196,9</a:t>
            </a:r>
          </a:p>
        </p:txBody>
      </p:sp>
      <p:sp>
        <p:nvSpPr>
          <p:cNvPr id="29" name="CasellaDiTesto 28">
            <a:extLst>
              <a:ext uri="{FF2B5EF4-FFF2-40B4-BE49-F238E27FC236}">
                <a16:creationId xmlns:a16="http://schemas.microsoft.com/office/drawing/2014/main" id="{04998E27-BC87-4A2F-8F4A-31056CF96922}"/>
              </a:ext>
            </a:extLst>
          </p:cNvPr>
          <p:cNvSpPr txBox="1"/>
          <p:nvPr/>
        </p:nvSpPr>
        <p:spPr>
          <a:xfrm>
            <a:off x="8482694" y="6114782"/>
            <a:ext cx="696024" cy="338554"/>
          </a:xfrm>
          <a:prstGeom prst="rect">
            <a:avLst/>
          </a:prstGeom>
          <a:noFill/>
        </p:spPr>
        <p:txBody>
          <a:bodyPr wrap="none" rtlCol="0">
            <a:spAutoFit/>
          </a:bodyPr>
          <a:lstStyle/>
          <a:p>
            <a:r>
              <a:rPr lang="it-IT" dirty="0">
                <a:solidFill>
                  <a:srgbClr val="003A80"/>
                </a:solidFill>
                <a:ea typeface="Tahoma" panose="020B0604030504040204" pitchFamily="34" charset="0"/>
                <a:cs typeface="Tahoma" panose="020B0604030504040204" pitchFamily="34" charset="0"/>
              </a:rPr>
              <a:t>215,2</a:t>
            </a:r>
          </a:p>
        </p:txBody>
      </p:sp>
      <p:sp>
        <p:nvSpPr>
          <p:cNvPr id="31" name="CasellaDiTesto 30">
            <a:extLst>
              <a:ext uri="{FF2B5EF4-FFF2-40B4-BE49-F238E27FC236}">
                <a16:creationId xmlns:a16="http://schemas.microsoft.com/office/drawing/2014/main" id="{7E7F25B5-7380-41B0-B7BB-78DBC0185943}"/>
              </a:ext>
            </a:extLst>
          </p:cNvPr>
          <p:cNvSpPr txBox="1"/>
          <p:nvPr/>
        </p:nvSpPr>
        <p:spPr>
          <a:xfrm>
            <a:off x="389233" y="6537152"/>
            <a:ext cx="8856984" cy="276999"/>
          </a:xfrm>
          <a:prstGeom prst="rect">
            <a:avLst/>
          </a:prstGeom>
        </p:spPr>
        <p:txBody>
          <a:bodyPr wrap="square" rtlCol="0">
            <a:spAutoFit/>
          </a:bodyPr>
          <a:lstStyle/>
          <a:p>
            <a:r>
              <a:rPr lang="it-IT" sz="1200" dirty="0">
                <a:solidFill>
                  <a:schemeClr val="bg1">
                    <a:lumMod val="50000"/>
                  </a:schemeClr>
                </a:solidFill>
              </a:rPr>
              <a:t>Fonte: elaborazione The </a:t>
            </a:r>
            <a:r>
              <a:rPr lang="it-IT" sz="1200" dirty="0" err="1">
                <a:solidFill>
                  <a:schemeClr val="bg1">
                    <a:lumMod val="50000"/>
                  </a:schemeClr>
                </a:solidFill>
              </a:rPr>
              <a:t>European</a:t>
            </a:r>
            <a:r>
              <a:rPr lang="it-IT" sz="1200" dirty="0">
                <a:solidFill>
                  <a:schemeClr val="bg1">
                    <a:lumMod val="50000"/>
                  </a:schemeClr>
                </a:solidFill>
              </a:rPr>
              <a:t> House – Ambrosetti su dati </a:t>
            </a:r>
            <a:r>
              <a:rPr lang="it-IT" sz="1200" dirty="0" err="1">
                <a:solidFill>
                  <a:schemeClr val="bg1">
                    <a:lumMod val="50000"/>
                  </a:schemeClr>
                </a:solidFill>
              </a:rPr>
              <a:t>Scimago</a:t>
            </a:r>
            <a:r>
              <a:rPr lang="it-IT" sz="1200" dirty="0">
                <a:solidFill>
                  <a:schemeClr val="bg1">
                    <a:lumMod val="50000"/>
                  </a:schemeClr>
                </a:solidFill>
              </a:rPr>
              <a:t> e OECD, 2018</a:t>
            </a:r>
          </a:p>
        </p:txBody>
      </p:sp>
    </p:spTree>
    <p:extLst>
      <p:ext uri="{BB962C8B-B14F-4D97-AF65-F5344CB8AC3E}">
        <p14:creationId xmlns:p14="http://schemas.microsoft.com/office/powerpoint/2010/main" val="1541033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DB3CB8-90ED-4D67-9302-25A1C24D1AD0}"/>
              </a:ext>
            </a:extLst>
          </p:cNvPr>
          <p:cNvSpPr>
            <a:spLocks noGrp="1"/>
          </p:cNvSpPr>
          <p:nvPr>
            <p:ph type="title"/>
          </p:nvPr>
        </p:nvSpPr>
        <p:spPr/>
        <p:txBody>
          <a:bodyPr/>
          <a:lstStyle/>
          <a:p>
            <a:r>
              <a:rPr lang="it-IT" dirty="0"/>
              <a:t>Ai primi posti anche in ambito medico</a:t>
            </a:r>
          </a:p>
        </p:txBody>
      </p:sp>
      <p:sp>
        <p:nvSpPr>
          <p:cNvPr id="4" name="Rettangolo 33">
            <a:extLst>
              <a:ext uri="{FF2B5EF4-FFF2-40B4-BE49-F238E27FC236}">
                <a16:creationId xmlns:a16="http://schemas.microsoft.com/office/drawing/2014/main" id="{4E29FE05-8439-446B-9705-9D88BFE81266}"/>
              </a:ext>
            </a:extLst>
          </p:cNvPr>
          <p:cNvSpPr>
            <a:spLocks noChangeArrowheads="1"/>
          </p:cNvSpPr>
          <p:nvPr/>
        </p:nvSpPr>
        <p:spPr bwMode="auto">
          <a:xfrm>
            <a:off x="581507" y="1147140"/>
            <a:ext cx="6413326" cy="906335"/>
          </a:xfrm>
          <a:prstGeom prst="rect">
            <a:avLst/>
          </a:prstGeom>
          <a:noFill/>
          <a:ln>
            <a:noFill/>
          </a:ln>
          <a:extLst/>
        </p:spPr>
        <p:txBody>
          <a:bodyPr anchor="ctr"/>
          <a:lstStyle>
            <a:lvl1pPr>
              <a:defRPr sz="1600">
                <a:solidFill>
                  <a:srgbClr val="020060"/>
                </a:solidFill>
                <a:latin typeface="Tahoma" panose="020B0604030504040204" pitchFamily="34" charset="0"/>
                <a:ea typeface="MS PGothic" panose="020B0600070205080204" pitchFamily="34" charset="-128"/>
              </a:defRPr>
            </a:lvl1pPr>
            <a:lvl2pPr marL="742950" indent="-285750">
              <a:defRPr sz="1600">
                <a:solidFill>
                  <a:srgbClr val="020060"/>
                </a:solidFill>
                <a:latin typeface="Tahoma" panose="020B0604030504040204" pitchFamily="34" charset="0"/>
                <a:ea typeface="MS PGothic" panose="020B0600070205080204" pitchFamily="34" charset="-128"/>
              </a:defRPr>
            </a:lvl2pPr>
            <a:lvl3pPr marL="1143000" indent="-228600">
              <a:defRPr sz="1600">
                <a:solidFill>
                  <a:srgbClr val="020060"/>
                </a:solidFill>
                <a:latin typeface="Tahoma" panose="020B0604030504040204" pitchFamily="34" charset="0"/>
                <a:ea typeface="MS PGothic" panose="020B0600070205080204" pitchFamily="34" charset="-128"/>
              </a:defRPr>
            </a:lvl3pPr>
            <a:lvl4pPr marL="1600200" indent="-228600">
              <a:defRPr sz="1600">
                <a:solidFill>
                  <a:srgbClr val="020060"/>
                </a:solidFill>
                <a:latin typeface="Tahoma" panose="020B0604030504040204" pitchFamily="34" charset="0"/>
                <a:ea typeface="MS PGothic" panose="020B0600070205080204" pitchFamily="34" charset="-128"/>
              </a:defRPr>
            </a:lvl4pPr>
            <a:lvl5pPr marL="2057400" indent="-228600">
              <a:defRPr sz="1600">
                <a:solidFill>
                  <a:srgbClr val="020060"/>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rgbClr val="020060"/>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rgbClr val="020060"/>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rgbClr val="020060"/>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rgbClr val="020060"/>
                </a:solidFill>
                <a:latin typeface="Tahoma" panose="020B0604030504040204" pitchFamily="34" charset="0"/>
                <a:ea typeface="MS PGothic" panose="020B0600070205080204" pitchFamily="34" charset="-128"/>
              </a:defRPr>
            </a:lvl9pPr>
          </a:lstStyle>
          <a:p>
            <a:pPr algn="ctr">
              <a:spcBef>
                <a:spcPts val="0"/>
              </a:spcBef>
            </a:pPr>
            <a:r>
              <a:rPr lang="it-IT" altLang="it-IT" sz="1800" b="1" dirty="0">
                <a:solidFill>
                  <a:srgbClr val="003A80"/>
                </a:solidFill>
                <a:ea typeface="Tahoma" panose="020B0604030504040204" pitchFamily="34" charset="0"/>
                <a:cs typeface="Tahoma" panose="020B0604030504040204" pitchFamily="34" charset="0"/>
              </a:rPr>
              <a:t>Numero di citazioni: Medicina, </a:t>
            </a:r>
            <a:br>
              <a:rPr lang="it-IT" altLang="it-IT" sz="1800" b="1" dirty="0">
                <a:solidFill>
                  <a:srgbClr val="003A80"/>
                </a:solidFill>
                <a:ea typeface="Tahoma" panose="020B0604030504040204" pitchFamily="34" charset="0"/>
                <a:cs typeface="Tahoma" panose="020B0604030504040204" pitchFamily="34" charset="0"/>
              </a:rPr>
            </a:br>
            <a:r>
              <a:rPr lang="it-IT" altLang="it-IT" sz="1800" dirty="0">
                <a:solidFill>
                  <a:srgbClr val="003A80"/>
                </a:solidFill>
                <a:ea typeface="Tahoma" panose="020B0604030504040204" pitchFamily="34" charset="0"/>
                <a:cs typeface="Tahoma" panose="020B0604030504040204" pitchFamily="34" charset="0"/>
              </a:rPr>
              <a:t>primi 10 Paesi europei (valore assoluto), 2017 </a:t>
            </a:r>
            <a:endParaRPr lang="en-US" altLang="it-IT" sz="1800" dirty="0">
              <a:solidFill>
                <a:srgbClr val="003A80"/>
              </a:solidFill>
              <a:ea typeface="Tahoma" panose="020B0604030504040204" pitchFamily="34" charset="0"/>
              <a:cs typeface="Tahoma" panose="020B0604030504040204" pitchFamily="34" charset="0"/>
            </a:endParaRPr>
          </a:p>
        </p:txBody>
      </p:sp>
      <p:graphicFrame>
        <p:nvGraphicFramePr>
          <p:cNvPr id="5" name="Grafico 4">
            <a:extLst>
              <a:ext uri="{FF2B5EF4-FFF2-40B4-BE49-F238E27FC236}">
                <a16:creationId xmlns:a16="http://schemas.microsoft.com/office/drawing/2014/main" id="{B1D31D93-14BB-4D95-B995-5D6317514778}"/>
              </a:ext>
            </a:extLst>
          </p:cNvPr>
          <p:cNvGraphicFramePr>
            <a:graphicFrameLocks/>
          </p:cNvGraphicFramePr>
          <p:nvPr>
            <p:extLst>
              <p:ext uri="{D42A27DB-BD31-4B8C-83A1-F6EECF244321}">
                <p14:modId xmlns:p14="http://schemas.microsoft.com/office/powerpoint/2010/main" val="460255908"/>
              </p:ext>
            </p:extLst>
          </p:nvPr>
        </p:nvGraphicFramePr>
        <p:xfrm>
          <a:off x="501041" y="1959263"/>
          <a:ext cx="6243031" cy="4577890"/>
        </p:xfrm>
        <a:graphic>
          <a:graphicData uri="http://schemas.openxmlformats.org/drawingml/2006/chart">
            <c:chart xmlns:c="http://schemas.openxmlformats.org/drawingml/2006/chart" xmlns:r="http://schemas.openxmlformats.org/officeDocument/2006/relationships" r:id="rId3"/>
          </a:graphicData>
        </a:graphic>
      </p:graphicFrame>
      <p:sp>
        <p:nvSpPr>
          <p:cNvPr id="6" name="CasellaDiTesto 5">
            <a:extLst>
              <a:ext uri="{FF2B5EF4-FFF2-40B4-BE49-F238E27FC236}">
                <a16:creationId xmlns:a16="http://schemas.microsoft.com/office/drawing/2014/main" id="{0F092674-F4C6-450C-8A4C-69875C142557}"/>
              </a:ext>
            </a:extLst>
          </p:cNvPr>
          <p:cNvSpPr txBox="1"/>
          <p:nvPr/>
        </p:nvSpPr>
        <p:spPr>
          <a:xfrm>
            <a:off x="389233" y="6537152"/>
            <a:ext cx="8856984" cy="276999"/>
          </a:xfrm>
          <a:prstGeom prst="rect">
            <a:avLst/>
          </a:prstGeom>
        </p:spPr>
        <p:txBody>
          <a:bodyPr wrap="square" rtlCol="0">
            <a:spAutoFit/>
          </a:bodyPr>
          <a:lstStyle/>
          <a:p>
            <a:r>
              <a:rPr lang="it-IT" sz="1200" dirty="0">
                <a:solidFill>
                  <a:schemeClr val="bg1">
                    <a:lumMod val="50000"/>
                  </a:schemeClr>
                </a:solidFill>
              </a:rPr>
              <a:t>Fonte: elaborazione The </a:t>
            </a:r>
            <a:r>
              <a:rPr lang="it-IT" sz="1200" dirty="0" err="1">
                <a:solidFill>
                  <a:schemeClr val="bg1">
                    <a:lumMod val="50000"/>
                  </a:schemeClr>
                </a:solidFill>
              </a:rPr>
              <a:t>European</a:t>
            </a:r>
            <a:r>
              <a:rPr lang="it-IT" sz="1200" dirty="0">
                <a:solidFill>
                  <a:schemeClr val="bg1">
                    <a:lumMod val="50000"/>
                  </a:schemeClr>
                </a:solidFill>
              </a:rPr>
              <a:t> House – Ambrosetti su dati </a:t>
            </a:r>
            <a:r>
              <a:rPr lang="it-IT" sz="1200" dirty="0" err="1">
                <a:solidFill>
                  <a:schemeClr val="bg1">
                    <a:lumMod val="50000"/>
                  </a:schemeClr>
                </a:solidFill>
              </a:rPr>
              <a:t>Scimago</a:t>
            </a:r>
            <a:r>
              <a:rPr lang="it-IT" sz="1200" dirty="0">
                <a:solidFill>
                  <a:schemeClr val="bg1">
                    <a:lumMod val="50000"/>
                  </a:schemeClr>
                </a:solidFill>
              </a:rPr>
              <a:t>, 2018</a:t>
            </a:r>
          </a:p>
        </p:txBody>
      </p:sp>
      <p:sp>
        <p:nvSpPr>
          <p:cNvPr id="7" name="Rettangolo 6">
            <a:extLst>
              <a:ext uri="{FF2B5EF4-FFF2-40B4-BE49-F238E27FC236}">
                <a16:creationId xmlns:a16="http://schemas.microsoft.com/office/drawing/2014/main" id="{D59EB18C-824A-41A5-9A4B-D208BD898663}"/>
              </a:ext>
            </a:extLst>
          </p:cNvPr>
          <p:cNvSpPr/>
          <p:nvPr/>
        </p:nvSpPr>
        <p:spPr bwMode="auto">
          <a:xfrm>
            <a:off x="3935760" y="5517232"/>
            <a:ext cx="7832378" cy="996182"/>
          </a:xfrm>
          <a:prstGeom prst="rect">
            <a:avLst/>
          </a:prstGeom>
          <a:solidFill>
            <a:schemeClr val="bg1">
              <a:lumMod val="9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a:r>
              <a:rPr lang="it-IT" sz="1800" dirty="0">
                <a:solidFill>
                  <a:srgbClr val="003A80"/>
                </a:solidFill>
                <a:ea typeface="Tahoma" panose="020B0604030504040204" pitchFamily="34" charset="0"/>
                <a:cs typeface="Tahoma" panose="020B0604030504040204" pitchFamily="34" charset="0"/>
              </a:rPr>
              <a:t>L’Italia occupa il  </a:t>
            </a:r>
            <a:r>
              <a:rPr lang="it-IT" sz="1800" b="1" dirty="0">
                <a:solidFill>
                  <a:srgbClr val="F47B20"/>
                </a:solidFill>
                <a:ea typeface="Tahoma" panose="020B0604030504040204" pitchFamily="34" charset="0"/>
                <a:cs typeface="Tahoma" panose="020B0604030504040204" pitchFamily="34" charset="0"/>
              </a:rPr>
              <a:t>3° posto in Europa </a:t>
            </a:r>
            <a:br>
              <a:rPr lang="it-IT" sz="1800" b="1" dirty="0">
                <a:solidFill>
                  <a:srgbClr val="F47B20"/>
                </a:solidFill>
                <a:ea typeface="Tahoma" panose="020B0604030504040204" pitchFamily="34" charset="0"/>
                <a:cs typeface="Tahoma" panose="020B0604030504040204" pitchFamily="34" charset="0"/>
              </a:rPr>
            </a:br>
            <a:r>
              <a:rPr lang="it-IT" sz="1800" dirty="0">
                <a:solidFill>
                  <a:srgbClr val="003A80"/>
                </a:solidFill>
                <a:ea typeface="Tahoma" panose="020B0604030504040204" pitchFamily="34" charset="0"/>
                <a:cs typeface="Tahoma" panose="020B0604030504040204" pitchFamily="34" charset="0"/>
              </a:rPr>
              <a:t>per citazioni in campo medico e </a:t>
            </a:r>
            <a:r>
              <a:rPr lang="it-IT" sz="1800" b="1" dirty="0">
                <a:solidFill>
                  <a:srgbClr val="F47B20"/>
                </a:solidFill>
                <a:ea typeface="Tahoma" panose="020B0604030504040204" pitchFamily="34" charset="0"/>
                <a:cs typeface="Tahoma" panose="020B0604030504040204" pitchFamily="34" charset="0"/>
              </a:rPr>
              <a:t>cresce</a:t>
            </a:r>
            <a:r>
              <a:rPr lang="it-IT" sz="1800" dirty="0">
                <a:solidFill>
                  <a:srgbClr val="003A80"/>
                </a:solidFill>
                <a:ea typeface="Tahoma" panose="020B0604030504040204" pitchFamily="34" charset="0"/>
                <a:cs typeface="Tahoma" panose="020B0604030504040204" pitchFamily="34" charset="0"/>
              </a:rPr>
              <a:t> </a:t>
            </a:r>
            <a:r>
              <a:rPr lang="it-IT" sz="1800" b="1" dirty="0">
                <a:solidFill>
                  <a:srgbClr val="F47B20"/>
                </a:solidFill>
                <a:ea typeface="Tahoma" panose="020B0604030504040204" pitchFamily="34" charset="0"/>
                <a:cs typeface="Tahoma" panose="020B0604030504040204" pitchFamily="34" charset="0"/>
              </a:rPr>
              <a:t>più velocemente </a:t>
            </a:r>
            <a:r>
              <a:rPr lang="it-IT" sz="1800" dirty="0">
                <a:solidFill>
                  <a:srgbClr val="003A80"/>
                </a:solidFill>
                <a:ea typeface="Tahoma" panose="020B0604030504040204" pitchFamily="34" charset="0"/>
                <a:cs typeface="Tahoma" panose="020B0604030504040204" pitchFamily="34" charset="0"/>
              </a:rPr>
              <a:t>di UK e Germania: +40% </a:t>
            </a:r>
            <a:br>
              <a:rPr lang="it-IT" sz="1800" dirty="0">
                <a:solidFill>
                  <a:srgbClr val="003A80"/>
                </a:solidFill>
                <a:ea typeface="Tahoma" panose="020B0604030504040204" pitchFamily="34" charset="0"/>
                <a:cs typeface="Tahoma" panose="020B0604030504040204" pitchFamily="34" charset="0"/>
              </a:rPr>
            </a:br>
            <a:r>
              <a:rPr lang="it-IT" sz="1800" dirty="0">
                <a:solidFill>
                  <a:srgbClr val="003A80"/>
                </a:solidFill>
                <a:ea typeface="Tahoma" panose="020B0604030504040204" pitchFamily="34" charset="0"/>
                <a:cs typeface="Tahoma" panose="020B0604030504040204" pitchFamily="34" charset="0"/>
              </a:rPr>
              <a:t>dal 2007 (vs. +29% UK e +27% Germania)</a:t>
            </a:r>
          </a:p>
        </p:txBody>
      </p:sp>
      <p:sp>
        <p:nvSpPr>
          <p:cNvPr id="8" name="Segnaposto contenuto 11">
            <a:extLst>
              <a:ext uri="{FF2B5EF4-FFF2-40B4-BE49-F238E27FC236}">
                <a16:creationId xmlns:a16="http://schemas.microsoft.com/office/drawing/2014/main" id="{D1015D12-39F2-4F03-8564-5CF6E5BA3F7D}"/>
              </a:ext>
            </a:extLst>
          </p:cNvPr>
          <p:cNvSpPr txBox="1">
            <a:spLocks/>
          </p:cNvSpPr>
          <p:nvPr/>
        </p:nvSpPr>
        <p:spPr>
          <a:xfrm>
            <a:off x="6553744" y="4728956"/>
            <a:ext cx="4879924" cy="523220"/>
          </a:xfrm>
          <a:prstGeom prst="rect">
            <a:avLst/>
          </a:prstGeom>
        </p:spPr>
        <p:txBody>
          <a:bodyPr vert="horz" lIns="91440" tIns="45720" rIns="91440" bIns="45720" rtlCol="0">
            <a:noAutofit/>
          </a:bodyPr>
          <a:lstStyle>
            <a:lvl1pPr marL="188984" indent="-188984" algn="l" defTabSz="755934" rtl="0" eaLnBrk="1" latinLnBrk="0" hangingPunct="1">
              <a:lnSpc>
                <a:spcPct val="100000"/>
              </a:lnSpc>
              <a:spcBef>
                <a:spcPts val="827"/>
              </a:spcBef>
              <a:buClr>
                <a:srgbClr val="F47B20"/>
              </a:buClr>
              <a:buFont typeface="Wingdings" panose="05000000000000000000" pitchFamily="2" charset="2"/>
              <a:buChar char="§"/>
              <a:defRPr sz="1100" kern="1200">
                <a:solidFill>
                  <a:srgbClr val="003A80"/>
                </a:solidFill>
                <a:latin typeface="Georgia" panose="02040502050405020303" pitchFamily="18" charset="0"/>
                <a:ea typeface="Tahoma" panose="020B0604030504040204" pitchFamily="34" charset="0"/>
                <a:cs typeface="Tahoma" panose="020B0604030504040204" pitchFamily="34" charset="0"/>
              </a:defRPr>
            </a:lvl1pPr>
            <a:lvl2pPr marL="566951" indent="-188984" algn="l" defTabSz="755934" rtl="0" eaLnBrk="1" latinLnBrk="0" hangingPunct="1">
              <a:lnSpc>
                <a:spcPct val="100000"/>
              </a:lnSpc>
              <a:spcBef>
                <a:spcPts val="413"/>
              </a:spcBef>
              <a:buClr>
                <a:srgbClr val="F47B20"/>
              </a:buClr>
              <a:buSzPct val="50000"/>
              <a:buFont typeface="Wingdings" panose="05000000000000000000" pitchFamily="2" charset="2"/>
              <a:buChar char="q"/>
              <a:defRPr sz="1050" kern="1200">
                <a:solidFill>
                  <a:srgbClr val="003A80"/>
                </a:solidFill>
                <a:latin typeface="Georgia" panose="02040502050405020303" pitchFamily="18" charset="0"/>
                <a:ea typeface="Tahoma" panose="020B0604030504040204" pitchFamily="34" charset="0"/>
                <a:cs typeface="Tahoma" panose="020B0604030504040204" pitchFamily="34" charset="0"/>
              </a:defRPr>
            </a:lvl2pPr>
            <a:lvl3pPr marL="944918" indent="-188984" algn="l" defTabSz="755934" rtl="0" eaLnBrk="1" latinLnBrk="0" hangingPunct="1">
              <a:lnSpc>
                <a:spcPct val="100000"/>
              </a:lnSpc>
              <a:spcBef>
                <a:spcPts val="413"/>
              </a:spcBef>
              <a:buClr>
                <a:srgbClr val="F47B20"/>
              </a:buClr>
              <a:buFont typeface="Arial" panose="020B0604020202020204" pitchFamily="34" charset="0"/>
              <a:buChar char="•"/>
              <a:defRPr sz="1000" kern="1200">
                <a:solidFill>
                  <a:srgbClr val="003A80"/>
                </a:solidFill>
                <a:latin typeface="Georgia" panose="02040502050405020303" pitchFamily="18" charset="0"/>
                <a:ea typeface="Tahoma" panose="020B0604030504040204" pitchFamily="34" charset="0"/>
                <a:cs typeface="Tahoma" panose="020B0604030504040204" pitchFamily="34" charset="0"/>
              </a:defRPr>
            </a:lvl3pPr>
            <a:lvl4pPr marL="1322885" indent="-188984" algn="l" defTabSz="755934" rtl="0" eaLnBrk="1" latinLnBrk="0" hangingPunct="1">
              <a:lnSpc>
                <a:spcPct val="100000"/>
              </a:lnSpc>
              <a:spcBef>
                <a:spcPts val="413"/>
              </a:spcBef>
              <a:buFont typeface="Arial" panose="020B0604020202020204" pitchFamily="34" charset="0"/>
              <a:buChar char="•"/>
              <a:defRPr sz="1000" kern="1200">
                <a:solidFill>
                  <a:srgbClr val="003A80"/>
                </a:solidFill>
                <a:latin typeface="Tahoma" panose="020B0604030504040204" pitchFamily="34" charset="0"/>
                <a:ea typeface="Tahoma" panose="020B0604030504040204" pitchFamily="34" charset="0"/>
                <a:cs typeface="Tahoma" panose="020B0604030504040204" pitchFamily="34" charset="0"/>
              </a:defRPr>
            </a:lvl4pPr>
            <a:lvl5pPr marL="1700853" indent="-188984" algn="l" defTabSz="755934" rtl="0" eaLnBrk="1" latinLnBrk="0" hangingPunct="1">
              <a:lnSpc>
                <a:spcPct val="100000"/>
              </a:lnSpc>
              <a:spcBef>
                <a:spcPts val="413"/>
              </a:spcBef>
              <a:buFont typeface="Arial" panose="020B0604020202020204" pitchFamily="34" charset="0"/>
              <a:buChar char="•"/>
              <a:defRPr sz="1000" kern="1200">
                <a:solidFill>
                  <a:srgbClr val="003A80"/>
                </a:solidFill>
                <a:latin typeface="Tahoma" panose="020B0604030504040204" pitchFamily="34" charset="0"/>
                <a:ea typeface="Tahoma" panose="020B0604030504040204" pitchFamily="34" charset="0"/>
                <a:cs typeface="Tahoma" panose="020B060403050404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gn="ctr" fontAlgn="auto">
              <a:spcAft>
                <a:spcPts val="0"/>
              </a:spcAft>
              <a:buNone/>
              <a:defRPr/>
            </a:pPr>
            <a:r>
              <a:rPr lang="it-IT" sz="1400" dirty="0">
                <a:latin typeface="Tahoma" panose="020B0604030504040204" pitchFamily="34" charset="0"/>
              </a:rPr>
              <a:t>L’Italia è nella </a:t>
            </a:r>
            <a:r>
              <a:rPr lang="it-IT" sz="1400" b="1" dirty="0">
                <a:solidFill>
                  <a:srgbClr val="F47B20"/>
                </a:solidFill>
                <a:latin typeface="Tahoma" panose="020B0604030504040204" pitchFamily="34" charset="0"/>
              </a:rPr>
              <a:t>top 10 mondiale </a:t>
            </a:r>
            <a:r>
              <a:rPr lang="it-IT" sz="1400" dirty="0">
                <a:latin typeface="Tahoma" panose="020B0604030504040204" pitchFamily="34" charset="0"/>
              </a:rPr>
              <a:t>per numero di pubblicazioni realizzate in ambito medico nel 2017</a:t>
            </a:r>
          </a:p>
          <a:p>
            <a:pPr algn="ctr" fontAlgn="auto">
              <a:spcAft>
                <a:spcPts val="0"/>
              </a:spcAft>
              <a:defRPr/>
            </a:pPr>
            <a:endParaRPr lang="it-IT" sz="1400" dirty="0">
              <a:latin typeface="Tahoma" panose="020B0604030504040204" pitchFamily="34" charset="0"/>
            </a:endParaRPr>
          </a:p>
        </p:txBody>
      </p:sp>
      <p:sp>
        <p:nvSpPr>
          <p:cNvPr id="10" name="CasellaDiTesto 18">
            <a:extLst>
              <a:ext uri="{FF2B5EF4-FFF2-40B4-BE49-F238E27FC236}">
                <a16:creationId xmlns:a16="http://schemas.microsoft.com/office/drawing/2014/main" id="{774C7675-FFB6-41C8-8FB2-1131662CE2C1}"/>
              </a:ext>
            </a:extLst>
          </p:cNvPr>
          <p:cNvSpPr txBox="1">
            <a:spLocks noChangeArrowheads="1"/>
          </p:cNvSpPr>
          <p:nvPr/>
        </p:nvSpPr>
        <p:spPr bwMode="auto">
          <a:xfrm>
            <a:off x="6761458" y="1338697"/>
            <a:ext cx="50951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rgbClr val="020060"/>
                </a:solidFill>
                <a:latin typeface="Tahoma" panose="020B0604030504040204" pitchFamily="34" charset="0"/>
                <a:ea typeface="MS PGothic" panose="020B0600070205080204" pitchFamily="34" charset="-128"/>
              </a:defRPr>
            </a:lvl1pPr>
            <a:lvl2pPr marL="742950" indent="-285750">
              <a:defRPr sz="1600">
                <a:solidFill>
                  <a:srgbClr val="020060"/>
                </a:solidFill>
                <a:latin typeface="Tahoma" panose="020B0604030504040204" pitchFamily="34" charset="0"/>
                <a:ea typeface="MS PGothic" panose="020B0600070205080204" pitchFamily="34" charset="-128"/>
              </a:defRPr>
            </a:lvl2pPr>
            <a:lvl3pPr marL="1143000" indent="-228600">
              <a:defRPr sz="1600">
                <a:solidFill>
                  <a:srgbClr val="020060"/>
                </a:solidFill>
                <a:latin typeface="Tahoma" panose="020B0604030504040204" pitchFamily="34" charset="0"/>
                <a:ea typeface="MS PGothic" panose="020B0600070205080204" pitchFamily="34" charset="-128"/>
              </a:defRPr>
            </a:lvl3pPr>
            <a:lvl4pPr marL="1600200" indent="-228600">
              <a:defRPr sz="1600">
                <a:solidFill>
                  <a:srgbClr val="020060"/>
                </a:solidFill>
                <a:latin typeface="Tahoma" panose="020B0604030504040204" pitchFamily="34" charset="0"/>
                <a:ea typeface="MS PGothic" panose="020B0600070205080204" pitchFamily="34" charset="-128"/>
              </a:defRPr>
            </a:lvl4pPr>
            <a:lvl5pPr marL="2057400" indent="-228600">
              <a:defRPr sz="1600">
                <a:solidFill>
                  <a:srgbClr val="020060"/>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rgbClr val="020060"/>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rgbClr val="020060"/>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rgbClr val="020060"/>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rgbClr val="020060"/>
                </a:solidFill>
                <a:latin typeface="Tahoma" panose="020B0604030504040204" pitchFamily="34" charset="0"/>
                <a:ea typeface="MS PGothic" panose="020B0600070205080204" pitchFamily="34" charset="-128"/>
              </a:defRPr>
            </a:lvl9pPr>
          </a:lstStyle>
          <a:p>
            <a:pPr algn="ctr" eaLnBrk="1" hangingPunct="1"/>
            <a:r>
              <a:rPr lang="it-IT" altLang="it-IT" sz="1800" b="1" dirty="0">
                <a:solidFill>
                  <a:srgbClr val="003A80"/>
                </a:solidFill>
              </a:rPr>
              <a:t>Pubblicazioni scientifiche nella categoria Medicina </a:t>
            </a:r>
            <a:r>
              <a:rPr lang="it-IT" altLang="it-IT" sz="1800" dirty="0">
                <a:solidFill>
                  <a:srgbClr val="003A80"/>
                </a:solidFill>
              </a:rPr>
              <a:t>(per 1.000 abitanti), 2017</a:t>
            </a:r>
          </a:p>
        </p:txBody>
      </p:sp>
      <p:graphicFrame>
        <p:nvGraphicFramePr>
          <p:cNvPr id="11" name="Grafico 10">
            <a:extLst>
              <a:ext uri="{FF2B5EF4-FFF2-40B4-BE49-F238E27FC236}">
                <a16:creationId xmlns:a16="http://schemas.microsoft.com/office/drawing/2014/main" id="{B00F4290-82D0-4CB5-BF7C-BDA729EC4D64}"/>
              </a:ext>
            </a:extLst>
          </p:cNvPr>
          <p:cNvGraphicFramePr>
            <a:graphicFrameLocks/>
          </p:cNvGraphicFramePr>
          <p:nvPr>
            <p:extLst>
              <p:ext uri="{D42A27DB-BD31-4B8C-83A1-F6EECF244321}">
                <p14:modId xmlns:p14="http://schemas.microsoft.com/office/powerpoint/2010/main" val="2279551827"/>
              </p:ext>
            </p:extLst>
          </p:nvPr>
        </p:nvGraphicFramePr>
        <p:xfrm>
          <a:off x="6879778" y="1861918"/>
          <a:ext cx="4227857" cy="308756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13075023"/>
      </p:ext>
    </p:extLst>
  </p:cSld>
  <p:clrMapOvr>
    <a:masterClrMapping/>
  </p:clrMapOvr>
</p:sld>
</file>

<file path=ppt/theme/theme1.xml><?xml version="1.0" encoding="utf-8"?>
<a:theme xmlns:a="http://schemas.openxmlformats.org/drawingml/2006/main" name="master ambrosetti">
  <a:themeElements>
    <a:clrScheme name="Presentazion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esentazion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990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1600" b="0" i="0" u="none" strike="noStrike" cap="none" normalizeH="0" baseline="0" smtClean="0">
            <a:ln>
              <a:noFill/>
            </a:ln>
            <a:solidFill>
              <a:srgbClr val="020060"/>
            </a:solidFill>
            <a:effectLst/>
            <a:latin typeface="Tahoma" pitchFamily="34" charset="0"/>
          </a:defRPr>
        </a:defPPr>
      </a:lstStyle>
    </a:spDef>
    <a:lnDef>
      <a:spPr bwMode="auto">
        <a:xfrm>
          <a:off x="0" y="0"/>
          <a:ext cx="1" cy="1"/>
        </a:xfrm>
        <a:custGeom>
          <a:avLst/>
          <a:gdLst/>
          <a:ahLst/>
          <a:cxnLst/>
          <a:rect l="0" t="0" r="0" b="0"/>
          <a:pathLst/>
        </a:custGeom>
        <a:solidFill>
          <a:srgbClr val="FF990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1600" b="0" i="0" u="none" strike="noStrike" cap="none" normalizeH="0" baseline="0" smtClean="0">
            <a:ln>
              <a:noFill/>
            </a:ln>
            <a:solidFill>
              <a:srgbClr val="020060"/>
            </a:solidFill>
            <a:effectLst/>
            <a:latin typeface="Tahoma" pitchFamily="34" charset="0"/>
          </a:defRPr>
        </a:defPPr>
      </a:lstStyle>
    </a:lnDef>
    <a:txDef>
      <a:spPr/>
      <a:bodyPr wrap="square" rtlCol="0">
        <a:spAutoFit/>
      </a:bodyPr>
      <a:lstStyle>
        <a:defPPr>
          <a:defRPr dirty="0" smtClean="0"/>
        </a:defPPr>
      </a:lstStyle>
    </a:txDef>
  </a:objectDefaults>
  <a:extraClrSchemeLst>
    <a:extraClrScheme>
      <a:clrScheme name="Presentazion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esentazion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esentazion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esentazion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esentazion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esentazion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esentazion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C:\Documents and Settings\mschiavi\Dati applicazioni\Microsoft\Modelli\Presentazione.pot</Template>
  <TotalTime>55660</TotalTime>
  <Words>1813</Words>
  <Application>Microsoft Office PowerPoint</Application>
  <PresentationFormat>Widescreen</PresentationFormat>
  <Paragraphs>266</Paragraphs>
  <Slides>17</Slides>
  <Notes>17</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17</vt:i4>
      </vt:variant>
    </vt:vector>
  </HeadingPairs>
  <TitlesOfParts>
    <vt:vector size="26" baseType="lpstr">
      <vt:lpstr>MS PGothic</vt:lpstr>
      <vt:lpstr>MS PGothic</vt:lpstr>
      <vt:lpstr>Arial</vt:lpstr>
      <vt:lpstr>Calibri</vt:lpstr>
      <vt:lpstr>Georgia</vt:lpstr>
      <vt:lpstr>Tahoma</vt:lpstr>
      <vt:lpstr>Times New Roman</vt:lpstr>
      <vt:lpstr>Wingdings</vt:lpstr>
      <vt:lpstr>master ambrosetti</vt:lpstr>
      <vt:lpstr>IL valore della ricerca per  la crescita e la competitività del Paese </vt:lpstr>
      <vt:lpstr>Ricerca e crescita economica</vt:lpstr>
      <vt:lpstr>Produttività e crescita economica</vt:lpstr>
      <vt:lpstr>Il ritardo dell’Italia </vt:lpstr>
      <vt:lpstr>Gli investimenti in Ricerca &amp; Sviluppo in Italia sono inferiori ai big 5</vt:lpstr>
      <vt:lpstr>Confronto con i player mondiali </vt:lpstr>
      <vt:lpstr>Cosa accade in Europa</vt:lpstr>
      <vt:lpstr>I numeri della ricerca in Italia</vt:lpstr>
      <vt:lpstr>Ai primi posti anche in ambito medico</vt:lpstr>
      <vt:lpstr>... con punte di eccellenza in campo oncologico </vt:lpstr>
      <vt:lpstr>I ricercatori italiani sono tra i migliori al mondo </vt:lpstr>
      <vt:lpstr>Il numero di ricercatori in Italia è ancora troppo basso </vt:lpstr>
      <vt:lpstr>Criticità del sistema educativo</vt:lpstr>
      <vt:lpstr>Criticità nel trasferimento dalla ricerca all’innovazione</vt:lpstr>
      <vt:lpstr>Ricerca scientifica e salute </vt:lpstr>
      <vt:lpstr>Il valore della ricerca in ambito medico </vt:lpstr>
      <vt:lpstr>Presentazione standard di PowerPoint</vt:lpstr>
    </vt:vector>
  </TitlesOfParts>
  <Company>Ambrosetti s.r.l.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Ambrosetti s.r.l.</dc:creator>
  <cp:lastModifiedBy>Daniela Bianco</cp:lastModifiedBy>
  <cp:revision>2703</cp:revision>
  <cp:lastPrinted>2018-11-16T14:43:37Z</cp:lastPrinted>
  <dcterms:created xsi:type="dcterms:W3CDTF">2004-03-29T08:15:00Z</dcterms:created>
  <dcterms:modified xsi:type="dcterms:W3CDTF">2018-11-18T17:23:59Z</dcterms:modified>
</cp:coreProperties>
</file>