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256" r:id="rId3"/>
    <p:sldId id="337" r:id="rId4"/>
    <p:sldId id="259" r:id="rId5"/>
    <p:sldId id="352" r:id="rId6"/>
    <p:sldId id="355" r:id="rId7"/>
    <p:sldId id="351" r:id="rId8"/>
    <p:sldId id="260" r:id="rId9"/>
    <p:sldId id="336" r:id="rId10"/>
    <p:sldId id="331" r:id="rId11"/>
    <p:sldId id="332" r:id="rId12"/>
    <p:sldId id="333" r:id="rId13"/>
    <p:sldId id="356" r:id="rId14"/>
    <p:sldId id="334" r:id="rId15"/>
    <p:sldId id="357" r:id="rId16"/>
    <p:sldId id="339" r:id="rId17"/>
    <p:sldId id="358" r:id="rId18"/>
    <p:sldId id="359" r:id="rId19"/>
    <p:sldId id="353" r:id="rId20"/>
    <p:sldId id="354" r:id="rId21"/>
    <p:sldId id="340" r:id="rId22"/>
    <p:sldId id="360" r:id="rId23"/>
    <p:sldId id="361" r:id="rId24"/>
    <p:sldId id="362" r:id="rId25"/>
    <p:sldId id="363" r:id="rId26"/>
    <p:sldId id="348" r:id="rId27"/>
    <p:sldId id="349" r:id="rId28"/>
    <p:sldId id="341" r:id="rId29"/>
    <p:sldId id="344" r:id="rId30"/>
    <p:sldId id="343" r:id="rId31"/>
    <p:sldId id="345" r:id="rId32"/>
    <p:sldId id="346" r:id="rId33"/>
    <p:sldId id="347" r:id="rId34"/>
    <p:sldId id="365" r:id="rId35"/>
    <p:sldId id="350" r:id="rId36"/>
    <p:sldId id="338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>
        <p:scale>
          <a:sx n="78" d="100"/>
          <a:sy n="78" d="100"/>
        </p:scale>
        <p:origin x="10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86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31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8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197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53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8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36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81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3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0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04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8B12-EC67-4CD3-8D91-6EDE868A0E85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4F7-2FDE-4717-B6F6-A73C1A3C9B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21.wmf"/><Relationship Id="rId4" Type="http://schemas.microsoft.com/office/2007/relationships/hdphoto" Target="../media/hdphoto1.wdp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.png"/><Relationship Id="rId10" Type="http://schemas.openxmlformats.org/officeDocument/2006/relationships/image" Target="../media/image22.wmf"/><Relationship Id="rId4" Type="http://schemas.microsoft.com/office/2007/relationships/hdphoto" Target="../media/hdphoto1.wdp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EAA25E0-C769-406C-899D-54BF8851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95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6A8BC08-4368-4567-9334-35B113EDF03C}"/>
              </a:ext>
            </a:extLst>
          </p:cNvPr>
          <p:cNvSpPr/>
          <p:nvPr/>
        </p:nvSpPr>
        <p:spPr>
          <a:xfrm>
            <a:off x="788594" y="1172707"/>
            <a:ext cx="77294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4">
                    <a:lumMod val="75000"/>
                  </a:schemeClr>
                </a:solidFill>
                <a:latin typeface="Arial-BoldMT"/>
              </a:rPr>
              <a:t>L’evoluzione dell’offerta formativa e le nuove iniziative dell’Ateneo</a:t>
            </a:r>
          </a:p>
          <a:p>
            <a:pPr algn="ctr"/>
            <a:endParaRPr lang="it-IT" sz="3200" dirty="0">
              <a:solidFill>
                <a:srgbClr val="990000"/>
              </a:solidFill>
              <a:latin typeface="Arial-BoldMT"/>
            </a:endParaRPr>
          </a:p>
          <a:p>
            <a:pPr algn="ctr"/>
            <a:r>
              <a:rPr lang="it-IT" sz="3200" i="1" dirty="0">
                <a:solidFill>
                  <a:schemeClr val="accent4">
                    <a:lumMod val="75000"/>
                  </a:schemeClr>
                </a:solidFill>
              </a:rPr>
              <a:t>Roberto Barbato</a:t>
            </a:r>
          </a:p>
          <a:p>
            <a:pPr algn="ctr"/>
            <a:endParaRPr lang="it-IT" sz="3200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3200" dirty="0">
                <a:solidFill>
                  <a:srgbClr val="990000"/>
                </a:solidFill>
              </a:rPr>
              <a:t>Prorettore UPO</a:t>
            </a:r>
          </a:p>
          <a:p>
            <a:pPr algn="ctr"/>
            <a:endParaRPr lang="it-IT" sz="3200" dirty="0">
              <a:solidFill>
                <a:srgbClr val="990000"/>
              </a:solidFill>
            </a:endParaRPr>
          </a:p>
          <a:p>
            <a:pPr algn="ctr"/>
            <a:r>
              <a:rPr lang="it-IT" sz="3200" dirty="0">
                <a:solidFill>
                  <a:srgbClr val="990000"/>
                </a:solidFill>
              </a:rPr>
              <a:t>Dipartimento di Scienze e Innovazione Tecnologica (</a:t>
            </a:r>
            <a:r>
              <a:rPr lang="it-IT" sz="3200" dirty="0" err="1">
                <a:solidFill>
                  <a:srgbClr val="990000"/>
                </a:solidFill>
              </a:rPr>
              <a:t>DiSIT</a:t>
            </a:r>
            <a:r>
              <a:rPr lang="it-IT" sz="3200" dirty="0">
                <a:solidFill>
                  <a:srgbClr val="990000"/>
                </a:solidFill>
              </a:rPr>
              <a:t>)</a:t>
            </a:r>
            <a:endParaRPr lang="it-IT" sz="2800" dirty="0">
              <a:solidFill>
                <a:srgbClr val="990000"/>
              </a:solidFill>
            </a:endParaRPr>
          </a:p>
          <a:p>
            <a:pPr algn="ctr"/>
            <a:endParaRPr lang="it-IT" sz="3200" dirty="0">
              <a:latin typeface="Arial Narrow" panose="020B0606020202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708409-1B36-430A-9334-44D7A7EB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86" y="6442446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5BBF80-B5CA-4AE5-8DBB-C662374AC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98C698-DC23-48A7-B9A2-238117B54CAD}"/>
              </a:ext>
            </a:extLst>
          </p:cNvPr>
          <p:cNvSpPr txBox="1"/>
          <p:nvPr/>
        </p:nvSpPr>
        <p:spPr>
          <a:xfrm>
            <a:off x="6787" y="6388777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C46ADF-9AA3-46E4-99FB-C97EE65ABBD0}"/>
              </a:ext>
            </a:extLst>
          </p:cNvPr>
          <p:cNvSpPr/>
          <p:nvPr/>
        </p:nvSpPr>
        <p:spPr>
          <a:xfrm>
            <a:off x="8634693" y="3998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76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CEF8F55-7839-4447-A2CB-7A182E0A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" y="6137"/>
            <a:ext cx="9148995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280F479-73A4-F248-83D4-54255AC9A185}"/>
              </a:ext>
            </a:extLst>
          </p:cNvPr>
          <p:cNvSpPr/>
          <p:nvPr/>
        </p:nvSpPr>
        <p:spPr>
          <a:xfrm>
            <a:off x="352697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NOVARA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9BE8D10-61F7-FF4F-80DB-B22C81E148BD}"/>
              </a:ext>
            </a:extLst>
          </p:cNvPr>
          <p:cNvSpPr/>
          <p:nvPr/>
        </p:nvSpPr>
        <p:spPr>
          <a:xfrm>
            <a:off x="3464923" y="4018461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ALESSANDRIA</a:t>
            </a:r>
          </a:p>
          <a:p>
            <a:pPr algn="ctr"/>
            <a:endParaRPr lang="it-IT" sz="135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6C8F83F-32B3-A748-B74E-8815F92BE752}"/>
              </a:ext>
            </a:extLst>
          </p:cNvPr>
          <p:cNvSpPr/>
          <p:nvPr/>
        </p:nvSpPr>
        <p:spPr>
          <a:xfrm>
            <a:off x="6185263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VERCELLI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3DFF169-75A1-AC44-8264-3C0CD92A997A}"/>
              </a:ext>
            </a:extLst>
          </p:cNvPr>
          <p:cNvCxnSpPr/>
          <p:nvPr/>
        </p:nvCxnSpPr>
        <p:spPr>
          <a:xfrm flipH="1" flipV="1">
            <a:off x="2312126" y="2983230"/>
            <a:ext cx="1152797" cy="12540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1DF830-306B-3342-AA3D-1E62CDACF0B2}"/>
              </a:ext>
            </a:extLst>
          </p:cNvPr>
          <p:cNvSpPr txBox="1"/>
          <p:nvPr/>
        </p:nvSpPr>
        <p:spPr>
          <a:xfrm>
            <a:off x="2870564" y="3345723"/>
            <a:ext cx="15542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GIURIUSPRUDENZA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396A2EF-23B5-F344-975E-9CBF2EF01FA8}"/>
              </a:ext>
            </a:extLst>
          </p:cNvPr>
          <p:cNvCxnSpPr>
            <a:cxnSpLocks/>
          </p:cNvCxnSpPr>
          <p:nvPr/>
        </p:nvCxnSpPr>
        <p:spPr>
          <a:xfrm>
            <a:off x="2076177" y="3081202"/>
            <a:ext cx="1121773" cy="1224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E10BD2-6267-C849-A0BE-EF199195246E}"/>
              </a:ext>
            </a:extLst>
          </p:cNvPr>
          <p:cNvSpPr txBox="1"/>
          <p:nvPr/>
        </p:nvSpPr>
        <p:spPr>
          <a:xfrm>
            <a:off x="1415409" y="3562336"/>
            <a:ext cx="1413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ECONOMIA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MEDICINA</a:t>
            </a:r>
          </a:p>
          <a:p>
            <a:r>
              <a:rPr lang="it-IT" sz="1350" dirty="0"/>
              <a:t>INFERMIERISTICA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FISIOTERAPIA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B080506-6057-EF46-B677-7A490D817928}"/>
              </a:ext>
            </a:extLst>
          </p:cNvPr>
          <p:cNvCxnSpPr>
            <a:cxnSpLocks/>
          </p:cNvCxnSpPr>
          <p:nvPr/>
        </p:nvCxnSpPr>
        <p:spPr>
          <a:xfrm flipV="1">
            <a:off x="5715001" y="3169954"/>
            <a:ext cx="986243" cy="1152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B85F93B-A3BF-EF43-8B93-55D5AFB94200}"/>
              </a:ext>
            </a:extLst>
          </p:cNvPr>
          <p:cNvSpPr txBox="1"/>
          <p:nvPr/>
        </p:nvSpPr>
        <p:spPr>
          <a:xfrm>
            <a:off x="6456318" y="3693523"/>
            <a:ext cx="20236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SCIENZE BIOLOGICHE</a:t>
            </a:r>
          </a:p>
          <a:p>
            <a:r>
              <a:rPr lang="it-IT" sz="1350" dirty="0">
                <a:solidFill>
                  <a:srgbClr val="FF0000"/>
                </a:solidFill>
              </a:rPr>
              <a:t>INFORMATICA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SCIENZA DEI MATERIALI</a:t>
            </a:r>
          </a:p>
          <a:p>
            <a:r>
              <a:rPr lang="it-IT" sz="1350" dirty="0">
                <a:solidFill>
                  <a:srgbClr val="FF0000"/>
                </a:solidFill>
              </a:rPr>
              <a:t>BIOLOGIA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FH&amp;E (Biologia)</a:t>
            </a:r>
          </a:p>
          <a:p>
            <a:r>
              <a:rPr lang="it-IT" sz="1350" dirty="0">
                <a:solidFill>
                  <a:schemeClr val="accent6">
                    <a:lumMod val="75000"/>
                  </a:schemeClr>
                </a:solidFill>
              </a:rPr>
              <a:t>CHIMICA VERDE</a:t>
            </a:r>
          </a:p>
          <a:p>
            <a:r>
              <a:rPr lang="it-IT" sz="1350" dirty="0">
                <a:solidFill>
                  <a:schemeClr val="accent6">
                    <a:lumMod val="75000"/>
                  </a:schemeClr>
                </a:solidFill>
              </a:rPr>
              <a:t>GASS (Scienze Ambientali)</a:t>
            </a:r>
          </a:p>
          <a:p>
            <a:endParaRPr lang="it-IT" sz="1350" dirty="0">
              <a:solidFill>
                <a:srgbClr val="FF0000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0BACF56-5E3A-6049-9D31-A3F7FEE5488E}"/>
              </a:ext>
            </a:extLst>
          </p:cNvPr>
          <p:cNvCxnSpPr>
            <a:cxnSpLocks/>
          </p:cNvCxnSpPr>
          <p:nvPr/>
        </p:nvCxnSpPr>
        <p:spPr>
          <a:xfrm flipH="1">
            <a:off x="5500171" y="3051814"/>
            <a:ext cx="1032529" cy="1161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4CF3F9-757B-5844-8A30-285B7EDBB07B}"/>
              </a:ext>
            </a:extLst>
          </p:cNvPr>
          <p:cNvSpPr txBox="1"/>
          <p:nvPr/>
        </p:nvSpPr>
        <p:spPr>
          <a:xfrm>
            <a:off x="5257798" y="3258129"/>
            <a:ext cx="7785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LETTERE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515725F-4C01-9942-A877-C82DA69DBD44}"/>
              </a:ext>
            </a:extLst>
          </p:cNvPr>
          <p:cNvCxnSpPr>
            <a:cxnSpLocks/>
          </p:cNvCxnSpPr>
          <p:nvPr/>
        </p:nvCxnSpPr>
        <p:spPr>
          <a:xfrm>
            <a:off x="2854236" y="2361929"/>
            <a:ext cx="29750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7EB2CB-4776-3F45-A2BF-7C3E4327A531}"/>
              </a:ext>
            </a:extLst>
          </p:cNvPr>
          <p:cNvSpPr txBox="1"/>
          <p:nvPr/>
        </p:nvSpPr>
        <p:spPr>
          <a:xfrm>
            <a:off x="3791495" y="2013312"/>
            <a:ext cx="1413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INFERMIERISTICA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873A80F-FEE7-49F7-A5AD-46C6A2492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3" y="6464727"/>
            <a:ext cx="3168927" cy="38713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46E9900-9524-43EB-A43C-C38E57034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6856A02-AC19-4E5F-B234-EB2430D14ED1}"/>
              </a:ext>
            </a:extLst>
          </p:cNvPr>
          <p:cNvSpPr txBox="1"/>
          <p:nvPr/>
        </p:nvSpPr>
        <p:spPr>
          <a:xfrm>
            <a:off x="6787" y="6474695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C78D094-2F29-48BD-AD34-959FB86AD979}"/>
              </a:ext>
            </a:extLst>
          </p:cNvPr>
          <p:cNvCxnSpPr>
            <a:cxnSpLocks/>
          </p:cNvCxnSpPr>
          <p:nvPr/>
        </p:nvCxnSpPr>
        <p:spPr>
          <a:xfrm flipH="1">
            <a:off x="1038090" y="3171196"/>
            <a:ext cx="1" cy="1431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>
            <a:extLst>
              <a:ext uri="{FF2B5EF4-FFF2-40B4-BE49-F238E27FC236}">
                <a16:creationId xmlns:a16="http://schemas.microsoft.com/office/drawing/2014/main" id="{39C23810-1B83-420D-A91F-B2DBAAA7C579}"/>
              </a:ext>
            </a:extLst>
          </p:cNvPr>
          <p:cNvSpPr/>
          <p:nvPr/>
        </p:nvSpPr>
        <p:spPr>
          <a:xfrm>
            <a:off x="65696" y="4753342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ALTRE SEDI</a:t>
            </a:r>
          </a:p>
        </p:txBody>
      </p:sp>
      <p:pic>
        <p:nvPicPr>
          <p:cNvPr id="32" name="Immagine 3">
            <a:extLst>
              <a:ext uri="{FF2B5EF4-FFF2-40B4-BE49-F238E27FC236}">
                <a16:creationId xmlns:a16="http://schemas.microsoft.com/office/drawing/2014/main" id="{2C2E8707-6A1C-4142-9E10-C22A43FE07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12" y="987980"/>
            <a:ext cx="1103448" cy="62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B5706D0F-7FBD-4751-81F3-774225534600}"/>
              </a:ext>
            </a:extLst>
          </p:cNvPr>
          <p:cNvSpPr/>
          <p:nvPr/>
        </p:nvSpPr>
        <p:spPr>
          <a:xfrm>
            <a:off x="8622417" y="2859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⑥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25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673A748-3D7A-4E7E-A3A1-B05EE185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" y="0"/>
            <a:ext cx="914899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535"/>
            <a:ext cx="9144000" cy="5143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CAC2A3-CE26-47E7-8F4B-8E777F34D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34" y="6449434"/>
            <a:ext cx="3168927" cy="387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7114113-F17D-4E63-8375-558EA27AA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419046-1320-42FC-9E7E-E0CD300A2186}"/>
              </a:ext>
            </a:extLst>
          </p:cNvPr>
          <p:cNvSpPr txBox="1"/>
          <p:nvPr/>
        </p:nvSpPr>
        <p:spPr>
          <a:xfrm>
            <a:off x="6787" y="6456284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D5E9FC0-9B1D-460A-9BE7-D801ADFBF2C0}"/>
              </a:ext>
            </a:extLst>
          </p:cNvPr>
          <p:cNvSpPr/>
          <p:nvPr/>
        </p:nvSpPr>
        <p:spPr>
          <a:xfrm>
            <a:off x="8628554" y="1631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871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3CDBA468-0159-4A2F-8523-7CAF143E1DD0}"/>
              </a:ext>
            </a:extLst>
          </p:cNvPr>
          <p:cNvGrpSpPr/>
          <p:nvPr/>
        </p:nvGrpSpPr>
        <p:grpSpPr>
          <a:xfrm>
            <a:off x="6139" y="6137"/>
            <a:ext cx="9653359" cy="6858000"/>
            <a:chOff x="6139" y="6137"/>
            <a:chExt cx="9653359" cy="68580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096E734-2D86-4999-98E0-36720435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" y="6137"/>
              <a:ext cx="9148995" cy="6858000"/>
            </a:xfrm>
            <a:prstGeom prst="rect">
              <a:avLst/>
            </a:prstGeom>
          </p:spPr>
        </p:pic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DFFE7592-292F-4AF8-8411-EA26240DA4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323455"/>
                </p:ext>
              </p:extLst>
            </p:nvPr>
          </p:nvGraphicFramePr>
          <p:xfrm>
            <a:off x="4434098" y="309107"/>
            <a:ext cx="5225400" cy="3998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Graph" r:id="rId5" imgW="3920760" imgH="3000960" progId="Origin95.Graph">
                    <p:embed/>
                  </p:oleObj>
                </mc:Choice>
                <mc:Fallback>
                  <p:oleObj name="Graph" r:id="rId5" imgW="3920760" imgH="30009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34098" y="309107"/>
                          <a:ext cx="5225400" cy="39983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6D40DAB-1301-4F83-9B43-770F86E1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934" y="6464727"/>
              <a:ext cx="3168927" cy="38713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7C989A7-3D70-4815-A68B-D6831437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95" y="29343"/>
              <a:ext cx="4598495" cy="574720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4ED570A-DFF5-4EAF-BAA4-AC158BCAAFAD}"/>
                </a:ext>
              </a:extLst>
            </p:cNvPr>
            <p:cNvSpPr txBox="1"/>
            <p:nvPr/>
          </p:nvSpPr>
          <p:spPr>
            <a:xfrm>
              <a:off x="9995" y="6464727"/>
              <a:ext cx="494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>
                  <a:solidFill>
                    <a:schemeClr val="accent4">
                      <a:lumMod val="75000"/>
                    </a:schemeClr>
                  </a:solidFill>
                </a:rPr>
                <a:t>Alessandria, Fondazione </a:t>
              </a:r>
              <a:r>
                <a:rPr lang="it-IT" i="1" dirty="0" err="1">
                  <a:solidFill>
                    <a:schemeClr val="accent4">
                      <a:lumMod val="75000"/>
                    </a:schemeClr>
                  </a:solidFill>
                </a:rPr>
                <a:t>Cral</a:t>
              </a:r>
              <a:r>
                <a:rPr lang="it-IT" i="1" dirty="0">
                  <a:solidFill>
                    <a:schemeClr val="accent4">
                      <a:lumMod val="75000"/>
                    </a:schemeClr>
                  </a:solidFill>
                </a:rPr>
                <a:t>, 29 Novembre 2021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31B725-AF1E-47A8-8E40-CF2B767743B4}"/>
              </a:ext>
            </a:extLst>
          </p:cNvPr>
          <p:cNvSpPr txBox="1"/>
          <p:nvPr/>
        </p:nvSpPr>
        <p:spPr>
          <a:xfrm>
            <a:off x="7369406" y="3650440"/>
            <a:ext cx="71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2014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D4C420B-CD23-45FA-BF6B-EA8E9481128F}"/>
              </a:ext>
            </a:extLst>
          </p:cNvPr>
          <p:cNvSpPr/>
          <p:nvPr/>
        </p:nvSpPr>
        <p:spPr>
          <a:xfrm>
            <a:off x="8622415" y="1018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⑧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761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3CDBA468-0159-4A2F-8523-7CAF143E1DD0}"/>
              </a:ext>
            </a:extLst>
          </p:cNvPr>
          <p:cNvGrpSpPr/>
          <p:nvPr/>
        </p:nvGrpSpPr>
        <p:grpSpPr>
          <a:xfrm>
            <a:off x="-248365" y="6137"/>
            <a:ext cx="9907863" cy="6858000"/>
            <a:chOff x="-248365" y="6137"/>
            <a:chExt cx="9907863" cy="68580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096E734-2D86-4999-98E0-36720435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" y="6137"/>
              <a:ext cx="9148995" cy="6858000"/>
            </a:xfrm>
            <a:prstGeom prst="rect">
              <a:avLst/>
            </a:prstGeom>
          </p:spPr>
        </p:pic>
        <p:graphicFrame>
          <p:nvGraphicFramePr>
            <p:cNvPr id="5" name="Oggetto 4">
              <a:extLst>
                <a:ext uri="{FF2B5EF4-FFF2-40B4-BE49-F238E27FC236}">
                  <a16:creationId xmlns:a16="http://schemas.microsoft.com/office/drawing/2014/main" id="{90F69180-2EE2-45AA-83DF-6D8FC2C790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248365" y="2466344"/>
            <a:ext cx="5225400" cy="3998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Graph" r:id="rId5" imgW="3920760" imgH="3000960" progId="Origin95.Graph">
                    <p:embed/>
                  </p:oleObj>
                </mc:Choice>
                <mc:Fallback>
                  <p:oleObj name="Graph" r:id="rId5" imgW="3920760" imgH="3000960" progId="Origin95.Graph">
                    <p:embed/>
                    <p:pic>
                      <p:nvPicPr>
                        <p:cNvPr id="5" name="Oggetto 4">
                          <a:extLst>
                            <a:ext uri="{FF2B5EF4-FFF2-40B4-BE49-F238E27FC236}">
                              <a16:creationId xmlns:a16="http://schemas.microsoft.com/office/drawing/2014/main" id="{90F69180-2EE2-45AA-83DF-6D8FC2C790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248365" y="2466344"/>
                          <a:ext cx="5225400" cy="39983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DFFE7592-292F-4AF8-8411-EA26240DA4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34098" y="309107"/>
            <a:ext cx="5225400" cy="3998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Graph" r:id="rId7" imgW="3920760" imgH="3000960" progId="Origin95.Graph">
                    <p:embed/>
                  </p:oleObj>
                </mc:Choice>
                <mc:Fallback>
                  <p:oleObj name="Graph" r:id="rId7" imgW="3920760" imgH="3000960" progId="Origin95.Graph">
                    <p:embed/>
                    <p:pic>
                      <p:nvPicPr>
                        <p:cNvPr id="6" name="Oggetto 5">
                          <a:extLst>
                            <a:ext uri="{FF2B5EF4-FFF2-40B4-BE49-F238E27FC236}">
                              <a16:creationId xmlns:a16="http://schemas.microsoft.com/office/drawing/2014/main" id="{DFFE7592-292F-4AF8-8411-EA26240DA4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34098" y="309107"/>
                          <a:ext cx="5225400" cy="39983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6D40DAB-1301-4F83-9B43-770F86E1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934" y="6464727"/>
              <a:ext cx="3168927" cy="387136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7C989A7-3D70-4815-A68B-D6831437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5" y="29343"/>
              <a:ext cx="4598495" cy="574720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4ED570A-DFF5-4EAF-BAA4-AC158BCAAFAD}"/>
                </a:ext>
              </a:extLst>
            </p:cNvPr>
            <p:cNvSpPr txBox="1"/>
            <p:nvPr/>
          </p:nvSpPr>
          <p:spPr>
            <a:xfrm>
              <a:off x="9995" y="6464727"/>
              <a:ext cx="494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>
                  <a:solidFill>
                    <a:schemeClr val="accent4">
                      <a:lumMod val="75000"/>
                    </a:schemeClr>
                  </a:solidFill>
                </a:rPr>
                <a:t>Alessandria, Fondazione </a:t>
              </a:r>
              <a:r>
                <a:rPr lang="it-IT" i="1" dirty="0" err="1">
                  <a:solidFill>
                    <a:schemeClr val="accent4">
                      <a:lumMod val="75000"/>
                    </a:schemeClr>
                  </a:solidFill>
                </a:rPr>
                <a:t>Cral</a:t>
              </a:r>
              <a:r>
                <a:rPr lang="it-IT" i="1" dirty="0">
                  <a:solidFill>
                    <a:schemeClr val="accent4">
                      <a:lumMod val="75000"/>
                    </a:schemeClr>
                  </a:solidFill>
                </a:rPr>
                <a:t>, 29 Novembre 2021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D1D38F-67B9-4608-80CC-F708F2F26EC1}"/>
              </a:ext>
            </a:extLst>
          </p:cNvPr>
          <p:cNvSpPr txBox="1"/>
          <p:nvPr/>
        </p:nvSpPr>
        <p:spPr>
          <a:xfrm>
            <a:off x="2700238" y="5787108"/>
            <a:ext cx="71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2014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31B725-AF1E-47A8-8E40-CF2B767743B4}"/>
              </a:ext>
            </a:extLst>
          </p:cNvPr>
          <p:cNvSpPr txBox="1"/>
          <p:nvPr/>
        </p:nvSpPr>
        <p:spPr>
          <a:xfrm>
            <a:off x="7369406" y="3650440"/>
            <a:ext cx="71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2014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B4A9E28-6828-4DCB-A952-A1126D5A4CC3}"/>
              </a:ext>
            </a:extLst>
          </p:cNvPr>
          <p:cNvSpPr/>
          <p:nvPr/>
        </p:nvSpPr>
        <p:spPr>
          <a:xfrm>
            <a:off x="8622415" y="1018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⑧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48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F30F406-AC8C-4F7A-BC67-6B362CBE8E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" y="6137"/>
            <a:ext cx="9148995" cy="685800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33C00ED-1ECF-4E0C-B272-8536A25E9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7845"/>
              </p:ext>
            </p:extLst>
          </p:nvPr>
        </p:nvGraphicFramePr>
        <p:xfrm>
          <a:off x="58480" y="2432041"/>
          <a:ext cx="4729535" cy="361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80" y="2432041"/>
                        <a:ext cx="4729535" cy="3618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C1687F69-C59A-4944-955E-D3F876AE5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640B59-9822-4480-9006-883BA542D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160025-A70C-4576-8968-E6907E484753}"/>
              </a:ext>
            </a:extLst>
          </p:cNvPr>
          <p:cNvSpPr txBox="1"/>
          <p:nvPr/>
        </p:nvSpPr>
        <p:spPr>
          <a:xfrm>
            <a:off x="0" y="6470864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595D38-7CE6-4E08-A1E8-256F85E9802E}"/>
              </a:ext>
            </a:extLst>
          </p:cNvPr>
          <p:cNvSpPr txBox="1"/>
          <p:nvPr/>
        </p:nvSpPr>
        <p:spPr>
          <a:xfrm>
            <a:off x="2571362" y="5431167"/>
            <a:ext cx="718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2013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E956CA8-34C5-49E3-B8BF-A3D27207EAE3}"/>
              </a:ext>
            </a:extLst>
          </p:cNvPr>
          <p:cNvSpPr/>
          <p:nvPr/>
        </p:nvSpPr>
        <p:spPr>
          <a:xfrm>
            <a:off x="8622418" y="40867"/>
            <a:ext cx="49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⑨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88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F30F406-AC8C-4F7A-BC67-6B362CBE8E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" y="6137"/>
            <a:ext cx="9148995" cy="685800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964F217-F043-4926-A2B1-F0D4089DD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911" y="728424"/>
          <a:ext cx="4729535" cy="361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964F217-F043-4926-A2B1-F0D4089DD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5911" y="728424"/>
                        <a:ext cx="4729535" cy="3618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33C00ED-1ECF-4E0C-B272-8536A25E9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80" y="2432041"/>
          <a:ext cx="4729535" cy="361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33C00ED-1ECF-4E0C-B272-8536A25E9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80" y="2432041"/>
                        <a:ext cx="4729535" cy="3618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C1687F69-C59A-4944-955E-D3F876AE5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640B59-9822-4480-9006-883BA542D2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160025-A70C-4576-8968-E6907E484753}"/>
              </a:ext>
            </a:extLst>
          </p:cNvPr>
          <p:cNvSpPr txBox="1"/>
          <p:nvPr/>
        </p:nvSpPr>
        <p:spPr>
          <a:xfrm>
            <a:off x="0" y="6470864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595D38-7CE6-4E08-A1E8-256F85E9802E}"/>
              </a:ext>
            </a:extLst>
          </p:cNvPr>
          <p:cNvSpPr txBox="1"/>
          <p:nvPr/>
        </p:nvSpPr>
        <p:spPr>
          <a:xfrm>
            <a:off x="2571362" y="5431167"/>
            <a:ext cx="718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2013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F04101C-9BDD-4CD8-ADB1-CE14A4D6B128}"/>
              </a:ext>
            </a:extLst>
          </p:cNvPr>
          <p:cNvSpPr txBox="1"/>
          <p:nvPr/>
        </p:nvSpPr>
        <p:spPr>
          <a:xfrm>
            <a:off x="7272238" y="3725105"/>
            <a:ext cx="71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2014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BD23FF-6707-47D9-B04C-18A8467E2592}"/>
              </a:ext>
            </a:extLst>
          </p:cNvPr>
          <p:cNvSpPr/>
          <p:nvPr/>
        </p:nvSpPr>
        <p:spPr>
          <a:xfrm>
            <a:off x="8622418" y="40867"/>
            <a:ext cx="49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⑨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351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DCFF06-1991-4381-9C4A-B8BA3E0ABB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37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F220FF-9313-4E07-AB01-24F843069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469951-E92F-467C-A42B-D6466913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80D29AD-CA5A-4752-8566-176527FAB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2536"/>
              </p:ext>
            </p:extLst>
          </p:nvPr>
        </p:nvGraphicFramePr>
        <p:xfrm>
          <a:off x="5306146" y="-16051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6146" y="-16051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5B6360-02E8-496B-8D68-05E266342F8D}"/>
              </a:ext>
            </a:extLst>
          </p:cNvPr>
          <p:cNvSpPr txBox="1"/>
          <p:nvPr/>
        </p:nvSpPr>
        <p:spPr>
          <a:xfrm>
            <a:off x="6787" y="6579024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11F7735-B10F-40ED-A6EA-198985FAB1A2}"/>
              </a:ext>
            </a:extLst>
          </p:cNvPr>
          <p:cNvSpPr/>
          <p:nvPr/>
        </p:nvSpPr>
        <p:spPr>
          <a:xfrm>
            <a:off x="8653097" y="1018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⑩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78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DCFF06-1991-4381-9C4A-B8BA3E0ABB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37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F220FF-9313-4E07-AB01-24F843069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469951-E92F-467C-A42B-D6466913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A61B53B-ADFD-4237-9E2D-DCC5AC721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22729"/>
              </p:ext>
            </p:extLst>
          </p:nvPr>
        </p:nvGraphicFramePr>
        <p:xfrm>
          <a:off x="2157305" y="100118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A61B53B-ADFD-4237-9E2D-DCC5AC721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7305" y="100118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5B6360-02E8-496B-8D68-05E266342F8D}"/>
              </a:ext>
            </a:extLst>
          </p:cNvPr>
          <p:cNvSpPr txBox="1"/>
          <p:nvPr/>
        </p:nvSpPr>
        <p:spPr>
          <a:xfrm>
            <a:off x="6787" y="6579024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A66958A-678A-4F10-A124-FDF420193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63391"/>
              </p:ext>
            </p:extLst>
          </p:nvPr>
        </p:nvGraphicFramePr>
        <p:xfrm>
          <a:off x="5306146" y="-16051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80D29AD-CA5A-4752-8566-176527FAB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6146" y="-16051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A695833F-8CA1-49F7-A4C9-09C76BE8BC53}"/>
              </a:ext>
            </a:extLst>
          </p:cNvPr>
          <p:cNvSpPr/>
          <p:nvPr/>
        </p:nvSpPr>
        <p:spPr>
          <a:xfrm>
            <a:off x="8653097" y="1018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⑩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502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DCFF06-1991-4381-9C4A-B8BA3E0ABB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37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F220FF-9313-4E07-AB01-24F843069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469951-E92F-467C-A42B-D6466913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D739310-11AB-456E-9144-19268337A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45885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D739310-11AB-456E-9144-19268337A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345885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5B6360-02E8-496B-8D68-05E266342F8D}"/>
              </a:ext>
            </a:extLst>
          </p:cNvPr>
          <p:cNvSpPr txBox="1"/>
          <p:nvPr/>
        </p:nvSpPr>
        <p:spPr>
          <a:xfrm>
            <a:off x="6787" y="6579024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32AE966-4A6E-4641-8F39-E0B61FE29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34468"/>
              </p:ext>
            </p:extLst>
          </p:nvPr>
        </p:nvGraphicFramePr>
        <p:xfrm>
          <a:off x="2157305" y="1001181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A61B53B-ADFD-4237-9E2D-DCC5AC721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7305" y="1001181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2104722-B17C-43D8-AF07-3351F4F2A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88136"/>
              </p:ext>
            </p:extLst>
          </p:nvPr>
        </p:nvGraphicFramePr>
        <p:xfrm>
          <a:off x="5306146" y="-16051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Graph" r:id="rId11" imgW="3920760" imgH="3000960" progId="Origin95.Graph">
                  <p:embed/>
                </p:oleObj>
              </mc:Choice>
              <mc:Fallback>
                <p:oleObj name="Graph" r:id="rId11" imgW="3920760" imgH="3000960" progId="Origin95.Graph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A66958A-678A-4F10-A124-FDF420193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06146" y="-16051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F9E92E48-7AC8-4584-8BA3-DA468D4AAE7B}"/>
              </a:ext>
            </a:extLst>
          </p:cNvPr>
          <p:cNvSpPr/>
          <p:nvPr/>
        </p:nvSpPr>
        <p:spPr>
          <a:xfrm>
            <a:off x="8653097" y="1018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⑩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95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0917E15-F926-40F5-A035-E8637ADD2D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" y="-30883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DCDFC4-1390-4C83-BF35-8D9DC09A3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34" y="6442910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F097F9-3CD6-4A9F-86F4-D851A8072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988741-9971-4C17-9AFA-3744B07DFA23}"/>
              </a:ext>
            </a:extLst>
          </p:cNvPr>
          <p:cNvSpPr txBox="1"/>
          <p:nvPr/>
        </p:nvSpPr>
        <p:spPr>
          <a:xfrm>
            <a:off x="6787" y="648696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053922-BE78-4DF2-8FA9-C194B542723B}"/>
              </a:ext>
            </a:extLst>
          </p:cNvPr>
          <p:cNvSpPr/>
          <p:nvPr/>
        </p:nvSpPr>
        <p:spPr>
          <a:xfrm>
            <a:off x="701860" y="1619594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www.residenzeuniversitariealessandria.it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6BA33E7-B2DB-46D2-9FE1-390972CD0744}"/>
              </a:ext>
            </a:extLst>
          </p:cNvPr>
          <p:cNvSpPr/>
          <p:nvPr/>
        </p:nvSpPr>
        <p:spPr>
          <a:xfrm>
            <a:off x="701860" y="2363382"/>
            <a:ext cx="8024829" cy="244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coinvolti nel progetto il </a:t>
            </a:r>
            <a:r>
              <a:rPr lang="it-IT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Comune di Alessandria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come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partnets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operativi </a:t>
            </a:r>
            <a:r>
              <a:rPr lang="it-IT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FIAIP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cura i legami con le Agenzie per l’inserimento delle inserzioni e il mantenimento dei costi connessi alla piattaforma; </a:t>
            </a:r>
            <a:r>
              <a:rPr lang="it-IT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Confindustria Alessandria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promuove presso le Aziende e il tessuto economico, attraverso le proprie iniziative, l’opportunità del progetto; il </a:t>
            </a:r>
            <a:r>
              <a:rPr lang="it-IT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Collegio Costruttori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candida, con le proprie Aziende edili, alle operazioni di riqualificazione degli immobili eventualmente richieste dai proprietari.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140FD30-D01D-484C-B89E-D509DCEB2CAF}"/>
              </a:ext>
            </a:extLst>
          </p:cNvPr>
          <p:cNvSpPr/>
          <p:nvPr/>
        </p:nvSpPr>
        <p:spPr>
          <a:xfrm>
            <a:off x="701860" y="4865095"/>
            <a:ext cx="4572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Totale visite 84.123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D0AD0C-916E-4CE1-8E4B-5DAE380B066F}"/>
              </a:ext>
            </a:extLst>
          </p:cNvPr>
          <p:cNvSpPr txBox="1"/>
          <p:nvPr/>
        </p:nvSpPr>
        <p:spPr>
          <a:xfrm>
            <a:off x="773251" y="1133102"/>
            <a:ext cx="547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sostegno di UPO sul tema Residenze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EEF1DC-ABCE-4C60-A2E2-AA4643F2F94A}"/>
              </a:ext>
            </a:extLst>
          </p:cNvPr>
          <p:cNvSpPr/>
          <p:nvPr/>
        </p:nvSpPr>
        <p:spPr>
          <a:xfrm>
            <a:off x="8616277" y="-2663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⑪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6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A3488B24-3ADA-400E-9D5E-9E2DBF68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" y="0"/>
            <a:ext cx="9148995" cy="6858000"/>
          </a:xfrm>
          <a:prstGeom prst="rect">
            <a:avLst/>
          </a:prstGeom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643770FD-12C3-4B9A-914E-339536821E17}"/>
              </a:ext>
            </a:extLst>
          </p:cNvPr>
          <p:cNvGrpSpPr/>
          <p:nvPr/>
        </p:nvGrpSpPr>
        <p:grpSpPr>
          <a:xfrm>
            <a:off x="521002" y="1261372"/>
            <a:ext cx="8696641" cy="4911151"/>
            <a:chOff x="-270660" y="3255860"/>
            <a:chExt cx="8696641" cy="4911151"/>
          </a:xfrm>
        </p:grpSpPr>
        <p:pic>
          <p:nvPicPr>
            <p:cNvPr id="4" name="Picture 4" descr="stemma">
              <a:extLst>
                <a:ext uri="{FF2B5EF4-FFF2-40B4-BE49-F238E27FC236}">
                  <a16:creationId xmlns:a16="http://schemas.microsoft.com/office/drawing/2014/main" id="{2DFFA766-B542-4DAF-B50F-5436351E2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" y="3255860"/>
              <a:ext cx="1399453" cy="19473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2422EB85-78A7-4CEE-81CB-F53CA068AA87}"/>
                </a:ext>
              </a:extLst>
            </p:cNvPr>
            <p:cNvGrpSpPr/>
            <p:nvPr/>
          </p:nvGrpSpPr>
          <p:grpSpPr>
            <a:xfrm>
              <a:off x="-270660" y="3814283"/>
              <a:ext cx="8696641" cy="4352728"/>
              <a:chOff x="1128555" y="3010346"/>
              <a:chExt cx="8696641" cy="4352728"/>
            </a:xfrm>
          </p:grpSpPr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2092CBAC-4F02-48AF-A42A-086948CFB896}"/>
                  </a:ext>
                </a:extLst>
              </p:cNvPr>
              <p:cNvCxnSpPr/>
              <p:nvPr/>
            </p:nvCxnSpPr>
            <p:spPr>
              <a:xfrm>
                <a:off x="2908897" y="4557318"/>
                <a:ext cx="498317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>
                <a:extLst>
                  <a:ext uri="{FF2B5EF4-FFF2-40B4-BE49-F238E27FC236}">
                    <a16:creationId xmlns:a16="http://schemas.microsoft.com/office/drawing/2014/main" id="{DF8F718A-6465-4BB9-9D13-3256151E3530}"/>
                  </a:ext>
                </a:extLst>
              </p:cNvPr>
              <p:cNvCxnSpPr/>
              <p:nvPr/>
            </p:nvCxnSpPr>
            <p:spPr>
              <a:xfrm>
                <a:off x="3534862" y="3504177"/>
                <a:ext cx="0" cy="859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C83689F-C06B-432F-B10F-6FE5721E92AA}"/>
                  </a:ext>
                </a:extLst>
              </p:cNvPr>
              <p:cNvSpPr txBox="1"/>
              <p:nvPr/>
            </p:nvSpPr>
            <p:spPr>
              <a:xfrm>
                <a:off x="3117551" y="3027628"/>
                <a:ext cx="668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1969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938F3D8-0F07-4126-AC09-AC10EE6FC318}"/>
                  </a:ext>
                </a:extLst>
              </p:cNvPr>
              <p:cNvSpPr txBox="1"/>
              <p:nvPr/>
            </p:nvSpPr>
            <p:spPr>
              <a:xfrm>
                <a:off x="1128555" y="4557318"/>
                <a:ext cx="25222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/>
                  <a:t>Vercelli</a:t>
                </a:r>
              </a:p>
              <a:p>
                <a:pPr algn="r"/>
                <a:r>
                  <a:rPr lang="it-IT" dirty="0"/>
                  <a:t>Ospedale</a:t>
                </a:r>
              </a:p>
              <a:p>
                <a:pPr algn="r"/>
                <a:r>
                  <a:rPr lang="it-IT" dirty="0" err="1"/>
                  <a:t>Facolta</a:t>
                </a:r>
                <a:r>
                  <a:rPr lang="it-IT" dirty="0"/>
                  <a:t> di Medicina</a:t>
                </a:r>
              </a:p>
            </p:txBody>
          </p: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11EA6655-F226-4594-BF86-110B1A4EA1DF}"/>
                  </a:ext>
                </a:extLst>
              </p:cNvPr>
              <p:cNvCxnSpPr/>
              <p:nvPr/>
            </p:nvCxnSpPr>
            <p:spPr>
              <a:xfrm>
                <a:off x="3883642" y="3504177"/>
                <a:ext cx="0" cy="859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FF7760F0-A7C9-4709-A12A-F202ADE3F255}"/>
                  </a:ext>
                </a:extLst>
              </p:cNvPr>
              <p:cNvCxnSpPr/>
              <p:nvPr/>
            </p:nvCxnSpPr>
            <p:spPr>
              <a:xfrm>
                <a:off x="5337067" y="3504177"/>
                <a:ext cx="0" cy="859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C3227BB-071A-4547-B2A0-95061C7038C5}"/>
                  </a:ext>
                </a:extLst>
              </p:cNvPr>
              <p:cNvSpPr txBox="1"/>
              <p:nvPr/>
            </p:nvSpPr>
            <p:spPr>
              <a:xfrm flipH="1">
                <a:off x="5005519" y="3027628"/>
                <a:ext cx="81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1987</a:t>
                </a:r>
              </a:p>
            </p:txBody>
          </p:sp>
          <p:cxnSp>
            <p:nvCxnSpPr>
              <p:cNvPr id="19" name="Connettore 2 18">
                <a:extLst>
                  <a:ext uri="{FF2B5EF4-FFF2-40B4-BE49-F238E27FC236}">
                    <a16:creationId xmlns:a16="http://schemas.microsoft.com/office/drawing/2014/main" id="{9B0B510C-74DE-4F6B-A894-1B4915A09E3C}"/>
                  </a:ext>
                </a:extLst>
              </p:cNvPr>
              <p:cNvCxnSpPr/>
              <p:nvPr/>
            </p:nvCxnSpPr>
            <p:spPr>
              <a:xfrm>
                <a:off x="5820854" y="3504177"/>
                <a:ext cx="0" cy="859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32009DA-3F3E-4E6A-96B9-458360403036}"/>
                  </a:ext>
                </a:extLst>
              </p:cNvPr>
              <p:cNvSpPr txBox="1"/>
              <p:nvPr/>
            </p:nvSpPr>
            <p:spPr>
              <a:xfrm flipH="1">
                <a:off x="5562961" y="3027628"/>
                <a:ext cx="81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1989</a:t>
                </a:r>
              </a:p>
            </p:txBody>
          </p: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3457284F-25DA-4199-A690-6639B45503F5}"/>
                  </a:ext>
                </a:extLst>
              </p:cNvPr>
              <p:cNvCxnSpPr/>
              <p:nvPr/>
            </p:nvCxnSpPr>
            <p:spPr>
              <a:xfrm>
                <a:off x="4815430" y="3504177"/>
                <a:ext cx="0" cy="859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EB4AC88-DD73-48EE-83BE-790FFFF007A4}"/>
                  </a:ext>
                </a:extLst>
              </p:cNvPr>
              <p:cNvSpPr txBox="1"/>
              <p:nvPr/>
            </p:nvSpPr>
            <p:spPr>
              <a:xfrm rot="2957288">
                <a:off x="4547963" y="4879195"/>
                <a:ext cx="1018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Novara</a:t>
                </a:r>
              </a:p>
            </p:txBody>
          </p:sp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id="{9A31C47F-1C48-4B89-BA30-CDD6963CCF58}"/>
                  </a:ext>
                </a:extLst>
              </p:cNvPr>
              <p:cNvCxnSpPr/>
              <p:nvPr/>
            </p:nvCxnSpPr>
            <p:spPr>
              <a:xfrm>
                <a:off x="6697410" y="3418260"/>
                <a:ext cx="0" cy="9450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26959448-0A6D-4581-A13A-9C517AB9A161}"/>
                  </a:ext>
                </a:extLst>
              </p:cNvPr>
              <p:cNvSpPr txBox="1"/>
              <p:nvPr/>
            </p:nvSpPr>
            <p:spPr>
              <a:xfrm flipH="1">
                <a:off x="6310984" y="3027628"/>
                <a:ext cx="81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1992</a:t>
                </a:r>
              </a:p>
            </p:txBody>
          </p:sp>
          <p:cxnSp>
            <p:nvCxnSpPr>
              <p:cNvPr id="27" name="Connettore 2 26">
                <a:extLst>
                  <a:ext uri="{FF2B5EF4-FFF2-40B4-BE49-F238E27FC236}">
                    <a16:creationId xmlns:a16="http://schemas.microsoft.com/office/drawing/2014/main" id="{9A01EB86-A7A7-4BF1-A4D0-6973A8B3B328}"/>
                  </a:ext>
                </a:extLst>
              </p:cNvPr>
              <p:cNvCxnSpPr/>
              <p:nvPr/>
            </p:nvCxnSpPr>
            <p:spPr>
              <a:xfrm>
                <a:off x="7414406" y="3418260"/>
                <a:ext cx="0" cy="9450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09EE6C8-2FA0-416E-B0F9-6DDD4B8DAB4D}"/>
                  </a:ext>
                </a:extLst>
              </p:cNvPr>
              <p:cNvSpPr txBox="1"/>
              <p:nvPr/>
            </p:nvSpPr>
            <p:spPr>
              <a:xfrm flipH="1">
                <a:off x="7112166" y="3010346"/>
                <a:ext cx="810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1998</a:t>
                </a:r>
              </a:p>
            </p:txBody>
          </p: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F95C433E-0F6E-42FC-99C2-F63EDCA2A716}"/>
                  </a:ext>
                </a:extLst>
              </p:cNvPr>
              <p:cNvSpPr txBox="1"/>
              <p:nvPr/>
            </p:nvSpPr>
            <p:spPr>
              <a:xfrm rot="2957288">
                <a:off x="5010810" y="4988667"/>
                <a:ext cx="1307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Alessandria</a:t>
                </a: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45E983E-7E20-4CDD-A10D-621A3B7EF5E0}"/>
                  </a:ext>
                </a:extLst>
              </p:cNvPr>
              <p:cNvSpPr txBox="1"/>
              <p:nvPr/>
            </p:nvSpPr>
            <p:spPr>
              <a:xfrm rot="2957288">
                <a:off x="5594272" y="4879195"/>
                <a:ext cx="1018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Vercelli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834696E7-6916-4F9B-9751-737859B4A521}"/>
                  </a:ext>
                </a:extLst>
              </p:cNvPr>
              <p:cNvSpPr txBox="1"/>
              <p:nvPr/>
            </p:nvSpPr>
            <p:spPr>
              <a:xfrm rot="2957288">
                <a:off x="6957188" y="5186710"/>
                <a:ext cx="183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Nasce UPO</a:t>
                </a: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D8DDC066-EECC-4809-A97F-3BE95B49CF9F}"/>
                  </a:ext>
                </a:extLst>
              </p:cNvPr>
              <p:cNvSpPr txBox="1"/>
              <p:nvPr/>
            </p:nvSpPr>
            <p:spPr>
              <a:xfrm rot="2957288">
                <a:off x="6423075" y="5186710"/>
                <a:ext cx="183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Seconde Facoltà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054F933-86AD-4997-B875-857451CFF7FD}"/>
                  </a:ext>
                </a:extLst>
              </p:cNvPr>
              <p:cNvSpPr txBox="1"/>
              <p:nvPr/>
            </p:nvSpPr>
            <p:spPr>
              <a:xfrm rot="2957288">
                <a:off x="3626401" y="4879195"/>
                <a:ext cx="1018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Novara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234288C8-53AC-41B3-9262-8F2D2C347052}"/>
                  </a:ext>
                </a:extLst>
              </p:cNvPr>
              <p:cNvSpPr txBox="1"/>
              <p:nvPr/>
            </p:nvSpPr>
            <p:spPr>
              <a:xfrm>
                <a:off x="3650440" y="3027628"/>
                <a:ext cx="668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1973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444AFFE8-0AE7-4DAC-8C47-1F063C2B22C2}"/>
                  </a:ext>
                </a:extLst>
              </p:cNvPr>
              <p:cNvSpPr txBox="1"/>
              <p:nvPr/>
            </p:nvSpPr>
            <p:spPr>
              <a:xfrm>
                <a:off x="4447220" y="3031635"/>
                <a:ext cx="677101" cy="37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1984</a:t>
                </a: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FEE63FC-7CF4-402C-B592-D2AC6BB45968}"/>
                  </a:ext>
                </a:extLst>
              </p:cNvPr>
              <p:cNvSpPr txBox="1"/>
              <p:nvPr/>
            </p:nvSpPr>
            <p:spPr>
              <a:xfrm flipH="1">
                <a:off x="7710456" y="6716743"/>
                <a:ext cx="2114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2014:</a:t>
                </a:r>
              </a:p>
              <a:p>
                <a:r>
                  <a:rPr lang="it-IT" dirty="0"/>
                  <a:t>Nome ‘commerciale’</a:t>
                </a:r>
              </a:p>
            </p:txBody>
          </p:sp>
        </p:grpSp>
        <p:pic>
          <p:nvPicPr>
            <p:cNvPr id="1028" name="Picture 4" descr="Risultato immagine per logo università del piemonte orientale">
              <a:extLst>
                <a:ext uri="{FF2B5EF4-FFF2-40B4-BE49-F238E27FC236}">
                  <a16:creationId xmlns:a16="http://schemas.microsoft.com/office/drawing/2014/main" id="{11DC3CCF-2F59-4AAE-AC0B-E2EF4FFA0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441" y="4635767"/>
              <a:ext cx="1190963" cy="123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Risultato immagine per logo università del piemonte orientale">
            <a:extLst>
              <a:ext uri="{FF2B5EF4-FFF2-40B4-BE49-F238E27FC236}">
                <a16:creationId xmlns:a16="http://schemas.microsoft.com/office/drawing/2014/main" id="{EC01E190-1DB3-45A1-9A95-58B25067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85" y="4515957"/>
            <a:ext cx="3079302" cy="14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64D50C7B-1734-4F78-99F3-1C244FAF8564}"/>
              </a:ext>
            </a:extLst>
          </p:cNvPr>
          <p:cNvSpPr/>
          <p:nvPr/>
        </p:nvSpPr>
        <p:spPr>
          <a:xfrm rot="2769560">
            <a:off x="7338722" y="4007401"/>
            <a:ext cx="86940" cy="1761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11A86AC8-9237-4E47-B8D8-56C988979A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86" y="6442446"/>
            <a:ext cx="3168927" cy="3871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A83353A-7E88-4DA5-B166-CB5BCF3F1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8CD4DFD-4F62-463F-A438-7B0B43CFA319}"/>
              </a:ext>
            </a:extLst>
          </p:cNvPr>
          <p:cNvSpPr txBox="1"/>
          <p:nvPr/>
        </p:nvSpPr>
        <p:spPr>
          <a:xfrm>
            <a:off x="6787" y="6450147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840F7A-E829-44A2-A7F3-EB8BE3827A22}"/>
              </a:ext>
            </a:extLst>
          </p:cNvPr>
          <p:cNvSpPr/>
          <p:nvPr/>
        </p:nvSpPr>
        <p:spPr>
          <a:xfrm>
            <a:off x="8638311" y="14846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②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661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832B7A9-6A0B-4CCE-80AF-42275B9A5FB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" y="-10932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07DFBA-0740-4481-812F-A1F1A3F95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2B7116-C455-4044-A715-31D2A6AEF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DFBCA9-D69E-4ED0-A1B3-2E64533F231B}"/>
              </a:ext>
            </a:extLst>
          </p:cNvPr>
          <p:cNvSpPr txBox="1"/>
          <p:nvPr/>
        </p:nvSpPr>
        <p:spPr>
          <a:xfrm>
            <a:off x="6787" y="641946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ED2C99-0AB6-42CC-8E67-B26B16E6A905}"/>
              </a:ext>
            </a:extLst>
          </p:cNvPr>
          <p:cNvSpPr txBox="1"/>
          <p:nvPr/>
        </p:nvSpPr>
        <p:spPr>
          <a:xfrm>
            <a:off x="3070395" y="797607"/>
            <a:ext cx="299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75000"/>
                  </a:schemeClr>
                </a:solidFill>
              </a:rPr>
              <a:t>UPO e l’AOAL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D27539-90BA-4CFC-B24B-DD5D7AF892B3}"/>
              </a:ext>
            </a:extLst>
          </p:cNvPr>
          <p:cNvSpPr txBox="1"/>
          <p:nvPr/>
        </p:nvSpPr>
        <p:spPr>
          <a:xfrm>
            <a:off x="343668" y="1701233"/>
            <a:ext cx="8082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Ambiti di Collaborazione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i="1" dirty="0"/>
              <a:t>Scuola di Medicina</a:t>
            </a:r>
            <a:r>
              <a:rPr lang="it-IT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CdL</a:t>
            </a:r>
            <a:r>
              <a:rPr lang="it-IT" dirty="0"/>
              <a:t> in Medicina e Chirurgia (IV° anno di corso)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Infermieristica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Fisioterapia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r>
              <a:rPr lang="it-IT" i="1" dirty="0" err="1"/>
              <a:t>DiSIT</a:t>
            </a:r>
            <a:r>
              <a:rPr lang="it-IT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CdLM</a:t>
            </a:r>
            <a:r>
              <a:rPr lang="it-IT" dirty="0"/>
              <a:t> Biologia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Master 1° Livello in Data Management e Coordinamento delle Sperimentazioni Cliniche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Centro Studi Patologie Ambientali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Connettori di Idee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r>
              <a:rPr lang="it-IT" i="1" dirty="0" err="1"/>
              <a:t>DiGSPES</a:t>
            </a:r>
            <a:r>
              <a:rPr lang="it-IT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Humanities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6278987-C312-4060-9D00-A687CFEC2404}"/>
              </a:ext>
            </a:extLst>
          </p:cNvPr>
          <p:cNvSpPr/>
          <p:nvPr/>
        </p:nvSpPr>
        <p:spPr>
          <a:xfrm>
            <a:off x="8653099" y="1018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⑫</a:t>
            </a:r>
          </a:p>
        </p:txBody>
      </p:sp>
    </p:spTree>
    <p:extLst>
      <p:ext uri="{BB962C8B-B14F-4D97-AF65-F5344CB8AC3E}">
        <p14:creationId xmlns:p14="http://schemas.microsoft.com/office/powerpoint/2010/main" val="111928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B459EB-DC22-4B1B-ACF7-644AB9ED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" y="-23206"/>
            <a:ext cx="9148995" cy="6858000"/>
          </a:xfrm>
          <a:prstGeom prst="rect">
            <a:avLst/>
          </a:prstGeom>
        </p:spPr>
      </p:pic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1C61A91-B140-434A-8CEE-59FF64735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95818"/>
              </p:ext>
            </p:extLst>
          </p:nvPr>
        </p:nvGraphicFramePr>
        <p:xfrm>
          <a:off x="-240109" y="428625"/>
          <a:ext cx="4339567" cy="33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0109" y="428625"/>
                        <a:ext cx="4339567" cy="33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298E33A-C8FF-4BD1-9CBB-05F58066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EBFF17-FCC6-4E31-B5D4-4C018E742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35480"/>
            <a:ext cx="4598495" cy="57472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916F4-88EE-4DAE-95E0-658799C1E3C5}"/>
              </a:ext>
            </a:extLst>
          </p:cNvPr>
          <p:cNvSpPr txBox="1"/>
          <p:nvPr/>
        </p:nvSpPr>
        <p:spPr>
          <a:xfrm>
            <a:off x="6787" y="642559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384B308-8358-43CE-8DCD-FCCE428884FF}"/>
              </a:ext>
            </a:extLst>
          </p:cNvPr>
          <p:cNvSpPr/>
          <p:nvPr/>
        </p:nvSpPr>
        <p:spPr>
          <a:xfrm>
            <a:off x="8618617" y="-47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⑬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191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B459EB-DC22-4B1B-ACF7-644AB9ED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" y="-23206"/>
            <a:ext cx="9148995" cy="6858000"/>
          </a:xfrm>
          <a:prstGeom prst="rect">
            <a:avLst/>
          </a:prstGeom>
        </p:spPr>
      </p:pic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1C61A91-B140-434A-8CEE-59FF64735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0109" y="428625"/>
          <a:ext cx="4339567" cy="33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91C61A91-B140-434A-8CEE-59FF64735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0109" y="428625"/>
                        <a:ext cx="4339567" cy="33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298E33A-C8FF-4BD1-9CBB-05F58066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EBFF17-FCC6-4E31-B5D4-4C018E742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35480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8825C5-D13C-4BF7-A6A4-1856875463CB}"/>
              </a:ext>
            </a:extLst>
          </p:cNvPr>
          <p:cNvSpPr txBox="1"/>
          <p:nvPr/>
        </p:nvSpPr>
        <p:spPr>
          <a:xfrm>
            <a:off x="696187" y="3786475"/>
            <a:ext cx="41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Alessandria: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Biomedico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Agro-Ambientale</a:t>
            </a:r>
          </a:p>
          <a:p>
            <a:endParaRPr lang="it-IT" dirty="0"/>
          </a:p>
          <a:p>
            <a:r>
              <a:rPr lang="it-IT" i="1" u="sng" dirty="0"/>
              <a:t>Vercelli: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Nutrizione-Ambiente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916F4-88EE-4DAE-95E0-658799C1E3C5}"/>
              </a:ext>
            </a:extLst>
          </p:cNvPr>
          <p:cNvSpPr txBox="1"/>
          <p:nvPr/>
        </p:nvSpPr>
        <p:spPr>
          <a:xfrm>
            <a:off x="6787" y="642559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E18351F-5C80-4F95-8317-9513B8B17670}"/>
              </a:ext>
            </a:extLst>
          </p:cNvPr>
          <p:cNvSpPr/>
          <p:nvPr/>
        </p:nvSpPr>
        <p:spPr>
          <a:xfrm>
            <a:off x="8618617" y="-47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⑬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71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B459EB-DC22-4B1B-ACF7-644AB9ED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" y="-23206"/>
            <a:ext cx="9148995" cy="6858000"/>
          </a:xfrm>
          <a:prstGeom prst="rect">
            <a:avLst/>
          </a:prstGeom>
        </p:spPr>
      </p:pic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1C61A91-B140-434A-8CEE-59FF64735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0109" y="428625"/>
          <a:ext cx="4339567" cy="33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91C61A91-B140-434A-8CEE-59FF64735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0109" y="428625"/>
                        <a:ext cx="4339567" cy="33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298E33A-C8FF-4BD1-9CBB-05F58066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EBFF17-FCC6-4E31-B5D4-4C018E742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35480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8825C5-D13C-4BF7-A6A4-1856875463CB}"/>
              </a:ext>
            </a:extLst>
          </p:cNvPr>
          <p:cNvSpPr txBox="1"/>
          <p:nvPr/>
        </p:nvSpPr>
        <p:spPr>
          <a:xfrm>
            <a:off x="696187" y="3786475"/>
            <a:ext cx="41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Alessandria: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Biomedico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Agro-Ambientale</a:t>
            </a:r>
          </a:p>
          <a:p>
            <a:endParaRPr lang="it-IT" dirty="0"/>
          </a:p>
          <a:p>
            <a:r>
              <a:rPr lang="it-IT" i="1" u="sng" dirty="0"/>
              <a:t>Vercelli: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Nutrizione-Ambiente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F18C7-5CED-4572-A6BA-E451AB57FD5D}"/>
              </a:ext>
            </a:extLst>
          </p:cNvPr>
          <p:cNvSpPr txBox="1"/>
          <p:nvPr/>
        </p:nvSpPr>
        <p:spPr>
          <a:xfrm>
            <a:off x="4970547" y="902127"/>
            <a:ext cx="368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MASTER DI 1° LIVELLO IN:</a:t>
            </a:r>
          </a:p>
          <a:p>
            <a:r>
              <a:rPr lang="it-IT" dirty="0"/>
              <a:t>Data Management e Coordinamento delle Sperimentazioni Cliniche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36753BD-2CC0-4A51-B596-F40ADA63375E}"/>
              </a:ext>
            </a:extLst>
          </p:cNvPr>
          <p:cNvCxnSpPr>
            <a:endCxn id="10" idx="1"/>
          </p:cNvCxnSpPr>
          <p:nvPr/>
        </p:nvCxnSpPr>
        <p:spPr>
          <a:xfrm flipV="1">
            <a:off x="2784448" y="1363792"/>
            <a:ext cx="2186099" cy="283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916F4-88EE-4DAE-95E0-658799C1E3C5}"/>
              </a:ext>
            </a:extLst>
          </p:cNvPr>
          <p:cNvSpPr txBox="1"/>
          <p:nvPr/>
        </p:nvSpPr>
        <p:spPr>
          <a:xfrm>
            <a:off x="6787" y="642559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1995C98-A636-40B8-80C2-4119D9A39319}"/>
              </a:ext>
            </a:extLst>
          </p:cNvPr>
          <p:cNvSpPr/>
          <p:nvPr/>
        </p:nvSpPr>
        <p:spPr>
          <a:xfrm>
            <a:off x="8618617" y="-47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⑬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24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B459EB-DC22-4B1B-ACF7-644AB9ED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" y="-23206"/>
            <a:ext cx="9148995" cy="6858000"/>
          </a:xfrm>
          <a:prstGeom prst="rect">
            <a:avLst/>
          </a:prstGeom>
        </p:spPr>
      </p:pic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1C61A91-B140-434A-8CEE-59FF64735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0109" y="428625"/>
          <a:ext cx="4339567" cy="33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91C61A91-B140-434A-8CEE-59FF64735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0109" y="428625"/>
                        <a:ext cx="4339567" cy="33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298E33A-C8FF-4BD1-9CBB-05F58066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EBFF17-FCC6-4E31-B5D4-4C018E742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35480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8825C5-D13C-4BF7-A6A4-1856875463CB}"/>
              </a:ext>
            </a:extLst>
          </p:cNvPr>
          <p:cNvSpPr txBox="1"/>
          <p:nvPr/>
        </p:nvSpPr>
        <p:spPr>
          <a:xfrm>
            <a:off x="696187" y="3786475"/>
            <a:ext cx="41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Alessandria: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Biomedico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Agro-Ambientale</a:t>
            </a:r>
          </a:p>
          <a:p>
            <a:endParaRPr lang="it-IT" dirty="0"/>
          </a:p>
          <a:p>
            <a:r>
              <a:rPr lang="it-IT" i="1" u="sng" dirty="0"/>
              <a:t>Vercelli: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Nutrizione-Ambiente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F18C7-5CED-4572-A6BA-E451AB57FD5D}"/>
              </a:ext>
            </a:extLst>
          </p:cNvPr>
          <p:cNvSpPr txBox="1"/>
          <p:nvPr/>
        </p:nvSpPr>
        <p:spPr>
          <a:xfrm>
            <a:off x="4970547" y="902127"/>
            <a:ext cx="368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MASTER DI 1° LIVELLO IN:</a:t>
            </a:r>
          </a:p>
          <a:p>
            <a:r>
              <a:rPr lang="it-IT" dirty="0"/>
              <a:t>Data Management e Coordinamento delle Sperimentazioni Cliniche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36753BD-2CC0-4A51-B596-F40ADA63375E}"/>
              </a:ext>
            </a:extLst>
          </p:cNvPr>
          <p:cNvCxnSpPr>
            <a:endCxn id="10" idx="1"/>
          </p:cNvCxnSpPr>
          <p:nvPr/>
        </p:nvCxnSpPr>
        <p:spPr>
          <a:xfrm flipV="1">
            <a:off x="2784448" y="1363792"/>
            <a:ext cx="2186099" cy="283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042EAFA-311B-4384-B56E-14EB758899CE}"/>
              </a:ext>
            </a:extLst>
          </p:cNvPr>
          <p:cNvSpPr/>
          <p:nvPr/>
        </p:nvSpPr>
        <p:spPr>
          <a:xfrm>
            <a:off x="6179871" y="1914717"/>
            <a:ext cx="165697" cy="478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EC22CF-87F0-4B61-A924-93C43FC64FA3}"/>
              </a:ext>
            </a:extLst>
          </p:cNvPr>
          <p:cNvSpPr txBox="1"/>
          <p:nvPr/>
        </p:nvSpPr>
        <p:spPr>
          <a:xfrm flipH="1">
            <a:off x="4870675" y="2572261"/>
            <a:ext cx="378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16 su 21 sono laureati UPO</a:t>
            </a:r>
          </a:p>
          <a:p>
            <a:r>
              <a:rPr lang="it-IT" dirty="0"/>
              <a:t>(chimici, biologi, informatici, infermieri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916F4-88EE-4DAE-95E0-658799C1E3C5}"/>
              </a:ext>
            </a:extLst>
          </p:cNvPr>
          <p:cNvSpPr txBox="1"/>
          <p:nvPr/>
        </p:nvSpPr>
        <p:spPr>
          <a:xfrm>
            <a:off x="6787" y="642559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09D172F-2C63-4C73-8889-ED1F51AF6CF7}"/>
              </a:ext>
            </a:extLst>
          </p:cNvPr>
          <p:cNvSpPr/>
          <p:nvPr/>
        </p:nvSpPr>
        <p:spPr>
          <a:xfrm>
            <a:off x="8618617" y="-47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⑬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3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B459EB-DC22-4B1B-ACF7-644AB9EDD8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5" y="-23206"/>
            <a:ext cx="9148995" cy="6858000"/>
          </a:xfrm>
          <a:prstGeom prst="rect">
            <a:avLst/>
          </a:prstGeom>
        </p:spPr>
      </p:pic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1C61A91-B140-434A-8CEE-59FF64735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40109" y="428625"/>
          <a:ext cx="4339567" cy="33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91C61A91-B140-434A-8CEE-59FF64735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0109" y="428625"/>
                        <a:ext cx="4339567" cy="33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298E33A-C8FF-4BD1-9CBB-05F58066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70864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EBFF17-FCC6-4E31-B5D4-4C018E7423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35480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8825C5-D13C-4BF7-A6A4-1856875463CB}"/>
              </a:ext>
            </a:extLst>
          </p:cNvPr>
          <p:cNvSpPr txBox="1"/>
          <p:nvPr/>
        </p:nvSpPr>
        <p:spPr>
          <a:xfrm>
            <a:off x="696187" y="3786475"/>
            <a:ext cx="4176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Alessandria: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Biomedico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Agro-Ambientale</a:t>
            </a:r>
          </a:p>
          <a:p>
            <a:endParaRPr lang="it-IT" dirty="0"/>
          </a:p>
          <a:p>
            <a:r>
              <a:rPr lang="it-IT" i="1" u="sng" dirty="0"/>
              <a:t>Vercelli: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Profilo Nutrizione-Ambiente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EF18C7-5CED-4572-A6BA-E451AB57FD5D}"/>
              </a:ext>
            </a:extLst>
          </p:cNvPr>
          <p:cNvSpPr txBox="1"/>
          <p:nvPr/>
        </p:nvSpPr>
        <p:spPr>
          <a:xfrm>
            <a:off x="4970547" y="902127"/>
            <a:ext cx="368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MASTER DI 1° LIVELLO IN:</a:t>
            </a:r>
          </a:p>
          <a:p>
            <a:r>
              <a:rPr lang="it-IT" dirty="0"/>
              <a:t>Data Management e Coordinamento delle Sperimentazioni Cliniche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36753BD-2CC0-4A51-B596-F40ADA63375E}"/>
              </a:ext>
            </a:extLst>
          </p:cNvPr>
          <p:cNvCxnSpPr>
            <a:endCxn id="10" idx="1"/>
          </p:cNvCxnSpPr>
          <p:nvPr/>
        </p:nvCxnSpPr>
        <p:spPr>
          <a:xfrm flipV="1">
            <a:off x="2784448" y="1363792"/>
            <a:ext cx="2186099" cy="283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042EAFA-311B-4384-B56E-14EB758899CE}"/>
              </a:ext>
            </a:extLst>
          </p:cNvPr>
          <p:cNvSpPr/>
          <p:nvPr/>
        </p:nvSpPr>
        <p:spPr>
          <a:xfrm>
            <a:off x="6179871" y="1914717"/>
            <a:ext cx="165697" cy="478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EC22CF-87F0-4B61-A924-93C43FC64FA3}"/>
              </a:ext>
            </a:extLst>
          </p:cNvPr>
          <p:cNvSpPr txBox="1"/>
          <p:nvPr/>
        </p:nvSpPr>
        <p:spPr>
          <a:xfrm flipH="1">
            <a:off x="4870675" y="2572261"/>
            <a:ext cx="378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16 su 21 sono laureati UPO</a:t>
            </a:r>
          </a:p>
          <a:p>
            <a:r>
              <a:rPr lang="it-IT" dirty="0"/>
              <a:t>(chimici, biologi, informatici, infermieri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9D6647A-FDF0-4DF8-926C-90F1A888A853}"/>
              </a:ext>
            </a:extLst>
          </p:cNvPr>
          <p:cNvSpPr txBox="1"/>
          <p:nvPr/>
        </p:nvSpPr>
        <p:spPr>
          <a:xfrm>
            <a:off x="5074878" y="3957778"/>
            <a:ext cx="25345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17 biologi lavorano presso il DAIRI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AACFBCE-76C5-469C-95F9-EAB780891268}"/>
              </a:ext>
            </a:extLst>
          </p:cNvPr>
          <p:cNvCxnSpPr>
            <a:cxnSpLocks/>
          </p:cNvCxnSpPr>
          <p:nvPr/>
        </p:nvCxnSpPr>
        <p:spPr>
          <a:xfrm>
            <a:off x="2986967" y="4280943"/>
            <a:ext cx="19344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A1C7192-BCB4-4C37-A451-CEE691BCA9A2}"/>
              </a:ext>
            </a:extLst>
          </p:cNvPr>
          <p:cNvCxnSpPr/>
          <p:nvPr/>
        </p:nvCxnSpPr>
        <p:spPr>
          <a:xfrm>
            <a:off x="6136913" y="3218592"/>
            <a:ext cx="0" cy="567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916F4-88EE-4DAE-95E0-658799C1E3C5}"/>
              </a:ext>
            </a:extLst>
          </p:cNvPr>
          <p:cNvSpPr txBox="1"/>
          <p:nvPr/>
        </p:nvSpPr>
        <p:spPr>
          <a:xfrm>
            <a:off x="6787" y="642559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0D6FC04-950F-40D0-A116-E715C1740B96}"/>
              </a:ext>
            </a:extLst>
          </p:cNvPr>
          <p:cNvSpPr/>
          <p:nvPr/>
        </p:nvSpPr>
        <p:spPr>
          <a:xfrm>
            <a:off x="8618617" y="-47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⑬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742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1565B4-8450-40FD-A9DA-6BE3D435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3069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9171778-1DA4-4D82-994B-2D01C29DA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76B088E-7531-41DA-8475-9794E11CA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311A9B-354E-4A68-A1BD-0D0244C4D1B2}"/>
              </a:ext>
            </a:extLst>
          </p:cNvPr>
          <p:cNvSpPr txBox="1"/>
          <p:nvPr/>
        </p:nvSpPr>
        <p:spPr>
          <a:xfrm>
            <a:off x="6787" y="6450147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BDEFD3-A0DA-4CFC-93DC-7714E7B18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96" y="1706085"/>
            <a:ext cx="8276072" cy="43326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2BA517-887E-4EE5-AF01-82B99E652C3E}"/>
              </a:ext>
            </a:extLst>
          </p:cNvPr>
          <p:cNvSpPr txBox="1"/>
          <p:nvPr/>
        </p:nvSpPr>
        <p:spPr>
          <a:xfrm>
            <a:off x="1573786" y="913147"/>
            <a:ext cx="606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75000"/>
                  </a:schemeClr>
                </a:solidFill>
              </a:rPr>
              <a:t>UPO e i Temi della Sostenibilità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D27F41A-723C-4380-BD25-D64B50DFAB6B}"/>
              </a:ext>
            </a:extLst>
          </p:cNvPr>
          <p:cNvSpPr/>
          <p:nvPr/>
        </p:nvSpPr>
        <p:spPr>
          <a:xfrm>
            <a:off x="8616278" y="10186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⑭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151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F07A143-B289-4767-9CB2-366CBE2C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3" y="-13616"/>
            <a:ext cx="9148995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72D8DE-0755-4943-B1CC-FCB98EF0D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53E346-6D1E-4A3A-B7D9-B7074CB6A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41D53E-C97C-4C90-A349-59AA4DF9A6DD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6865E3-C37C-40DC-9E50-1FC69164E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01" y="2186086"/>
            <a:ext cx="8258978" cy="34118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915D91-424A-4F33-AD70-F7902F07C38B}"/>
              </a:ext>
            </a:extLst>
          </p:cNvPr>
          <p:cNvSpPr txBox="1"/>
          <p:nvPr/>
        </p:nvSpPr>
        <p:spPr>
          <a:xfrm>
            <a:off x="1573786" y="1177038"/>
            <a:ext cx="606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75000"/>
                  </a:schemeClr>
                </a:solidFill>
              </a:rPr>
              <a:t>UPO e i Temi della Sostenibilità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A610529-53CD-4DC0-89F2-8544977D71E0}"/>
              </a:ext>
            </a:extLst>
          </p:cNvPr>
          <p:cNvSpPr/>
          <p:nvPr/>
        </p:nvSpPr>
        <p:spPr>
          <a:xfrm>
            <a:off x="8610141" y="-209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⑮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99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D14E4D-C675-4573-A4FB-E8A1773E4F5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" y="845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ABF819-1DDA-4FE1-8F69-989570B9C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26BF39-AD51-48F6-8BBD-ED840C1A1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7B3483-10B1-4074-A0E0-499B4EB6FA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31"/>
          <a:stretch/>
        </p:blipFill>
        <p:spPr>
          <a:xfrm>
            <a:off x="79916" y="2083411"/>
            <a:ext cx="4694603" cy="4154831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E5123A6A-FBAA-4982-BECE-9B8C86A09C39}"/>
              </a:ext>
            </a:extLst>
          </p:cNvPr>
          <p:cNvSpPr/>
          <p:nvPr/>
        </p:nvSpPr>
        <p:spPr>
          <a:xfrm rot="19990210">
            <a:off x="4744406" y="3136852"/>
            <a:ext cx="933647" cy="225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60E6EE-991F-4836-8F43-059613C4B003}"/>
              </a:ext>
            </a:extLst>
          </p:cNvPr>
          <p:cNvSpPr txBox="1"/>
          <p:nvPr/>
        </p:nvSpPr>
        <p:spPr>
          <a:xfrm>
            <a:off x="5774838" y="2223365"/>
            <a:ext cx="3270838" cy="193899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DiSSTE</a:t>
            </a:r>
            <a:endParaRPr lang="it-IT" sz="2400" b="1" i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DIPARTIMENTO PER LO SVILUPPO SOSTENIBILE E LA TRANSIZIONE ECOLOGICA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CD37BE-BF32-4D1B-9526-CBD135AB6CC5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0A728E5-AF8A-4BD7-90B7-6D5B4BDDA4DC}"/>
              </a:ext>
            </a:extLst>
          </p:cNvPr>
          <p:cNvSpPr/>
          <p:nvPr/>
        </p:nvSpPr>
        <p:spPr>
          <a:xfrm rot="19990210">
            <a:off x="4744406" y="3847715"/>
            <a:ext cx="933647" cy="225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376D1E-508F-4813-ACBF-7A3C391500A0}"/>
              </a:ext>
            </a:extLst>
          </p:cNvPr>
          <p:cNvSpPr txBox="1"/>
          <p:nvPr/>
        </p:nvSpPr>
        <p:spPr>
          <a:xfrm>
            <a:off x="1573786" y="1177038"/>
            <a:ext cx="606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75000"/>
                  </a:schemeClr>
                </a:solidFill>
              </a:rPr>
              <a:t>UPO e i Temi della Sostenibilità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6CBF22D-9F6E-42BF-AD3C-B931F6711621}"/>
              </a:ext>
            </a:extLst>
          </p:cNvPr>
          <p:cNvSpPr/>
          <p:nvPr/>
        </p:nvSpPr>
        <p:spPr>
          <a:xfrm>
            <a:off x="8616274" y="404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⑯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157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349D737-C32B-4B0F-BA40-36A11D22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-4438"/>
            <a:ext cx="9148995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948DB5-5D30-4D3E-BFA9-5E9BD2412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2C097B-793B-4685-8B58-268A8C9B7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54040D-5A78-4750-AF5F-FC882FC353F5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16386" name="Picture 2" descr="Visualizza immagine di origine">
            <a:extLst>
              <a:ext uri="{FF2B5EF4-FFF2-40B4-BE49-F238E27FC236}">
                <a16:creationId xmlns:a16="http://schemas.microsoft.com/office/drawing/2014/main" id="{D889E651-A456-4637-93A0-D499568D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67" y="917660"/>
            <a:ext cx="5241339" cy="39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4A18BA2-DA18-49B7-BFE7-227813ADE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06" y="3154181"/>
            <a:ext cx="3211162" cy="32191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D3908A-5DEE-41EF-BAF2-784F57679A23}"/>
              </a:ext>
            </a:extLst>
          </p:cNvPr>
          <p:cNvSpPr txBox="1"/>
          <p:nvPr/>
        </p:nvSpPr>
        <p:spPr>
          <a:xfrm>
            <a:off x="1135329" y="917660"/>
            <a:ext cx="217901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800" dirty="0"/>
              <a:t>Complesso</a:t>
            </a:r>
          </a:p>
          <a:p>
            <a:pPr algn="r"/>
            <a:r>
              <a:rPr lang="it-IT" sz="2800" dirty="0"/>
              <a:t>del </a:t>
            </a:r>
          </a:p>
          <a:p>
            <a:pPr algn="r"/>
            <a:r>
              <a:rPr lang="it-IT" sz="2800" dirty="0"/>
              <a:t>San Giuseppe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CCA9805-C364-47B2-B546-CDDFC488D20F}"/>
              </a:ext>
            </a:extLst>
          </p:cNvPr>
          <p:cNvSpPr/>
          <p:nvPr/>
        </p:nvSpPr>
        <p:spPr>
          <a:xfrm>
            <a:off x="8628554" y="404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⑰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880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8995" cy="6857999"/>
          </a:xfrm>
          <a:prstGeom prst="rect">
            <a:avLst/>
          </a:prstGeom>
        </p:spPr>
      </p:pic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795253"/>
          <a:ext cx="7886700" cy="529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it-IT" sz="2100" dirty="0">
                          <a:solidFill>
                            <a:srgbClr val="C00000"/>
                          </a:solidFill>
                        </a:rPr>
                        <a:t>POLO DI ALESSANDRIA</a:t>
                      </a: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9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9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1987-1991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1992-1997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1998-2011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</a:rPr>
                        <a:t>2012-</a:t>
                      </a:r>
                      <a:r>
                        <a:rPr lang="it-IT" sz="1400" b="1" baseline="0" dirty="0">
                          <a:solidFill>
                            <a:schemeClr val="bg1"/>
                          </a:solidFill>
                        </a:rPr>
                        <a:t>oggi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endParaRPr lang="it-IT" sz="1400" baseline="0" dirty="0"/>
                    </a:p>
                    <a:p>
                      <a:endParaRPr lang="it-IT" sz="1400" baseline="0" dirty="0"/>
                    </a:p>
                    <a:p>
                      <a:endParaRPr lang="it-IT" sz="1400" baseline="0" dirty="0"/>
                    </a:p>
                    <a:p>
                      <a:endParaRPr lang="it-IT" sz="1400" baseline="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  <a:p>
                      <a:endParaRPr lang="it-IT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C00000"/>
                          </a:solidFill>
                        </a:rPr>
                        <a:t>Corsi di laurea</a:t>
                      </a:r>
                      <a:r>
                        <a:rPr lang="it-IT" sz="1400" b="1" baseline="0" dirty="0">
                          <a:solidFill>
                            <a:srgbClr val="C00000"/>
                          </a:solidFill>
                        </a:rPr>
                        <a:t> gemmati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C00000"/>
                          </a:solidFill>
                        </a:rPr>
                        <a:t>Seconde Facoltà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</a:rPr>
                        <a:t>dell’UniTo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GIURISPRUDENZA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GIURISPRUDENZA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FACOLTÀ DI GIURISPRUDENZA</a:t>
                      </a:r>
                    </a:p>
                    <a:p>
                      <a:pPr algn="ctr"/>
                      <a:r>
                        <a:rPr lang="it-IT" sz="900" dirty="0"/>
                        <a:t>Dipartimento di Scienze giuridiche ed economiche</a:t>
                      </a:r>
                    </a:p>
                    <a:p>
                      <a:pPr algn="ctr"/>
                      <a:r>
                        <a:rPr lang="it-IT" sz="1400" b="1" dirty="0"/>
                        <a:t>FACOLTÀ DI </a:t>
                      </a:r>
                    </a:p>
                    <a:p>
                      <a:pPr algn="ctr"/>
                      <a:r>
                        <a:rPr lang="it-IT" sz="1400" b="1" dirty="0"/>
                        <a:t>SCIENZE POLITICHE</a:t>
                      </a:r>
                    </a:p>
                    <a:p>
                      <a:pPr algn="ctr"/>
                      <a:r>
                        <a:rPr lang="it-IT" sz="900" dirty="0"/>
                        <a:t>Dipartimento di Politiche pubbliche</a:t>
                      </a:r>
                      <a:r>
                        <a:rPr lang="it-IT" sz="900" baseline="0" dirty="0"/>
                        <a:t> e scelte collettive</a:t>
                      </a:r>
                    </a:p>
                    <a:p>
                      <a:pPr algn="ctr"/>
                      <a:r>
                        <a:rPr lang="it-IT" sz="900" baseline="0" dirty="0"/>
                        <a:t>Dipartimento di Ricerca sociale</a:t>
                      </a:r>
                      <a:endParaRPr lang="it-IT" sz="900" dirty="0"/>
                    </a:p>
                    <a:p>
                      <a:pPr algn="ctr"/>
                      <a:endParaRPr lang="it-IT" sz="1400" b="1" dirty="0"/>
                    </a:p>
                    <a:p>
                      <a:pPr algn="ctr"/>
                      <a:r>
                        <a:rPr lang="it-IT" sz="1400" b="1" dirty="0"/>
                        <a:t>FACOLTÀ</a:t>
                      </a:r>
                      <a:r>
                        <a:rPr lang="it-IT" sz="1400" b="1" baseline="0" dirty="0"/>
                        <a:t> DI</a:t>
                      </a:r>
                    </a:p>
                    <a:p>
                      <a:pPr algn="ctr"/>
                      <a:r>
                        <a:rPr lang="it-IT" sz="1400" b="1" baseline="0" dirty="0"/>
                        <a:t>SCIENZE M.F.N.</a:t>
                      </a:r>
                    </a:p>
                    <a:p>
                      <a:pPr algn="ctr"/>
                      <a:r>
                        <a:rPr lang="it-IT" sz="900" baseline="0" dirty="0"/>
                        <a:t>Dipartimento di Scienze e Tecnologie Avanzate</a:t>
                      </a:r>
                    </a:p>
                    <a:p>
                      <a:pPr algn="ctr"/>
                      <a:r>
                        <a:rPr lang="it-IT" sz="900" baseline="0" dirty="0"/>
                        <a:t>Dipartimento di Informatica (2002)</a:t>
                      </a:r>
                    </a:p>
                    <a:p>
                      <a:pPr algn="ctr"/>
                      <a:r>
                        <a:rPr lang="it-IT" sz="900" baseline="0" dirty="0"/>
                        <a:t>Dipartimento di Scienze dell’Ambiente e della Vita (2004)</a:t>
                      </a:r>
                    </a:p>
                    <a:p>
                      <a:pPr algn="ctr"/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C00000"/>
                          </a:solidFill>
                        </a:rPr>
                        <a:t>DIPARTIMENTO DI GIURISPRUDENZA E SCIENZE</a:t>
                      </a:r>
                      <a:r>
                        <a:rPr lang="it-IT" sz="1400" b="1" baseline="0" dirty="0">
                          <a:solidFill>
                            <a:srgbClr val="C00000"/>
                          </a:solidFill>
                        </a:rPr>
                        <a:t> POLITICHE, ECONOMICHE E SOCIALI</a:t>
                      </a:r>
                    </a:p>
                    <a:p>
                      <a:pPr algn="ctr"/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SCIENZE</a:t>
                      </a:r>
                      <a:r>
                        <a:rPr lang="it-IT" sz="1400" b="1" baseline="0" dirty="0"/>
                        <a:t> POLITICHE</a:t>
                      </a:r>
                      <a:endParaRPr lang="it-IT" sz="1400" b="1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SCIENZE</a:t>
                      </a:r>
                      <a:r>
                        <a:rPr lang="it-IT" sz="1400" b="1" baseline="0" dirty="0"/>
                        <a:t> POLITICHE</a:t>
                      </a:r>
                      <a:endParaRPr lang="it-IT" sz="1400" b="1" dirty="0"/>
                    </a:p>
                  </a:txBody>
                  <a:tcPr marL="68580" marR="68580" marT="34290" marB="3429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38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SCIENZE M.F.N.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SCIENZE M.F.N.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9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it-IT" sz="19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it-IT" sz="19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it-IT" sz="1900" b="1" dirty="0">
                          <a:solidFill>
                            <a:srgbClr val="C00000"/>
                          </a:solidFill>
                        </a:rPr>
                        <a:t>DIPARTIMENTO DI SCIENZE E INNOVAZIONE TECNOLOGICA</a:t>
                      </a:r>
                    </a:p>
                    <a:p>
                      <a:pPr algn="ctr"/>
                      <a:endParaRPr lang="it-IT" sz="19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072">
                <a:tc vMerge="1">
                  <a:txBody>
                    <a:bodyPr/>
                    <a:lstStyle/>
                    <a:p>
                      <a:pPr algn="ctr"/>
                      <a:endParaRPr lang="it-IT" sz="1900" b="1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900" b="1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it-IT" sz="1400" b="1" dirty="0">
                          <a:solidFill>
                            <a:srgbClr val="C00000"/>
                          </a:solidFill>
                        </a:rPr>
                        <a:t>DIPARTIMENTO DI SCIENZE E INNOVAZIONE TECNOLOGICA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07992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67" y="1654478"/>
            <a:ext cx="605278" cy="6062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30" y="1629632"/>
            <a:ext cx="605278" cy="6062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83" y="1655028"/>
            <a:ext cx="566530" cy="7176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87" y="1729025"/>
            <a:ext cx="972892" cy="4514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5DDA105-F0E3-4ECF-A978-903CCD676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89268"/>
            <a:ext cx="3168927" cy="3871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EC975C5-AD26-4DF9-8A07-FDDF9FBA8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A7C532-0EFB-4522-9CF2-1B8194170DD7}"/>
              </a:ext>
            </a:extLst>
          </p:cNvPr>
          <p:cNvSpPr txBox="1"/>
          <p:nvPr/>
        </p:nvSpPr>
        <p:spPr>
          <a:xfrm>
            <a:off x="6787" y="6493106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B09610-EC78-4567-ABD7-FF5862110E67}"/>
              </a:ext>
            </a:extLst>
          </p:cNvPr>
          <p:cNvSpPr/>
          <p:nvPr/>
        </p:nvSpPr>
        <p:spPr>
          <a:xfrm>
            <a:off x="8665377" y="-443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③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81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D9CABE-89FD-4598-855E-4F396B98B25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" y="13119"/>
            <a:ext cx="9148995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FCDE9A-8D91-463D-85F8-E9EF72543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F96F0E-3EA4-4947-9069-E36C02D56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5A2D96-E911-47D8-99CA-1D2FF73F227A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C4765B-DB6B-404C-B5F3-9F9B3376F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13094"/>
            <a:ext cx="9144000" cy="49632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788DCAB-2B95-46E1-8F0F-D0A02349DCF9}"/>
              </a:ext>
            </a:extLst>
          </p:cNvPr>
          <p:cNvSpPr/>
          <p:nvPr/>
        </p:nvSpPr>
        <p:spPr>
          <a:xfrm>
            <a:off x="8616277" y="22457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⑱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8350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CE772BB-F4C5-450E-BF1A-85641692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" y="31530"/>
            <a:ext cx="9148995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2FD1F2-8FB7-4890-8317-C843C2156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A087FA-DB7E-40A8-B1CD-233E28099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424170-F732-4553-A1BF-A35E909AED2E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B00640-C0CC-4E60-8AB4-051326EE3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07" y="1408959"/>
            <a:ext cx="7275621" cy="428949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848CF4D-04A8-48A2-9C7C-63FE42F950F1}"/>
              </a:ext>
            </a:extLst>
          </p:cNvPr>
          <p:cNvSpPr/>
          <p:nvPr/>
        </p:nvSpPr>
        <p:spPr>
          <a:xfrm>
            <a:off x="8652594" y="4700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⑱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4675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1C9BFE5-7B87-41D7-A2D8-6E43D19D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2" y="31530"/>
            <a:ext cx="9148995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E858C45-266B-4DAC-B73B-B35441EA2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FCF8410-DCB1-4955-B0E3-876510DB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A604F7-BBA3-4B75-BEDD-119701A8BCF0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997FBA-735F-4A15-9DAD-D49637332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62" y="1290700"/>
            <a:ext cx="7086657" cy="410364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E4FCDBF-1B50-4384-BAD5-B140D98A19C1}"/>
              </a:ext>
            </a:extLst>
          </p:cNvPr>
          <p:cNvSpPr/>
          <p:nvPr/>
        </p:nvSpPr>
        <p:spPr>
          <a:xfrm>
            <a:off x="8652594" y="4700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⑱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2822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6A73037-0ED5-44FE-AF48-7031B2F2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7836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6093A5-C49C-4CDB-8E04-2E9365B07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C7F53E-975D-4331-97BA-BA6391583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109D9D-89C8-4270-9CD0-A204E79826FF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8" name="Ettagono 7">
            <a:extLst>
              <a:ext uri="{FF2B5EF4-FFF2-40B4-BE49-F238E27FC236}">
                <a16:creationId xmlns:a16="http://schemas.microsoft.com/office/drawing/2014/main" id="{2A9B6618-806F-42D4-A700-EA9806EF58DC}"/>
              </a:ext>
            </a:extLst>
          </p:cNvPr>
          <p:cNvSpPr/>
          <p:nvPr/>
        </p:nvSpPr>
        <p:spPr>
          <a:xfrm>
            <a:off x="2197015" y="1067823"/>
            <a:ext cx="5510948" cy="5001597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782F04C-958C-4B74-AC45-A656C7AE5DE3}"/>
              </a:ext>
            </a:extLst>
          </p:cNvPr>
          <p:cNvSpPr/>
          <p:nvPr/>
        </p:nvSpPr>
        <p:spPr>
          <a:xfrm>
            <a:off x="4173101" y="681197"/>
            <a:ext cx="1595597" cy="9512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DiSIT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4CDA078-97A3-4A48-BF99-69AE7C4DD8D8}"/>
              </a:ext>
            </a:extLst>
          </p:cNvPr>
          <p:cNvSpPr/>
          <p:nvPr/>
        </p:nvSpPr>
        <p:spPr>
          <a:xfrm>
            <a:off x="2110076" y="1580785"/>
            <a:ext cx="1595597" cy="951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bg1">
                    <a:lumMod val="50000"/>
                  </a:schemeClr>
                </a:solidFill>
              </a:rPr>
              <a:t>DiSEI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D637661-0E8C-4461-A8D0-5A43C9337B43}"/>
              </a:ext>
            </a:extLst>
          </p:cNvPr>
          <p:cNvSpPr/>
          <p:nvPr/>
        </p:nvSpPr>
        <p:spPr>
          <a:xfrm>
            <a:off x="1375815" y="3781398"/>
            <a:ext cx="1595597" cy="9512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accent2">
                    <a:lumMod val="50000"/>
                  </a:schemeClr>
                </a:solidFill>
              </a:rPr>
              <a:t>DiSS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40B4D11-5319-4D74-9370-9DD967D1F791}"/>
              </a:ext>
            </a:extLst>
          </p:cNvPr>
          <p:cNvSpPr/>
          <p:nvPr/>
        </p:nvSpPr>
        <p:spPr>
          <a:xfrm>
            <a:off x="2907874" y="5443014"/>
            <a:ext cx="1595597" cy="9512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accent2">
                    <a:lumMod val="50000"/>
                  </a:schemeClr>
                </a:solidFill>
              </a:rPr>
              <a:t>DiMET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B53D9F7-E1C1-4539-AECD-47F41B16B87C}"/>
              </a:ext>
            </a:extLst>
          </p:cNvPr>
          <p:cNvSpPr/>
          <p:nvPr/>
        </p:nvSpPr>
        <p:spPr>
          <a:xfrm>
            <a:off x="5507756" y="5440791"/>
            <a:ext cx="1595597" cy="9512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accent2">
                    <a:lumMod val="50000"/>
                  </a:schemeClr>
                </a:solidFill>
              </a:rPr>
              <a:t>DiSF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038EE31-D7E9-4BA4-858A-0C7695E7C02F}"/>
              </a:ext>
            </a:extLst>
          </p:cNvPr>
          <p:cNvSpPr/>
          <p:nvPr/>
        </p:nvSpPr>
        <p:spPr>
          <a:xfrm>
            <a:off x="6772871" y="3752679"/>
            <a:ext cx="1595597" cy="951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DiSUM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11E5E3C1-A38C-483A-8F34-3BCABA1DA6F3}"/>
              </a:ext>
            </a:extLst>
          </p:cNvPr>
          <p:cNvSpPr/>
          <p:nvPr/>
        </p:nvSpPr>
        <p:spPr>
          <a:xfrm>
            <a:off x="6305554" y="1632419"/>
            <a:ext cx="1595597" cy="9512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rgbClr val="002060"/>
                </a:solidFill>
              </a:rPr>
              <a:t>DiGSPES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85D8680-FEEE-4CC0-84B1-44DA170065D4}"/>
              </a:ext>
            </a:extLst>
          </p:cNvPr>
          <p:cNvSpPr/>
          <p:nvPr/>
        </p:nvSpPr>
        <p:spPr>
          <a:xfrm>
            <a:off x="4173100" y="3202446"/>
            <a:ext cx="1595597" cy="9512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accent4">
                    <a:lumMod val="50000"/>
                  </a:schemeClr>
                </a:solidFill>
              </a:rPr>
              <a:t>DiSSTE</a:t>
            </a:r>
            <a:endParaRPr lang="it-IT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FCAB664-7F30-42B1-9359-CEB63181CE11}"/>
              </a:ext>
            </a:extLst>
          </p:cNvPr>
          <p:cNvCxnSpPr/>
          <p:nvPr/>
        </p:nvCxnSpPr>
        <p:spPr>
          <a:xfrm>
            <a:off x="4952489" y="1794535"/>
            <a:ext cx="18409" cy="1245794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343ACB4-C484-40F2-89B5-DC711C747D36}"/>
              </a:ext>
            </a:extLst>
          </p:cNvPr>
          <p:cNvCxnSpPr/>
          <p:nvPr/>
        </p:nvCxnSpPr>
        <p:spPr>
          <a:xfrm>
            <a:off x="3705672" y="2583641"/>
            <a:ext cx="467428" cy="533911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C941624-674F-4E3F-9539-3054D39788D7}"/>
              </a:ext>
            </a:extLst>
          </p:cNvPr>
          <p:cNvCxnSpPr/>
          <p:nvPr/>
        </p:nvCxnSpPr>
        <p:spPr>
          <a:xfrm flipH="1">
            <a:off x="3780338" y="4228290"/>
            <a:ext cx="392762" cy="1048925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7484E15-EF39-40D9-BAF7-54B0D7EE3523}"/>
              </a:ext>
            </a:extLst>
          </p:cNvPr>
          <p:cNvCxnSpPr/>
          <p:nvPr/>
        </p:nvCxnSpPr>
        <p:spPr>
          <a:xfrm>
            <a:off x="5701192" y="4238562"/>
            <a:ext cx="527774" cy="1117856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6D3FDFB-BB56-4679-B47F-C23C2A0700B2}"/>
              </a:ext>
            </a:extLst>
          </p:cNvPr>
          <p:cNvCxnSpPr/>
          <p:nvPr/>
        </p:nvCxnSpPr>
        <p:spPr>
          <a:xfrm flipV="1">
            <a:off x="5811656" y="2632792"/>
            <a:ext cx="429584" cy="495032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C54800A-C5EA-4D0C-85B6-589DFBBA4FB5}"/>
              </a:ext>
            </a:extLst>
          </p:cNvPr>
          <p:cNvCxnSpPr/>
          <p:nvPr/>
        </p:nvCxnSpPr>
        <p:spPr>
          <a:xfrm>
            <a:off x="5866889" y="3678057"/>
            <a:ext cx="797798" cy="103341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0105A68-B17C-4B9C-874F-1E321F759097}"/>
              </a:ext>
            </a:extLst>
          </p:cNvPr>
          <p:cNvCxnSpPr/>
          <p:nvPr/>
        </p:nvCxnSpPr>
        <p:spPr>
          <a:xfrm flipV="1">
            <a:off x="3037772" y="3608505"/>
            <a:ext cx="994180" cy="172893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1CA7E05D-813A-4DB2-A9A5-3A336619F2AE}"/>
              </a:ext>
            </a:extLst>
          </p:cNvPr>
          <p:cNvSpPr/>
          <p:nvPr/>
        </p:nvSpPr>
        <p:spPr>
          <a:xfrm>
            <a:off x="8610141" y="1632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⑲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788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CEF8F55-7839-4447-A2CB-7A182E0A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" y="6137"/>
            <a:ext cx="9148995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280F479-73A4-F248-83D4-54255AC9A185}"/>
              </a:ext>
            </a:extLst>
          </p:cNvPr>
          <p:cNvSpPr/>
          <p:nvPr/>
        </p:nvSpPr>
        <p:spPr>
          <a:xfrm>
            <a:off x="352697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NOVARA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9BE8D10-61F7-FF4F-80DB-B22C81E148BD}"/>
              </a:ext>
            </a:extLst>
          </p:cNvPr>
          <p:cNvSpPr/>
          <p:nvPr/>
        </p:nvSpPr>
        <p:spPr>
          <a:xfrm>
            <a:off x="3464923" y="4018461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ALESSANDRIA</a:t>
            </a:r>
          </a:p>
          <a:p>
            <a:pPr algn="ctr"/>
            <a:endParaRPr lang="it-IT" sz="135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6C8F83F-32B3-A748-B74E-8815F92BE752}"/>
              </a:ext>
            </a:extLst>
          </p:cNvPr>
          <p:cNvSpPr/>
          <p:nvPr/>
        </p:nvSpPr>
        <p:spPr>
          <a:xfrm>
            <a:off x="6185263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VERCELLI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3DFF169-75A1-AC44-8264-3C0CD92A997A}"/>
              </a:ext>
            </a:extLst>
          </p:cNvPr>
          <p:cNvCxnSpPr/>
          <p:nvPr/>
        </p:nvCxnSpPr>
        <p:spPr>
          <a:xfrm flipH="1" flipV="1">
            <a:off x="2312126" y="2983230"/>
            <a:ext cx="1152797" cy="12540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1DF830-306B-3342-AA3D-1E62CDACF0B2}"/>
              </a:ext>
            </a:extLst>
          </p:cNvPr>
          <p:cNvSpPr txBox="1"/>
          <p:nvPr/>
        </p:nvSpPr>
        <p:spPr>
          <a:xfrm>
            <a:off x="2451487" y="2813079"/>
            <a:ext cx="15542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GIURIUSPRUDENZA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396A2EF-23B5-F344-975E-9CBF2EF01FA8}"/>
              </a:ext>
            </a:extLst>
          </p:cNvPr>
          <p:cNvCxnSpPr>
            <a:cxnSpLocks/>
          </p:cNvCxnSpPr>
          <p:nvPr/>
        </p:nvCxnSpPr>
        <p:spPr>
          <a:xfrm>
            <a:off x="2076177" y="3081202"/>
            <a:ext cx="1121773" cy="1224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E10BD2-6267-C849-A0BE-EF199195246E}"/>
              </a:ext>
            </a:extLst>
          </p:cNvPr>
          <p:cNvSpPr txBox="1"/>
          <p:nvPr/>
        </p:nvSpPr>
        <p:spPr>
          <a:xfrm>
            <a:off x="1415409" y="3562336"/>
            <a:ext cx="1413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ECONOMIA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MEDICINA</a:t>
            </a:r>
          </a:p>
          <a:p>
            <a:r>
              <a:rPr lang="it-IT" sz="1350" dirty="0"/>
              <a:t>INFERMIERISTICA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FISIOTERAPIA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B080506-6057-EF46-B677-7A490D817928}"/>
              </a:ext>
            </a:extLst>
          </p:cNvPr>
          <p:cNvCxnSpPr>
            <a:cxnSpLocks/>
          </p:cNvCxnSpPr>
          <p:nvPr/>
        </p:nvCxnSpPr>
        <p:spPr>
          <a:xfrm flipV="1">
            <a:off x="5715001" y="3169954"/>
            <a:ext cx="986243" cy="11522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B85F93B-A3BF-EF43-8B93-55D5AFB94200}"/>
              </a:ext>
            </a:extLst>
          </p:cNvPr>
          <p:cNvSpPr txBox="1"/>
          <p:nvPr/>
        </p:nvSpPr>
        <p:spPr>
          <a:xfrm>
            <a:off x="6456318" y="3693523"/>
            <a:ext cx="20236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SCIENZE BIOLOGICHE</a:t>
            </a:r>
          </a:p>
          <a:p>
            <a:r>
              <a:rPr lang="it-IT" sz="1350" dirty="0">
                <a:solidFill>
                  <a:srgbClr val="FF0000"/>
                </a:solidFill>
              </a:rPr>
              <a:t>INFORMATICA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SCIENZA DEI MATERIALI</a:t>
            </a:r>
          </a:p>
          <a:p>
            <a:r>
              <a:rPr lang="it-IT" sz="1350" dirty="0">
                <a:solidFill>
                  <a:srgbClr val="FF0000"/>
                </a:solidFill>
              </a:rPr>
              <a:t>BIOLOGIA</a:t>
            </a:r>
          </a:p>
          <a:p>
            <a:r>
              <a:rPr lang="it-IT" sz="1350" dirty="0">
                <a:solidFill>
                  <a:srgbClr val="FF0000"/>
                </a:solidFill>
              </a:rPr>
              <a:t>FH&amp;E (Biologia)</a:t>
            </a:r>
          </a:p>
          <a:p>
            <a:r>
              <a:rPr lang="it-IT" sz="1350" dirty="0">
                <a:solidFill>
                  <a:schemeClr val="accent6">
                    <a:lumMod val="75000"/>
                  </a:schemeClr>
                </a:solidFill>
              </a:rPr>
              <a:t>CHIMICA VERDE</a:t>
            </a:r>
          </a:p>
          <a:p>
            <a:r>
              <a:rPr lang="it-IT" sz="1350" dirty="0">
                <a:solidFill>
                  <a:schemeClr val="accent6">
                    <a:lumMod val="75000"/>
                  </a:schemeClr>
                </a:solidFill>
              </a:rPr>
              <a:t>GASS (Scienze Ambientali)</a:t>
            </a:r>
          </a:p>
          <a:p>
            <a:endParaRPr lang="it-IT" sz="1350" dirty="0">
              <a:solidFill>
                <a:srgbClr val="FF0000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0BACF56-5E3A-6049-9D31-A3F7FEE5488E}"/>
              </a:ext>
            </a:extLst>
          </p:cNvPr>
          <p:cNvCxnSpPr>
            <a:cxnSpLocks/>
          </p:cNvCxnSpPr>
          <p:nvPr/>
        </p:nvCxnSpPr>
        <p:spPr>
          <a:xfrm flipH="1">
            <a:off x="5500171" y="3051814"/>
            <a:ext cx="1032529" cy="1161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4CF3F9-757B-5844-8A30-285B7EDBB07B}"/>
              </a:ext>
            </a:extLst>
          </p:cNvPr>
          <p:cNvSpPr txBox="1"/>
          <p:nvPr/>
        </p:nvSpPr>
        <p:spPr>
          <a:xfrm>
            <a:off x="4058698" y="3130716"/>
            <a:ext cx="202369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FF0000"/>
                </a:solidFill>
              </a:rPr>
              <a:t>LETTERE</a:t>
            </a:r>
          </a:p>
          <a:p>
            <a:r>
              <a:rPr lang="it-IT" sz="1350" dirty="0">
                <a:solidFill>
                  <a:schemeClr val="accent6">
                    <a:lumMod val="75000"/>
                  </a:schemeClr>
                </a:solidFill>
              </a:rPr>
              <a:t>GASS (Scienze Ambientali)</a:t>
            </a:r>
          </a:p>
          <a:p>
            <a:r>
              <a:rPr lang="it-IT" sz="1350" dirty="0">
                <a:solidFill>
                  <a:schemeClr val="accent6">
                    <a:lumMod val="75000"/>
                  </a:schemeClr>
                </a:solidFill>
              </a:rPr>
              <a:t>Altri corsi ‘Green’</a:t>
            </a:r>
          </a:p>
          <a:p>
            <a:endParaRPr lang="it-IT" sz="1350" dirty="0">
              <a:solidFill>
                <a:srgbClr val="FF0000"/>
              </a:solidFill>
            </a:endParaRPr>
          </a:p>
          <a:p>
            <a:endParaRPr lang="it-IT" sz="1350" dirty="0">
              <a:solidFill>
                <a:srgbClr val="FF0000"/>
              </a:solidFill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515725F-4C01-9942-A877-C82DA69DBD44}"/>
              </a:ext>
            </a:extLst>
          </p:cNvPr>
          <p:cNvCxnSpPr>
            <a:cxnSpLocks/>
          </p:cNvCxnSpPr>
          <p:nvPr/>
        </p:nvCxnSpPr>
        <p:spPr>
          <a:xfrm>
            <a:off x="2854236" y="2361929"/>
            <a:ext cx="29750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7EB2CB-4776-3F45-A2BF-7C3E4327A531}"/>
              </a:ext>
            </a:extLst>
          </p:cNvPr>
          <p:cNvSpPr txBox="1"/>
          <p:nvPr/>
        </p:nvSpPr>
        <p:spPr>
          <a:xfrm>
            <a:off x="3791495" y="2013312"/>
            <a:ext cx="1413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INFERMIERISTICA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873A80F-FEE7-49F7-A5AD-46C6A2492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3" y="6464727"/>
            <a:ext cx="3168927" cy="38713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46E9900-9524-43EB-A43C-C38E57034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6856A02-AC19-4E5F-B234-EB2430D14ED1}"/>
              </a:ext>
            </a:extLst>
          </p:cNvPr>
          <p:cNvSpPr txBox="1"/>
          <p:nvPr/>
        </p:nvSpPr>
        <p:spPr>
          <a:xfrm>
            <a:off x="6787" y="6474695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C78D094-2F29-48BD-AD34-959FB86AD979}"/>
              </a:ext>
            </a:extLst>
          </p:cNvPr>
          <p:cNvCxnSpPr>
            <a:cxnSpLocks/>
          </p:cNvCxnSpPr>
          <p:nvPr/>
        </p:nvCxnSpPr>
        <p:spPr>
          <a:xfrm flipH="1">
            <a:off x="1038090" y="3171196"/>
            <a:ext cx="1" cy="1431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>
            <a:extLst>
              <a:ext uri="{FF2B5EF4-FFF2-40B4-BE49-F238E27FC236}">
                <a16:creationId xmlns:a16="http://schemas.microsoft.com/office/drawing/2014/main" id="{39C23810-1B83-420D-A91F-B2DBAAA7C579}"/>
              </a:ext>
            </a:extLst>
          </p:cNvPr>
          <p:cNvSpPr/>
          <p:nvPr/>
        </p:nvSpPr>
        <p:spPr>
          <a:xfrm>
            <a:off x="65696" y="4753342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ALTRE SEDI</a:t>
            </a:r>
          </a:p>
        </p:txBody>
      </p:sp>
      <p:pic>
        <p:nvPicPr>
          <p:cNvPr id="32" name="Immagine 3">
            <a:extLst>
              <a:ext uri="{FF2B5EF4-FFF2-40B4-BE49-F238E27FC236}">
                <a16:creationId xmlns:a16="http://schemas.microsoft.com/office/drawing/2014/main" id="{2C2E8707-6A1C-4142-9E10-C22A43FE07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12" y="987980"/>
            <a:ext cx="1103448" cy="62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0138EBD-F455-4392-AB53-F3C3B6BF3122}"/>
              </a:ext>
            </a:extLst>
          </p:cNvPr>
          <p:cNvSpPr/>
          <p:nvPr/>
        </p:nvSpPr>
        <p:spPr>
          <a:xfrm>
            <a:off x="8628549" y="1018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⑳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132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7F955CE-4567-4E94-A680-4B6A0DCC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" y="-13616"/>
            <a:ext cx="914899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45D5B6-DC14-47BF-9F07-30D13B824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7" y="6464727"/>
            <a:ext cx="3168927" cy="387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C9CD0C-FD01-416F-9239-E91DD0B05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-13616"/>
            <a:ext cx="4598495" cy="57472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F6BB3B-8348-410D-A9F7-A072AC06026E}"/>
              </a:ext>
            </a:extLst>
          </p:cNvPr>
          <p:cNvSpPr txBox="1"/>
          <p:nvPr/>
        </p:nvSpPr>
        <p:spPr>
          <a:xfrm>
            <a:off x="6787" y="6480832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CC70D9-3A57-46EC-930B-5D2A1B0B3284}"/>
              </a:ext>
            </a:extLst>
          </p:cNvPr>
          <p:cNvSpPr txBox="1"/>
          <p:nvPr/>
        </p:nvSpPr>
        <p:spPr>
          <a:xfrm flipH="1">
            <a:off x="3024026" y="2278606"/>
            <a:ext cx="3168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solidFill>
                  <a:schemeClr val="accent4">
                    <a:lumMod val="75000"/>
                  </a:schemeClr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858741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137"/>
            <a:ext cx="9148995" cy="6858000"/>
          </a:xfrm>
          <a:prstGeom prst="rect">
            <a:avLst/>
          </a:prstGeom>
        </p:spPr>
      </p:pic>
      <p:pic>
        <p:nvPicPr>
          <p:cNvPr id="10" name="slide2" descr="Dati complessivi">
            <a:extLst>
              <a:ext uri="{FF2B5EF4-FFF2-40B4-BE49-F238E27FC236}">
                <a16:creationId xmlns:a16="http://schemas.microsoft.com/office/drawing/2014/main" id="{65D4887D-31AC-4D55-A100-01156140E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5" y="1957674"/>
            <a:ext cx="2695383" cy="4043075"/>
          </a:xfrm>
          <a:prstGeom prst="rect">
            <a:avLst/>
          </a:prstGeom>
        </p:spPr>
      </p:pic>
      <p:pic>
        <p:nvPicPr>
          <p:cNvPr id="11" name="slide2" descr="Dati complessivi">
            <a:extLst>
              <a:ext uri="{FF2B5EF4-FFF2-40B4-BE49-F238E27FC236}">
                <a16:creationId xmlns:a16="http://schemas.microsoft.com/office/drawing/2014/main" id="{686F4D46-C0D7-4723-8499-AA4BA6DA4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38" y="1957675"/>
            <a:ext cx="2695383" cy="4043076"/>
          </a:xfrm>
          <a:prstGeom prst="rect">
            <a:avLst/>
          </a:prstGeom>
        </p:spPr>
      </p:pic>
      <p:pic>
        <p:nvPicPr>
          <p:cNvPr id="12" name="slide2" descr="Dati complessivi">
            <a:extLst>
              <a:ext uri="{FF2B5EF4-FFF2-40B4-BE49-F238E27FC236}">
                <a16:creationId xmlns:a16="http://schemas.microsoft.com/office/drawing/2014/main" id="{864A5891-2FE7-4AE9-A392-25290D35D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82" y="1939262"/>
            <a:ext cx="2695383" cy="40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CE9AFBE2-3AFF-4675-9287-0E8085ED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" y="-18418"/>
            <a:ext cx="9148995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52936DA-E463-5649-BC12-B49DAE42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987" y="1992366"/>
            <a:ext cx="5975551" cy="4226609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74C6C1C7-935D-AD44-8DBB-25F561F0B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5757" r="63708" b="41335"/>
          <a:stretch>
            <a:fillRect/>
          </a:stretch>
        </p:blipFill>
        <p:spPr bwMode="auto">
          <a:xfrm>
            <a:off x="1563182" y="2336636"/>
            <a:ext cx="996776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">
            <a:extLst>
              <a:ext uri="{FF2B5EF4-FFF2-40B4-BE49-F238E27FC236}">
                <a16:creationId xmlns:a16="http://schemas.microsoft.com/office/drawing/2014/main" id="{2FC1C5E1-54B4-5440-AF2B-3D530F7AE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57" y="2075974"/>
            <a:ext cx="938782" cy="93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73F18F65-F0BE-DD49-9B10-7A43AEB00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00" y="2235225"/>
            <a:ext cx="1103448" cy="62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DA88EFD-C505-4C42-894E-34CAA14B1DED}"/>
              </a:ext>
            </a:extLst>
          </p:cNvPr>
          <p:cNvCxnSpPr>
            <a:cxnSpLocks/>
          </p:cNvCxnSpPr>
          <p:nvPr/>
        </p:nvCxnSpPr>
        <p:spPr>
          <a:xfrm flipH="1">
            <a:off x="2351314" y="1992368"/>
            <a:ext cx="65282" cy="160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408313-9812-D341-9EB9-EBD6401FF62E}"/>
              </a:ext>
            </a:extLst>
          </p:cNvPr>
          <p:cNvSpPr txBox="1"/>
          <p:nvPr/>
        </p:nvSpPr>
        <p:spPr>
          <a:xfrm>
            <a:off x="2149244" y="1739672"/>
            <a:ext cx="65594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dirty="0"/>
              <a:t>509/99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9DEA3A7-5170-3B44-9AE0-7B10F073650A}"/>
              </a:ext>
            </a:extLst>
          </p:cNvPr>
          <p:cNvCxnSpPr>
            <a:cxnSpLocks/>
          </p:cNvCxnSpPr>
          <p:nvPr/>
        </p:nvCxnSpPr>
        <p:spPr>
          <a:xfrm flipH="1">
            <a:off x="2845427" y="1992368"/>
            <a:ext cx="666333" cy="160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DEECC5-2D7F-BA43-8B9F-163D9C8C82E6}"/>
              </a:ext>
            </a:extLst>
          </p:cNvPr>
          <p:cNvSpPr txBox="1"/>
          <p:nvPr/>
        </p:nvSpPr>
        <p:spPr>
          <a:xfrm>
            <a:off x="3260612" y="1746336"/>
            <a:ext cx="65594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dirty="0"/>
              <a:t>270/04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C32DF42-184E-344B-ABF7-4D90F686C416}"/>
              </a:ext>
            </a:extLst>
          </p:cNvPr>
          <p:cNvCxnSpPr>
            <a:cxnSpLocks/>
          </p:cNvCxnSpPr>
          <p:nvPr/>
        </p:nvCxnSpPr>
        <p:spPr>
          <a:xfrm flipH="1">
            <a:off x="4291763" y="1970866"/>
            <a:ext cx="666333" cy="160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B24B1C-A2A0-B94D-B241-F77A07541BA1}"/>
              </a:ext>
            </a:extLst>
          </p:cNvPr>
          <p:cNvSpPr txBox="1"/>
          <p:nvPr/>
        </p:nvSpPr>
        <p:spPr>
          <a:xfrm>
            <a:off x="4684259" y="1682042"/>
            <a:ext cx="65594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dirty="0"/>
              <a:t>240/10</a:t>
            </a: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4227A4A-837D-6342-86A8-4581F7782749}"/>
              </a:ext>
            </a:extLst>
          </p:cNvPr>
          <p:cNvSpPr/>
          <p:nvPr/>
        </p:nvSpPr>
        <p:spPr>
          <a:xfrm>
            <a:off x="7351569" y="3637245"/>
            <a:ext cx="1291927" cy="936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6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DE3CA1-E838-0040-BD31-9AFBAF5003DA}"/>
              </a:ext>
            </a:extLst>
          </p:cNvPr>
          <p:cNvSpPr txBox="1"/>
          <p:nvPr/>
        </p:nvSpPr>
        <p:spPr>
          <a:xfrm>
            <a:off x="7151162" y="3203851"/>
            <a:ext cx="1183337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b="1" dirty="0">
                <a:solidFill>
                  <a:schemeClr val="accent1"/>
                </a:solidFill>
              </a:rPr>
              <a:t>2018    -   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550127-D63D-4017-B42E-B9B3752F6F95}"/>
              </a:ext>
            </a:extLst>
          </p:cNvPr>
          <p:cNvSpPr txBox="1"/>
          <p:nvPr/>
        </p:nvSpPr>
        <p:spPr>
          <a:xfrm flipH="1">
            <a:off x="6852770" y="4606575"/>
            <a:ext cx="1760286" cy="245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it-IT" sz="112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L’OPENCAMPUS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28C86B7-E9B4-493E-BE98-C07E93EBAA89}"/>
              </a:ext>
            </a:extLst>
          </p:cNvPr>
          <p:cNvCxnSpPr>
            <a:cxnSpLocks/>
          </p:cNvCxnSpPr>
          <p:nvPr/>
        </p:nvCxnSpPr>
        <p:spPr>
          <a:xfrm flipH="1" flipV="1">
            <a:off x="7734737" y="2075974"/>
            <a:ext cx="8094" cy="244693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EE1B39-81BF-46E1-99C6-17D92AB6DCBD}"/>
              </a:ext>
            </a:extLst>
          </p:cNvPr>
          <p:cNvSpPr txBox="1"/>
          <p:nvPr/>
        </p:nvSpPr>
        <p:spPr>
          <a:xfrm>
            <a:off x="7244950" y="2630098"/>
            <a:ext cx="105106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it-IT" sz="168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157A1E9-D1CE-4FAE-A410-1E438BD8965C}"/>
              </a:ext>
            </a:extLst>
          </p:cNvPr>
          <p:cNvSpPr txBox="1"/>
          <p:nvPr/>
        </p:nvSpPr>
        <p:spPr>
          <a:xfrm>
            <a:off x="7024468" y="5008199"/>
            <a:ext cx="2027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accent1"/>
                </a:solidFill>
              </a:rPr>
              <a:t>CONTAMINAZIONE DELLE </a:t>
            </a:r>
            <a:r>
              <a:rPr lang="it-IT" sz="1050" b="1" dirty="0">
                <a:solidFill>
                  <a:srgbClr val="4472C4"/>
                </a:solidFill>
              </a:rPr>
              <a:t>IDEE</a:t>
            </a:r>
          </a:p>
          <a:p>
            <a:endParaRPr lang="it-IT" sz="1050" b="1" dirty="0">
              <a:solidFill>
                <a:schemeClr val="accent1"/>
              </a:solidFill>
            </a:endParaRPr>
          </a:p>
          <a:p>
            <a:r>
              <a:rPr lang="it-IT" sz="1050" b="1" dirty="0">
                <a:solidFill>
                  <a:schemeClr val="accent1"/>
                </a:solidFill>
              </a:rPr>
              <a:t>CENTRALITA’ DELLO STUDENTE</a:t>
            </a:r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C32661CA-2C7C-4166-87B1-AC5860E39C89}"/>
              </a:ext>
            </a:extLst>
          </p:cNvPr>
          <p:cNvSpPr/>
          <p:nvPr/>
        </p:nvSpPr>
        <p:spPr>
          <a:xfrm>
            <a:off x="6756741" y="2235225"/>
            <a:ext cx="1945401" cy="24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E0A88A21-089D-45AE-93B1-1FE68350C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89268"/>
            <a:ext cx="3168927" cy="38713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F403DFCC-6233-435C-9FFD-EB2F0A8EC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40C2B2-B08C-4604-9B97-FCC987B6BF92}"/>
              </a:ext>
            </a:extLst>
          </p:cNvPr>
          <p:cNvSpPr txBox="1"/>
          <p:nvPr/>
        </p:nvSpPr>
        <p:spPr>
          <a:xfrm>
            <a:off x="6787" y="6493106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91ED93B-9D42-45BB-B04F-6803E17CC499}"/>
              </a:ext>
            </a:extLst>
          </p:cNvPr>
          <p:cNvSpPr/>
          <p:nvPr/>
        </p:nvSpPr>
        <p:spPr>
          <a:xfrm>
            <a:off x="8653095" y="404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④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534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9CC2EF-A00B-4EFE-9202-F54F3B65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" y="0"/>
            <a:ext cx="9148995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4" y="754494"/>
            <a:ext cx="4725421" cy="26580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4456D3-852B-455B-90E6-2A6E52D24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" y="3562974"/>
            <a:ext cx="4705872" cy="26470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A5CF62-D810-43C3-A073-A55E12C00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34" y="6442910"/>
            <a:ext cx="3168927" cy="3871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8AB6D7-CFA9-4593-A421-A4A2A2AB3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E508A4-84B4-45D5-B60F-EFD38E10A8FC}"/>
              </a:ext>
            </a:extLst>
          </p:cNvPr>
          <p:cNvSpPr txBox="1"/>
          <p:nvPr/>
        </p:nvSpPr>
        <p:spPr>
          <a:xfrm>
            <a:off x="6787" y="648696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4EF5D59-3D80-41CE-8353-E859C1F1A29E}"/>
              </a:ext>
            </a:extLst>
          </p:cNvPr>
          <p:cNvSpPr/>
          <p:nvPr/>
        </p:nvSpPr>
        <p:spPr>
          <a:xfrm>
            <a:off x="8701865" y="-209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⑤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224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9CC2EF-A00B-4EFE-9202-F54F3B65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" y="0"/>
            <a:ext cx="9148995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4" y="754494"/>
            <a:ext cx="4725421" cy="26580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4456D3-852B-455B-90E6-2A6E52D24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" y="3562974"/>
            <a:ext cx="4705872" cy="26470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A5CF62-D810-43C3-A073-A55E12C00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34" y="6442910"/>
            <a:ext cx="3168927" cy="3871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8AB6D7-CFA9-4593-A421-A4A2A2AB3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E508A4-84B4-45D5-B60F-EFD38E10A8FC}"/>
              </a:ext>
            </a:extLst>
          </p:cNvPr>
          <p:cNvSpPr txBox="1"/>
          <p:nvPr/>
        </p:nvSpPr>
        <p:spPr>
          <a:xfrm>
            <a:off x="6787" y="6486969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C30001A-1740-4199-922A-2C51B573859F}"/>
              </a:ext>
            </a:extLst>
          </p:cNvPr>
          <p:cNvCxnSpPr/>
          <p:nvPr/>
        </p:nvCxnSpPr>
        <p:spPr>
          <a:xfrm flipV="1">
            <a:off x="5375936" y="1798115"/>
            <a:ext cx="889852" cy="54618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B5E95CD-05F8-4E7A-B00E-CAE175B55A24}"/>
              </a:ext>
            </a:extLst>
          </p:cNvPr>
          <p:cNvCxnSpPr/>
          <p:nvPr/>
        </p:nvCxnSpPr>
        <p:spPr>
          <a:xfrm>
            <a:off x="5820862" y="1926991"/>
            <a:ext cx="1371600" cy="6136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464E704-8469-4584-B3C6-E2305929BD29}"/>
              </a:ext>
            </a:extLst>
          </p:cNvPr>
          <p:cNvCxnSpPr/>
          <p:nvPr/>
        </p:nvCxnSpPr>
        <p:spPr>
          <a:xfrm flipV="1">
            <a:off x="6854932" y="1472859"/>
            <a:ext cx="1411489" cy="61065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11A350-A067-4720-915C-8507FCDFBCA7}"/>
              </a:ext>
            </a:extLst>
          </p:cNvPr>
          <p:cNvSpPr/>
          <p:nvPr/>
        </p:nvSpPr>
        <p:spPr>
          <a:xfrm>
            <a:off x="5478094" y="221158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①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AD544AB-5C2B-4488-AC04-837165E2902B}"/>
              </a:ext>
            </a:extLst>
          </p:cNvPr>
          <p:cNvSpPr/>
          <p:nvPr/>
        </p:nvSpPr>
        <p:spPr>
          <a:xfrm>
            <a:off x="6260311" y="19800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②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D5F1F79-9F11-41D0-938C-1C9AE6A5633A}"/>
              </a:ext>
            </a:extLst>
          </p:cNvPr>
          <p:cNvSpPr/>
          <p:nvPr/>
        </p:nvSpPr>
        <p:spPr>
          <a:xfrm>
            <a:off x="7800566" y="168834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③</a:t>
            </a:r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C3619E1-689F-47FB-80B4-AC46F9A275D8}"/>
              </a:ext>
            </a:extLst>
          </p:cNvPr>
          <p:cNvSpPr/>
          <p:nvPr/>
        </p:nvSpPr>
        <p:spPr>
          <a:xfrm>
            <a:off x="8701865" y="-209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⑤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21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CE9AFBE2-3AFF-4675-9287-0E8085ED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" y="24541"/>
            <a:ext cx="9148995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52936DA-E463-5649-BC12-B49DAE42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478" y="1985873"/>
            <a:ext cx="5975551" cy="4226609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74C6C1C7-935D-AD44-8DBB-25F561F0B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5757" r="63708" b="41335"/>
          <a:stretch>
            <a:fillRect/>
          </a:stretch>
        </p:blipFill>
        <p:spPr bwMode="auto">
          <a:xfrm>
            <a:off x="1563182" y="2336636"/>
            <a:ext cx="996776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">
            <a:extLst>
              <a:ext uri="{FF2B5EF4-FFF2-40B4-BE49-F238E27FC236}">
                <a16:creationId xmlns:a16="http://schemas.microsoft.com/office/drawing/2014/main" id="{2FC1C5E1-54B4-5440-AF2B-3D530F7AE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57" y="2075974"/>
            <a:ext cx="938782" cy="93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73F18F65-F0BE-DD49-9B10-7A43AEB00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00" y="2235225"/>
            <a:ext cx="1103448" cy="62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DA88EFD-C505-4C42-894E-34CAA14B1DED}"/>
              </a:ext>
            </a:extLst>
          </p:cNvPr>
          <p:cNvCxnSpPr>
            <a:cxnSpLocks/>
          </p:cNvCxnSpPr>
          <p:nvPr/>
        </p:nvCxnSpPr>
        <p:spPr>
          <a:xfrm flipH="1">
            <a:off x="2351314" y="1992368"/>
            <a:ext cx="65282" cy="160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408313-9812-D341-9EB9-EBD6401FF62E}"/>
              </a:ext>
            </a:extLst>
          </p:cNvPr>
          <p:cNvSpPr txBox="1"/>
          <p:nvPr/>
        </p:nvSpPr>
        <p:spPr>
          <a:xfrm>
            <a:off x="2149244" y="1739672"/>
            <a:ext cx="65594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dirty="0"/>
              <a:t>509/99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9DEA3A7-5170-3B44-9AE0-7B10F073650A}"/>
              </a:ext>
            </a:extLst>
          </p:cNvPr>
          <p:cNvCxnSpPr>
            <a:cxnSpLocks/>
          </p:cNvCxnSpPr>
          <p:nvPr/>
        </p:nvCxnSpPr>
        <p:spPr>
          <a:xfrm flipH="1">
            <a:off x="2845427" y="1992368"/>
            <a:ext cx="666333" cy="160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DEECC5-2D7F-BA43-8B9F-163D9C8C82E6}"/>
              </a:ext>
            </a:extLst>
          </p:cNvPr>
          <p:cNvSpPr txBox="1"/>
          <p:nvPr/>
        </p:nvSpPr>
        <p:spPr>
          <a:xfrm>
            <a:off x="3260612" y="1746336"/>
            <a:ext cx="65594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dirty="0"/>
              <a:t>270/04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C32DF42-184E-344B-ABF7-4D90F686C416}"/>
              </a:ext>
            </a:extLst>
          </p:cNvPr>
          <p:cNvCxnSpPr>
            <a:cxnSpLocks/>
          </p:cNvCxnSpPr>
          <p:nvPr/>
        </p:nvCxnSpPr>
        <p:spPr>
          <a:xfrm flipH="1">
            <a:off x="4291763" y="1970866"/>
            <a:ext cx="666333" cy="160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B24B1C-A2A0-B94D-B241-F77A07541BA1}"/>
              </a:ext>
            </a:extLst>
          </p:cNvPr>
          <p:cNvSpPr txBox="1"/>
          <p:nvPr/>
        </p:nvSpPr>
        <p:spPr>
          <a:xfrm>
            <a:off x="4684259" y="1682042"/>
            <a:ext cx="65594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dirty="0"/>
              <a:t>240/10</a:t>
            </a: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4227A4A-837D-6342-86A8-4581F7782749}"/>
              </a:ext>
            </a:extLst>
          </p:cNvPr>
          <p:cNvSpPr/>
          <p:nvPr/>
        </p:nvSpPr>
        <p:spPr>
          <a:xfrm>
            <a:off x="7351569" y="3637245"/>
            <a:ext cx="1291927" cy="936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6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DE3CA1-E838-0040-BD31-9AFBAF5003DA}"/>
              </a:ext>
            </a:extLst>
          </p:cNvPr>
          <p:cNvSpPr txBox="1"/>
          <p:nvPr/>
        </p:nvSpPr>
        <p:spPr>
          <a:xfrm>
            <a:off x="7151162" y="3203851"/>
            <a:ext cx="1183337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66" b="1" dirty="0">
                <a:solidFill>
                  <a:schemeClr val="accent1"/>
                </a:solidFill>
              </a:rPr>
              <a:t>2018    -   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550127-D63D-4017-B42E-B9B3752F6F95}"/>
              </a:ext>
            </a:extLst>
          </p:cNvPr>
          <p:cNvSpPr txBox="1"/>
          <p:nvPr/>
        </p:nvSpPr>
        <p:spPr>
          <a:xfrm flipH="1">
            <a:off x="6852770" y="4606575"/>
            <a:ext cx="1760286" cy="245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it-IT" sz="112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L’OPENCAMPUS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28C86B7-E9B4-493E-BE98-C07E93EBAA89}"/>
              </a:ext>
            </a:extLst>
          </p:cNvPr>
          <p:cNvCxnSpPr>
            <a:cxnSpLocks/>
          </p:cNvCxnSpPr>
          <p:nvPr/>
        </p:nvCxnSpPr>
        <p:spPr>
          <a:xfrm flipH="1" flipV="1">
            <a:off x="7734737" y="2075974"/>
            <a:ext cx="8094" cy="244693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EE1B39-81BF-46E1-99C6-17D92AB6DCBD}"/>
              </a:ext>
            </a:extLst>
          </p:cNvPr>
          <p:cNvSpPr txBox="1"/>
          <p:nvPr/>
        </p:nvSpPr>
        <p:spPr>
          <a:xfrm>
            <a:off x="7244950" y="2630098"/>
            <a:ext cx="105106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it-IT" sz="168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157A1E9-D1CE-4FAE-A410-1E438BD8965C}"/>
              </a:ext>
            </a:extLst>
          </p:cNvPr>
          <p:cNvSpPr txBox="1"/>
          <p:nvPr/>
        </p:nvSpPr>
        <p:spPr>
          <a:xfrm>
            <a:off x="7024468" y="5008199"/>
            <a:ext cx="2027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accent1"/>
                </a:solidFill>
              </a:rPr>
              <a:t>CONTAMINAZIONE DELLE </a:t>
            </a:r>
            <a:r>
              <a:rPr lang="it-IT" sz="1050" b="1" dirty="0">
                <a:solidFill>
                  <a:srgbClr val="4472C4"/>
                </a:solidFill>
              </a:rPr>
              <a:t>IDEE</a:t>
            </a:r>
          </a:p>
          <a:p>
            <a:endParaRPr lang="it-IT" sz="1050" b="1" dirty="0">
              <a:solidFill>
                <a:schemeClr val="accent1"/>
              </a:solidFill>
            </a:endParaRPr>
          </a:p>
          <a:p>
            <a:r>
              <a:rPr lang="it-IT" sz="1050" b="1" dirty="0">
                <a:solidFill>
                  <a:schemeClr val="accent1"/>
                </a:solidFill>
              </a:rPr>
              <a:t>CENTRALITA’ DELLO STUDENTE</a:t>
            </a:r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C32661CA-2C7C-4166-87B1-AC5860E39C89}"/>
              </a:ext>
            </a:extLst>
          </p:cNvPr>
          <p:cNvSpPr/>
          <p:nvPr/>
        </p:nvSpPr>
        <p:spPr>
          <a:xfrm>
            <a:off x="6756741" y="2235225"/>
            <a:ext cx="1945401" cy="24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E0A88A21-089D-45AE-93B1-1FE68350C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89268"/>
            <a:ext cx="3168927" cy="38713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F403DFCC-6233-435C-9FFD-EB2F0A8EC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40C2B2-B08C-4604-9B97-FCC987B6BF92}"/>
              </a:ext>
            </a:extLst>
          </p:cNvPr>
          <p:cNvSpPr txBox="1"/>
          <p:nvPr/>
        </p:nvSpPr>
        <p:spPr>
          <a:xfrm>
            <a:off x="6787" y="6493106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3018788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1FF6B5D-B4DD-4841-B4A8-8855E4B8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899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BEFAFC7E-B99D-46B5-A3DB-639C39F4671E}"/>
              </a:ext>
            </a:extLst>
          </p:cNvPr>
          <p:cNvSpPr/>
          <p:nvPr/>
        </p:nvSpPr>
        <p:spPr>
          <a:xfrm>
            <a:off x="352697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NOVARA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95DB02F-C3E7-43E5-A7EE-7DDF11168A14}"/>
              </a:ext>
            </a:extLst>
          </p:cNvPr>
          <p:cNvSpPr/>
          <p:nvPr/>
        </p:nvSpPr>
        <p:spPr>
          <a:xfrm>
            <a:off x="3464923" y="4018461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ALESSANDRIA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9D2F34A-11F4-4D2A-819F-849C3780D392}"/>
              </a:ext>
            </a:extLst>
          </p:cNvPr>
          <p:cNvSpPr/>
          <p:nvPr/>
        </p:nvSpPr>
        <p:spPr>
          <a:xfrm>
            <a:off x="6185263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VERCELLI</a:t>
            </a:r>
          </a:p>
          <a:p>
            <a:pPr algn="ctr"/>
            <a:endParaRPr lang="it-IT" sz="135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2F82E9-20BE-4D61-8077-395B59E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1" y="6470864"/>
            <a:ext cx="3168927" cy="387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800AB6-4632-4A8C-BE54-19D5B6ED2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1692A1-8D54-4645-9E4F-B531724B8170}"/>
              </a:ext>
            </a:extLst>
          </p:cNvPr>
          <p:cNvSpPr txBox="1"/>
          <p:nvPr/>
        </p:nvSpPr>
        <p:spPr>
          <a:xfrm>
            <a:off x="6787" y="6468558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pic>
        <p:nvPicPr>
          <p:cNvPr id="12" name="Immagine 1">
            <a:extLst>
              <a:ext uri="{FF2B5EF4-FFF2-40B4-BE49-F238E27FC236}">
                <a16:creationId xmlns:a16="http://schemas.microsoft.com/office/drawing/2014/main" id="{AE69CAB7-7C56-4D13-ACF8-B74D2D962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5757" r="63708" b="41335"/>
          <a:stretch>
            <a:fillRect/>
          </a:stretch>
        </p:blipFill>
        <p:spPr bwMode="auto">
          <a:xfrm>
            <a:off x="3955713" y="1099909"/>
            <a:ext cx="996776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5DE4CF92-A22F-4F9F-A1FA-CB8121CEE75D}"/>
              </a:ext>
            </a:extLst>
          </p:cNvPr>
          <p:cNvSpPr/>
          <p:nvPr/>
        </p:nvSpPr>
        <p:spPr>
          <a:xfrm>
            <a:off x="8622417" y="2859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⑥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6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A243913E-2E87-4ECB-86E4-A68E3441836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8995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280F479-73A4-F248-83D4-54255AC9A185}"/>
              </a:ext>
            </a:extLst>
          </p:cNvPr>
          <p:cNvSpPr/>
          <p:nvPr/>
        </p:nvSpPr>
        <p:spPr>
          <a:xfrm>
            <a:off x="352697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NOVARA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9BE8D10-61F7-FF4F-80DB-B22C81E148BD}"/>
              </a:ext>
            </a:extLst>
          </p:cNvPr>
          <p:cNvSpPr/>
          <p:nvPr/>
        </p:nvSpPr>
        <p:spPr>
          <a:xfrm>
            <a:off x="3464923" y="4018461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ALESSANDRIA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6C8F83F-32B3-A748-B74E-8815F92BE752}"/>
              </a:ext>
            </a:extLst>
          </p:cNvPr>
          <p:cNvSpPr/>
          <p:nvPr/>
        </p:nvSpPr>
        <p:spPr>
          <a:xfrm>
            <a:off x="6185263" y="1650818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VERCELLI</a:t>
            </a:r>
          </a:p>
          <a:p>
            <a:pPr algn="ctr"/>
            <a:endParaRPr lang="it-IT" sz="135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396A2EF-23B5-F344-975E-9CBF2EF01FA8}"/>
              </a:ext>
            </a:extLst>
          </p:cNvPr>
          <p:cNvCxnSpPr>
            <a:cxnSpLocks/>
          </p:cNvCxnSpPr>
          <p:nvPr/>
        </p:nvCxnSpPr>
        <p:spPr>
          <a:xfrm>
            <a:off x="2076177" y="3081202"/>
            <a:ext cx="1121773" cy="1224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E10BD2-6267-C849-A0BE-EF199195246E}"/>
              </a:ext>
            </a:extLst>
          </p:cNvPr>
          <p:cNvSpPr txBox="1"/>
          <p:nvPr/>
        </p:nvSpPr>
        <p:spPr>
          <a:xfrm>
            <a:off x="1120833" y="3562336"/>
            <a:ext cx="1413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INFERMIERISTICA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515725F-4C01-9942-A877-C82DA69DBD44}"/>
              </a:ext>
            </a:extLst>
          </p:cNvPr>
          <p:cNvCxnSpPr>
            <a:cxnSpLocks/>
          </p:cNvCxnSpPr>
          <p:nvPr/>
        </p:nvCxnSpPr>
        <p:spPr>
          <a:xfrm>
            <a:off x="2854236" y="2361929"/>
            <a:ext cx="29750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7EB2CB-4776-3F45-A2BF-7C3E4327A531}"/>
              </a:ext>
            </a:extLst>
          </p:cNvPr>
          <p:cNvSpPr txBox="1"/>
          <p:nvPr/>
        </p:nvSpPr>
        <p:spPr>
          <a:xfrm>
            <a:off x="3791495" y="2013312"/>
            <a:ext cx="1413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INFERMIERISTICA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777F5D5-C96C-497E-BA94-EF4894C7E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3" y="6470864"/>
            <a:ext cx="3168927" cy="3871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7CD5182-9A59-4258-BD1E-871065037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" y="29343"/>
            <a:ext cx="4598495" cy="57472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12E8234-3F28-40D2-8316-8BA6530A6270}"/>
              </a:ext>
            </a:extLst>
          </p:cNvPr>
          <p:cNvSpPr txBox="1"/>
          <p:nvPr/>
        </p:nvSpPr>
        <p:spPr>
          <a:xfrm>
            <a:off x="6787" y="6462421"/>
            <a:ext cx="49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Alessandria, Fondazione </a:t>
            </a:r>
            <a:r>
              <a:rPr lang="it-IT" i="1" dirty="0" err="1">
                <a:solidFill>
                  <a:schemeClr val="accent4">
                    <a:lumMod val="75000"/>
                  </a:schemeClr>
                </a:solidFill>
              </a:rPr>
              <a:t>Cral</a:t>
            </a:r>
            <a:r>
              <a:rPr lang="it-IT" i="1" dirty="0">
                <a:solidFill>
                  <a:schemeClr val="accent4">
                    <a:lumMod val="75000"/>
                  </a:schemeClr>
                </a:solidFill>
              </a:rPr>
              <a:t>, 29 Novembre 2021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A22E09F-9E26-46BE-8DD7-EC8D88999260}"/>
              </a:ext>
            </a:extLst>
          </p:cNvPr>
          <p:cNvCxnSpPr>
            <a:cxnSpLocks/>
          </p:cNvCxnSpPr>
          <p:nvPr/>
        </p:nvCxnSpPr>
        <p:spPr>
          <a:xfrm flipH="1">
            <a:off x="1038090" y="3171196"/>
            <a:ext cx="1" cy="1431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>
            <a:extLst>
              <a:ext uri="{FF2B5EF4-FFF2-40B4-BE49-F238E27FC236}">
                <a16:creationId xmlns:a16="http://schemas.microsoft.com/office/drawing/2014/main" id="{07DA0EF7-B676-49D2-A5D3-0B4EAEF58832}"/>
              </a:ext>
            </a:extLst>
          </p:cNvPr>
          <p:cNvSpPr/>
          <p:nvPr/>
        </p:nvSpPr>
        <p:spPr>
          <a:xfrm>
            <a:off x="65696" y="4753342"/>
            <a:ext cx="2243546" cy="143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ALTRE SEDI</a:t>
            </a:r>
          </a:p>
        </p:txBody>
      </p:sp>
      <p:pic>
        <p:nvPicPr>
          <p:cNvPr id="30" name="Immagine 2">
            <a:extLst>
              <a:ext uri="{FF2B5EF4-FFF2-40B4-BE49-F238E27FC236}">
                <a16:creationId xmlns:a16="http://schemas.microsoft.com/office/drawing/2014/main" id="{49E50FF2-6D86-49B7-BBD3-0758A8757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77" y="814250"/>
            <a:ext cx="938782" cy="93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064BBED3-AB74-405B-AD96-E7B5F0F2934B}"/>
              </a:ext>
            </a:extLst>
          </p:cNvPr>
          <p:cNvSpPr/>
          <p:nvPr/>
        </p:nvSpPr>
        <p:spPr>
          <a:xfrm>
            <a:off x="8622417" y="2859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⑥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46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4252</TotalTime>
  <Words>894</Words>
  <Application>Microsoft Office PowerPoint</Application>
  <PresentationFormat>Presentazione su schermo (4:3)</PresentationFormat>
  <Paragraphs>269</Paragraphs>
  <Slides>36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Arial</vt:lpstr>
      <vt:lpstr>Arial Narrow</vt:lpstr>
      <vt:lpstr>Arial-BoldMT</vt:lpstr>
      <vt:lpstr>Calibri</vt:lpstr>
      <vt:lpstr>Calibri Light</vt:lpstr>
      <vt:lpstr>Helvetica Neue</vt:lpstr>
      <vt:lpstr>Times New Roman</vt:lpstr>
      <vt:lpstr>Wingdings</vt:lpstr>
      <vt:lpstr>Tema di Office</vt:lpstr>
      <vt:lpstr>Unicode Origin 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Flora</dc:creator>
  <cp:lastModifiedBy>Flora</cp:lastModifiedBy>
  <cp:revision>73</cp:revision>
  <cp:lastPrinted>2021-11-28T21:19:02Z</cp:lastPrinted>
  <dcterms:created xsi:type="dcterms:W3CDTF">2021-11-25T17:31:19Z</dcterms:created>
  <dcterms:modified xsi:type="dcterms:W3CDTF">2021-11-29T06:40:01Z</dcterms:modified>
</cp:coreProperties>
</file>